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5" r:id="rId2"/>
  </p:sldMasterIdLst>
  <p:notesMasterIdLst>
    <p:notesMasterId r:id="rId15"/>
  </p:notesMasterIdLst>
  <p:handoutMasterIdLst>
    <p:handoutMasterId r:id="rId16"/>
  </p:handoutMasterIdLst>
  <p:sldIdLst>
    <p:sldId id="435" r:id="rId3"/>
    <p:sldId id="448" r:id="rId4"/>
    <p:sldId id="444" r:id="rId5"/>
    <p:sldId id="437" r:id="rId6"/>
    <p:sldId id="438" r:id="rId7"/>
    <p:sldId id="439" r:id="rId8"/>
    <p:sldId id="423" r:id="rId9"/>
    <p:sldId id="472" r:id="rId10"/>
    <p:sldId id="425" r:id="rId11"/>
    <p:sldId id="429" r:id="rId12"/>
    <p:sldId id="445" r:id="rId13"/>
    <p:sldId id="450" r:id="rId14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nis Bellafiore" initials="DJB" lastIdx="26" clrIdx="0"/>
  <p:cmAuthor id="1" name="tsb4" initials="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6" autoAdjust="0"/>
    <p:restoredTop sz="98727" autoAdjust="0"/>
  </p:normalViewPr>
  <p:slideViewPr>
    <p:cSldViewPr>
      <p:cViewPr varScale="1">
        <p:scale>
          <a:sx n="118" d="100"/>
          <a:sy n="118" d="100"/>
        </p:scale>
        <p:origin x="-828" y="-108"/>
      </p:cViewPr>
      <p:guideLst>
        <p:guide orient="horz" pos="153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26" y="-84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862" cy="464979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477" y="0"/>
            <a:ext cx="3041862" cy="464979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7920529E-AB0D-414A-97A8-E051E18A504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477" y="8839359"/>
            <a:ext cx="3041862" cy="464979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8704085E-FA30-4493-8EDA-B13FFA4DD3E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20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1967" cy="465614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4" y="1"/>
            <a:ext cx="3041967" cy="465614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3E326B63-CD36-4B43-A22F-FAA8BBDFA6FA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951"/>
            <a:ext cx="5615940" cy="4187349"/>
          </a:xfrm>
          <a:prstGeom prst="rect">
            <a:avLst/>
          </a:prstGeom>
        </p:spPr>
        <p:txBody>
          <a:bodyPr vert="horz" lIns="92409" tIns="46205" rIns="92409" bIns="4620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8723"/>
            <a:ext cx="3041967" cy="465614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4" y="8838723"/>
            <a:ext cx="3041967" cy="465614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C409E4E6-0459-4AC3-B0F3-A7436574A9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06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03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50757" indent="-288752" defTabSz="93203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55011" indent="-231002" defTabSz="93203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17015" indent="-231002" defTabSz="93203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79020" indent="-231002" defTabSz="93203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41023" indent="-231002" defTabSz="93203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03028" indent="-231002" defTabSz="93203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65033" indent="-231002" defTabSz="93203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927036" indent="-231002" defTabSz="93203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29A8340-0942-47F9-BE09-47FC5AE15EBD}" type="slidenum">
              <a:rPr lang="en-US" b="0" smtClean="0"/>
              <a:pPr eaLnBrk="1" hangingPunct="1"/>
              <a:t>3</a:t>
            </a:fld>
            <a:endParaRPr lang="en-US" b="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7087" cy="3478212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347" y="4419033"/>
            <a:ext cx="5149231" cy="41883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 smtClean="0">
                <a:latin typeface="Arial" pitchFamily="34" charset="0"/>
              </a:rPr>
              <a:t>Conversion Notes</a:t>
            </a:r>
            <a:endParaRPr lang="en-US" smtClean="0">
              <a:latin typeface="Arial" pitchFamily="34" charset="0"/>
            </a:endParaRPr>
          </a:p>
          <a:p>
            <a:pPr lvl="1"/>
            <a:r>
              <a:rPr lang="en-US" smtClean="0">
                <a:latin typeface="Arial" pitchFamily="34" charset="0"/>
              </a:rPr>
              <a:t>The definition of system is new to this edition, and was added to reinforce systems thinking.</a:t>
            </a:r>
          </a:p>
          <a:p>
            <a:pPr lvl="1"/>
            <a:r>
              <a:rPr lang="en-US" smtClean="0">
                <a:latin typeface="Arial" pitchFamily="34" charset="0"/>
              </a:rPr>
              <a:t>This is a more concise definition of “information system” than in previous editions. It better reflects what information systems are and do rather than how they are used.</a:t>
            </a:r>
          </a:p>
          <a:p>
            <a:pPr lvl="1"/>
            <a:r>
              <a:rPr lang="en-US" smtClean="0">
                <a:latin typeface="Arial" pitchFamily="34" charset="0"/>
              </a:rPr>
              <a:t>Some books use the term “computer technology.” We prefer the more contemporary term “information technology” as a </a:t>
            </a:r>
            <a:r>
              <a:rPr lang="en-US" u="sng" smtClean="0">
                <a:latin typeface="Arial" pitchFamily="34" charset="0"/>
              </a:rPr>
              <a:t>superset</a:t>
            </a:r>
            <a:r>
              <a:rPr lang="en-US" smtClean="0">
                <a:latin typeface="Arial" pitchFamily="34" charset="0"/>
              </a:rPr>
              <a:t> of computer technology.</a:t>
            </a:r>
          </a:p>
          <a:p>
            <a:pPr lvl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03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50757" indent="-288752" defTabSz="93203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55011" indent="-231002" defTabSz="93203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17015" indent="-231002" defTabSz="93203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79020" indent="-231002" defTabSz="93203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41023" indent="-231002" defTabSz="93203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03028" indent="-231002" defTabSz="93203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65033" indent="-231002" defTabSz="93203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927036" indent="-231002" defTabSz="93203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29A8340-0942-47F9-BE09-47FC5AE15EBD}" type="slidenum">
              <a:rPr lang="en-US" b="0" smtClean="0"/>
              <a:pPr eaLnBrk="1" hangingPunct="1"/>
              <a:t>4</a:t>
            </a:fld>
            <a:endParaRPr lang="en-US" b="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7087" cy="3478212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347" y="4419033"/>
            <a:ext cx="5149231" cy="41883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 smtClean="0">
                <a:latin typeface="Arial" pitchFamily="34" charset="0"/>
              </a:rPr>
              <a:t>Conversion Notes</a:t>
            </a:r>
            <a:endParaRPr lang="en-US" smtClean="0">
              <a:latin typeface="Arial" pitchFamily="34" charset="0"/>
            </a:endParaRPr>
          </a:p>
          <a:p>
            <a:pPr lvl="1"/>
            <a:r>
              <a:rPr lang="en-US" smtClean="0">
                <a:latin typeface="Arial" pitchFamily="34" charset="0"/>
              </a:rPr>
              <a:t>The definition of system is new to this edition, and was added to reinforce systems thinking.</a:t>
            </a:r>
          </a:p>
          <a:p>
            <a:pPr lvl="1"/>
            <a:r>
              <a:rPr lang="en-US" smtClean="0">
                <a:latin typeface="Arial" pitchFamily="34" charset="0"/>
              </a:rPr>
              <a:t>This is a more concise definition of “information system” than in previous editions. It better reflects what information systems are and do rather than how they are used.</a:t>
            </a:r>
          </a:p>
          <a:p>
            <a:pPr lvl="1"/>
            <a:r>
              <a:rPr lang="en-US" smtClean="0">
                <a:latin typeface="Arial" pitchFamily="34" charset="0"/>
              </a:rPr>
              <a:t>Some books use the term “computer technology.” We prefer the more contemporary term “information technology” as a </a:t>
            </a:r>
            <a:r>
              <a:rPr lang="en-US" u="sng" smtClean="0">
                <a:latin typeface="Arial" pitchFamily="34" charset="0"/>
              </a:rPr>
              <a:t>superset</a:t>
            </a:r>
            <a:r>
              <a:rPr lang="en-US" smtClean="0">
                <a:latin typeface="Arial" pitchFamily="34" charset="0"/>
              </a:rPr>
              <a:t> of computer technology.</a:t>
            </a:r>
          </a:p>
          <a:p>
            <a:pPr lvl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680E-EF2F-474F-BCEA-AFE1A8E4E466}" type="datetime1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UNCLASSIFIED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343E-ABD2-4AED-B7C7-37898CDAC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6505-9CEE-4B02-A325-3E4E23D25C74}" type="datetime1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343E-ABD2-4AED-B7C7-37898CDAC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375-4FA9-418E-A31D-6D1C00309626}" type="datetime1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343E-ABD2-4AED-B7C7-37898CDAC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89406-B3E2-49A4-B779-A050AA21DB98}" type="datetime1">
              <a:rPr lang="en-US" smtClean="0"/>
              <a:pPr/>
              <a:t>1/23/2012</a:t>
            </a:fld>
            <a:r>
              <a:rPr lang="en-US" dirty="0" smtClean="0"/>
              <a:t> V8.0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441325"/>
          </a:xfrm>
        </p:spPr>
        <p:txBody>
          <a:bodyPr/>
          <a:lstStyle>
            <a:lvl1pPr>
              <a:defRPr sz="1800" b="1"/>
            </a:lvl1pPr>
            <a:extLst/>
          </a:lstStyle>
          <a:p>
            <a:pPr algn="l"/>
            <a:r>
              <a:rPr lang="en-US" dirty="0" smtClean="0"/>
              <a:t>UNCLASSIFIED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A7272-37DE-4B97-B07F-8532CCBA2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FB046-BD11-4312-B2AA-C41CAC23CEB9}" type="datetime1">
              <a:rPr lang="en-US" smtClean="0"/>
              <a:pPr/>
              <a:t>1/23/2012</a:t>
            </a:fld>
            <a:r>
              <a:rPr lang="en-US" dirty="0" smtClean="0"/>
              <a:t> V8.0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A7272-37DE-4B97-B07F-8532CCBA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B2756-065C-4534-9366-ADFE46B450FF}" type="datetime1">
              <a:rPr lang="en-US" smtClean="0"/>
              <a:pPr/>
              <a:t>1/23/2012</a:t>
            </a:fld>
            <a:r>
              <a:rPr lang="en-US" dirty="0" smtClean="0"/>
              <a:t> V8.0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A7272-37DE-4B97-B07F-8532CCBA2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F4AD4-ADBE-4304-A217-149C1924E03A}" type="datetime1">
              <a:rPr lang="en-US" smtClean="0"/>
              <a:pPr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A7272-37DE-4B97-B07F-8532CCBA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B4C24-5A14-4832-A81F-E461CD49B43F}" type="datetime1">
              <a:rPr lang="en-US" smtClean="0"/>
              <a:pPr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A7272-37DE-4B97-B07F-8532CCBA2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86A409-B02F-45D4-9FD7-CBEAE3619EEA}" type="datetime1">
              <a:rPr lang="en-US" smtClean="0"/>
              <a:pPr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A7272-37DE-4B97-B07F-8532CCBA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06D42-2CF7-474A-BBBA-A44FA9F865CC}" type="datetime1">
              <a:rPr lang="en-US" smtClean="0"/>
              <a:pPr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A7272-37DE-4B97-B07F-8532CCBA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87C5F-68C2-4554-A764-3F9F0BDB942B}" type="datetime1">
              <a:rPr lang="en-US" smtClean="0"/>
              <a:pPr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A7272-37DE-4B97-B07F-8532CCBA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81E2-52AD-494A-862C-873275526F6A}" type="datetime1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343E-ABD2-4AED-B7C7-37898CDAC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68E47D3-5C21-409B-A377-AB4D03869642}" type="datetime1">
              <a:rPr lang="en-US" smtClean="0"/>
              <a:pPr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AEA7272-37DE-4B97-B07F-8532CCBA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F5FDB-4A41-4F15-95FA-AB835CAD7EDB}" type="datetime1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A7272-37DE-4B97-B07F-8532CCBA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2959D-0194-4D68-B8CD-CFA4BE0D68BE}" type="datetime1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A7272-37DE-4B97-B07F-8532CCBA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A41E-16AD-4D1A-9856-42C5DE23F217}" type="datetime1">
              <a:rPr lang="en-US" smtClean="0"/>
              <a:pPr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7272-37DE-4B97-B07F-8532CCBA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CA98-1D5D-4D51-B178-9B2A5BCE5DC5}" type="datetime1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343E-ABD2-4AED-B7C7-37898CDAC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ADFC-416B-4DCB-B7F5-F073691A0061}" type="datetime1">
              <a:rPr lang="en-US" smtClean="0"/>
              <a:pPr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343E-ABD2-4AED-B7C7-37898CDAC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BCA2-881C-48C7-809B-F59CB9893A7A}" type="datetime1">
              <a:rPr lang="en-US" smtClean="0"/>
              <a:pPr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343E-ABD2-4AED-B7C7-37898CDAC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1CDF-D2E6-443E-97AD-86F5744F6376}" type="datetime1">
              <a:rPr lang="en-US" smtClean="0"/>
              <a:pPr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343E-ABD2-4AED-B7C7-37898CDAC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3491-8794-4901-98DB-CB58FB1B3037}" type="datetime1">
              <a:rPr lang="en-US" smtClean="0"/>
              <a:pPr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343E-ABD2-4AED-B7C7-37898CDAC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AE70-90B9-4E38-ADCC-8A7BB66004E5}" type="datetime1">
              <a:rPr lang="en-US" smtClean="0"/>
              <a:pPr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343E-ABD2-4AED-B7C7-37898CDAC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697D-4F93-41B5-816C-DDE6AB3A64A5}" type="datetime1">
              <a:rPr lang="en-US" smtClean="0"/>
              <a:pPr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343E-ABD2-4AED-B7C7-37898CDAC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BA41F-24D6-4ED4-8356-9D0EBE404BA5}" type="datetime1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UNCLASSIFIED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C343E-ABD2-4AED-B7C7-37898CDAC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2ABA41F-24D6-4ED4-8356-9D0EBE404BA5}" type="datetime1">
              <a:rPr lang="en-US" smtClean="0"/>
              <a:pPr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73C343E-ABD2-4AED-B7C7-37898CDAC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60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447800" y="1752600"/>
            <a:ext cx="5334000" cy="1470025"/>
          </a:xfrm>
        </p:spPr>
        <p:txBody>
          <a:bodyPr/>
          <a:lstStyle/>
          <a:p>
            <a:r>
              <a:rPr lang="en-US" sz="36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Design?</a:t>
            </a:r>
            <a:endParaRPr lang="en-US" sz="36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561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839200" cy="4572000"/>
          </a:xfrm>
        </p:spPr>
        <p:txBody>
          <a:bodyPr>
            <a:normAutofit fontScale="92500" lnSpcReduction="10000"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sz="2800" dirty="0"/>
              <a:t>Exploring possibilities and constraints by focusing critical thinking skills to research and define problem spaces for existing products or services—or the creation of new categories. 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800" dirty="0"/>
              <a:t>Redefining the specifications of design solutions which can lead to better guidelines for traditional design activities (graphic, industrial, architectural, etc.). 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800" dirty="0"/>
              <a:t>Managing the process of exploring, defining, creating artifacts continually over time. 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800" dirty="0"/>
              <a:t>Prototyping possible solutions that incrementally or significantly improve the situation.</a:t>
            </a:r>
          </a:p>
          <a:p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" y="23602"/>
            <a:ext cx="9144000" cy="914400"/>
          </a:xfrm>
        </p:spPr>
        <p:txBody>
          <a:bodyPr/>
          <a:lstStyle/>
          <a:p>
            <a:r>
              <a:rPr lang="en-US" sz="3200" dirty="0" smtClean="0"/>
              <a:t>Steps </a:t>
            </a:r>
            <a:r>
              <a:rPr lang="en-US" sz="3200" dirty="0"/>
              <a:t>one might take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992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543800" cy="26670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Teaches </a:t>
            </a:r>
            <a:r>
              <a:rPr lang="en-US" sz="2800" dirty="0"/>
              <a:t>us that designs can fail and redesign is often </a:t>
            </a:r>
            <a:r>
              <a:rPr lang="en-US" sz="2800" dirty="0" smtClean="0"/>
              <a:t>necessary.</a:t>
            </a:r>
          </a:p>
          <a:p>
            <a:r>
              <a:rPr lang="en-US" sz="2800" dirty="0" smtClean="0"/>
              <a:t>Something </a:t>
            </a:r>
            <a:r>
              <a:rPr lang="en-US" sz="2800" dirty="0"/>
              <a:t>that is redesigned requires a different process than something that is designed for the first </a:t>
            </a:r>
            <a:r>
              <a:rPr lang="en-US" sz="2800" dirty="0" smtClean="0"/>
              <a:t>time</a:t>
            </a:r>
            <a:endParaRPr lang="en-US" sz="2800" dirty="0"/>
          </a:p>
          <a:p>
            <a:r>
              <a:rPr lang="en-US" sz="2800" dirty="0" smtClean="0"/>
              <a:t>Redesign </a:t>
            </a:r>
            <a:r>
              <a:rPr lang="en-US" sz="2800" dirty="0"/>
              <a:t>often includes an evaluation of the existent design and the discovery of redesign needs. </a:t>
            </a:r>
            <a:endParaRPr lang="en-US" sz="2800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381000"/>
            <a:ext cx="7772400" cy="914400"/>
          </a:xfrm>
        </p:spPr>
        <p:txBody>
          <a:bodyPr/>
          <a:lstStyle/>
          <a:p>
            <a:r>
              <a:rPr lang="en-US" sz="3600" dirty="0" smtClean="0"/>
              <a:t>“Back </a:t>
            </a:r>
            <a:r>
              <a:rPr lang="en-US" sz="3600" dirty="0"/>
              <a:t>to the old drawing board"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248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914400"/>
          </a:xfrm>
        </p:spPr>
        <p:txBody>
          <a:bodyPr/>
          <a:lstStyle/>
          <a:p>
            <a:r>
              <a:rPr lang="en-US" dirty="0"/>
              <a:t>The Designer as a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7772400" cy="4572000"/>
          </a:xfrm>
        </p:spPr>
        <p:txBody>
          <a:bodyPr/>
          <a:lstStyle/>
          <a:p>
            <a:r>
              <a:rPr lang="en-US" dirty="0" smtClean="0"/>
              <a:t>Parallel thinking</a:t>
            </a:r>
          </a:p>
          <a:p>
            <a:r>
              <a:rPr lang="en-US" dirty="0"/>
              <a:t>Vision and </a:t>
            </a:r>
            <a:r>
              <a:rPr lang="en-US" dirty="0" smtClean="0"/>
              <a:t>climate</a:t>
            </a:r>
          </a:p>
          <a:p>
            <a:r>
              <a:rPr lang="en-US" dirty="0"/>
              <a:t>The </a:t>
            </a:r>
            <a:r>
              <a:rPr lang="en-US" dirty="0" smtClean="0"/>
              <a:t>whole </a:t>
            </a:r>
            <a:r>
              <a:rPr lang="en-US" dirty="0"/>
              <a:t>and the </a:t>
            </a:r>
            <a:r>
              <a:rPr lang="en-US" dirty="0" smtClean="0"/>
              <a:t>parts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/>
              <a:t>Point!</a:t>
            </a:r>
          </a:p>
          <a:p>
            <a:pPr marL="68580" indent="0">
              <a:buNone/>
            </a:pPr>
            <a:r>
              <a:rPr lang="en-US" dirty="0"/>
              <a:t>Leadership in Spatial System Design Is Often the Antithesis of Good Management </a:t>
            </a:r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B046-BD11-4312-B2AA-C41CAC23CEB9}" type="datetime1">
              <a:rPr lang="en-US" smtClean="0"/>
              <a:pPr/>
              <a:t>1/23/2012</a:t>
            </a:fld>
            <a:r>
              <a:rPr lang="en-US" smtClean="0"/>
              <a:t> V8.0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7272-37DE-4B97-B07F-8532CCBA22E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4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914400"/>
          </a:xfrm>
        </p:spPr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572000"/>
          </a:xfrm>
        </p:spPr>
        <p:txBody>
          <a:bodyPr/>
          <a:lstStyle/>
          <a:p>
            <a:r>
              <a:rPr lang="en-US" dirty="0"/>
              <a:t>A discipline that explores the dialogue between products, people, and contexts. </a:t>
            </a:r>
          </a:p>
          <a:p>
            <a:r>
              <a:rPr lang="en-US" dirty="0"/>
              <a:t>A process that defines a solution to help people achieve their goals. </a:t>
            </a:r>
          </a:p>
          <a:p>
            <a:r>
              <a:rPr lang="en-US" dirty="0"/>
              <a:t>An artifact produced as the result of solution definition. </a:t>
            </a:r>
          </a:p>
        </p:txBody>
      </p:sp>
    </p:spTree>
    <p:extLst>
      <p:ext uri="{BB962C8B-B14F-4D97-AF65-F5344CB8AC3E}">
        <p14:creationId xmlns:p14="http://schemas.microsoft.com/office/powerpoint/2010/main" val="132877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229350"/>
            <a:ext cx="9144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1-</a:t>
            </a:r>
            <a:fld id="{1B125C0E-15BC-4AA7-B611-639A0EE18E4D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19200"/>
            <a:ext cx="7696200" cy="4638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dirty="0" smtClean="0"/>
              <a:t>Point</a:t>
            </a:r>
            <a:r>
              <a:rPr lang="en-US" sz="2800" dirty="0" smtClean="0"/>
              <a:t>! </a:t>
            </a:r>
            <a:endParaRPr lang="en-US" sz="28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8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dirty="0" smtClean="0"/>
              <a:t>Implementing </a:t>
            </a:r>
            <a:r>
              <a:rPr lang="en-US" sz="2800" dirty="0"/>
              <a:t>a spatial system will result in modifications to existing roles and responsibilities; it may require a modification of responsibilities within the organization, resulting in a new organizational philosophy, new lines of communication, and a realignment of the business process.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15661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229350"/>
            <a:ext cx="9144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1-</a:t>
            </a:r>
            <a:fld id="{1B125C0E-15BC-4AA7-B611-639A0EE18E4D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7696200" cy="4638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dirty="0" smtClean="0"/>
              <a:t>Point! 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8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dirty="0" smtClean="0"/>
              <a:t>You </a:t>
            </a:r>
            <a:r>
              <a:rPr lang="en-US" sz="2800" dirty="0"/>
              <a:t>will also need to create a governance framework under which the impacts of change can be managed within the existing Information Technology architecture.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8276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914400"/>
          </a:xfrm>
        </p:spPr>
        <p:txBody>
          <a:bodyPr/>
          <a:lstStyle/>
          <a:p>
            <a:r>
              <a:rPr lang="en-US" dirty="0" smtClean="0"/>
              <a:t>Tune-up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/>
              <a:t>Improved </a:t>
            </a:r>
            <a:r>
              <a:rPr lang="en-US" dirty="0" smtClean="0"/>
              <a:t>operations</a:t>
            </a:r>
          </a:p>
          <a:p>
            <a:r>
              <a:rPr lang="en-US" dirty="0" smtClean="0"/>
              <a:t>Integration </a:t>
            </a:r>
            <a:r>
              <a:rPr lang="en-US" dirty="0"/>
              <a:t>of </a:t>
            </a:r>
            <a:r>
              <a:rPr lang="en-US" dirty="0" smtClean="0"/>
              <a:t>functions</a:t>
            </a:r>
            <a:endParaRPr lang="en-US" dirty="0"/>
          </a:p>
          <a:p>
            <a:r>
              <a:rPr lang="en-US" dirty="0"/>
              <a:t>Improved </a:t>
            </a:r>
            <a:r>
              <a:rPr lang="en-US" dirty="0" smtClean="0"/>
              <a:t>effectiveness</a:t>
            </a:r>
          </a:p>
          <a:p>
            <a:r>
              <a:rPr lang="en-US" dirty="0" smtClean="0"/>
              <a:t>Improved communication</a:t>
            </a:r>
          </a:p>
          <a:p>
            <a:r>
              <a:rPr lang="en-US" dirty="0" smtClean="0"/>
              <a:t>Consistent information</a:t>
            </a:r>
          </a:p>
          <a:p>
            <a:r>
              <a:rPr lang="en-US" dirty="0" smtClean="0"/>
              <a:t>Reduced costs</a:t>
            </a:r>
            <a:endParaRPr lang="en-US" dirty="0"/>
          </a:p>
          <a:p>
            <a:r>
              <a:rPr lang="en-US" dirty="0"/>
              <a:t>Continuity of </a:t>
            </a:r>
            <a:r>
              <a:rPr lang="en-US" dirty="0" smtClean="0"/>
              <a:t>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9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914400"/>
          </a:xfrm>
        </p:spPr>
        <p:txBody>
          <a:bodyPr/>
          <a:lstStyle/>
          <a:p>
            <a:r>
              <a:rPr lang="en-US" dirty="0" smtClean="0"/>
              <a:t>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Failed to use a tractable design </a:t>
            </a:r>
            <a:r>
              <a:rPr lang="en-US" sz="2800" dirty="0" smtClean="0"/>
              <a:t>methodology</a:t>
            </a:r>
            <a:endParaRPr lang="en-US" sz="2800" dirty="0"/>
          </a:p>
          <a:p>
            <a:r>
              <a:rPr lang="en-US" sz="2800" dirty="0"/>
              <a:t>Failed to </a:t>
            </a:r>
            <a:r>
              <a:rPr lang="en-US" sz="2800" dirty="0" smtClean="0"/>
              <a:t>plan</a:t>
            </a:r>
          </a:p>
          <a:p>
            <a:r>
              <a:rPr lang="en-US" sz="2800" dirty="0" smtClean="0"/>
              <a:t>Failed </a:t>
            </a:r>
            <a:r>
              <a:rPr lang="en-US" sz="2800" dirty="0"/>
              <a:t>to breed an enterprise </a:t>
            </a:r>
            <a:r>
              <a:rPr lang="en-US" sz="2800" dirty="0" smtClean="0"/>
              <a:t>perspective</a:t>
            </a:r>
          </a:p>
          <a:p>
            <a:r>
              <a:rPr lang="en-US" sz="2800" dirty="0" smtClean="0"/>
              <a:t>Lacked </a:t>
            </a:r>
            <a:r>
              <a:rPr lang="en-US" sz="2800" dirty="0"/>
              <a:t>a common vision and </a:t>
            </a:r>
            <a:r>
              <a:rPr lang="en-US" sz="2800" dirty="0" smtClean="0"/>
              <a:t>goals </a:t>
            </a:r>
          </a:p>
          <a:p>
            <a:r>
              <a:rPr lang="en-US" sz="2800" dirty="0" smtClean="0"/>
              <a:t>Had </a:t>
            </a:r>
            <a:r>
              <a:rPr lang="en-US" sz="2800" dirty="0"/>
              <a:t>poorly defined </a:t>
            </a:r>
            <a:r>
              <a:rPr lang="en-US" sz="2800" dirty="0" smtClean="0"/>
              <a:t>requirements </a:t>
            </a:r>
          </a:p>
          <a:p>
            <a:r>
              <a:rPr lang="en-US" sz="2800" dirty="0" smtClean="0"/>
              <a:t>Failed </a:t>
            </a:r>
            <a:r>
              <a:rPr lang="en-US" sz="2800" dirty="0"/>
              <a:t>to anticipate the </a:t>
            </a:r>
            <a:r>
              <a:rPr lang="en-US" sz="2800" dirty="0" smtClean="0"/>
              <a:t>complexity </a:t>
            </a:r>
          </a:p>
          <a:p>
            <a:r>
              <a:rPr lang="en-US" sz="2800" dirty="0" smtClean="0"/>
              <a:t>Lacked deliverables </a:t>
            </a:r>
          </a:p>
          <a:p>
            <a:r>
              <a:rPr lang="en-US" sz="2800" dirty="0" smtClean="0"/>
              <a:t>Were isolation </a:t>
            </a:r>
          </a:p>
          <a:p>
            <a:r>
              <a:rPr lang="en-US" sz="2800" dirty="0" smtClean="0"/>
              <a:t>Had </a:t>
            </a:r>
            <a:r>
              <a:rPr lang="en-US" sz="2800" dirty="0"/>
              <a:t>poor </a:t>
            </a:r>
            <a:r>
              <a:rPr lang="en-US" sz="2800" dirty="0" smtClean="0"/>
              <a:t>communications </a:t>
            </a:r>
          </a:p>
          <a:p>
            <a:r>
              <a:rPr lang="en-US" sz="2800" dirty="0" smtClean="0"/>
              <a:t>Lacked </a:t>
            </a:r>
            <a:r>
              <a:rPr lang="en-US" sz="2800" dirty="0"/>
              <a:t>of </a:t>
            </a:r>
            <a:r>
              <a:rPr lang="en-US" sz="2800" dirty="0" smtClean="0"/>
              <a:t>knowledge</a:t>
            </a:r>
          </a:p>
          <a:p>
            <a:r>
              <a:rPr lang="en-US" sz="2800" dirty="0" smtClean="0"/>
              <a:t>Failed </a:t>
            </a:r>
            <a:r>
              <a:rPr lang="en-US" sz="2800" dirty="0"/>
              <a:t>to account for organizational </a:t>
            </a:r>
            <a:r>
              <a:rPr lang="en-US" sz="2800" dirty="0" smtClean="0"/>
              <a:t>dynamics</a:t>
            </a: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5283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3602"/>
            <a:ext cx="9144000" cy="914400"/>
          </a:xfrm>
        </p:spPr>
        <p:txBody>
          <a:bodyPr/>
          <a:lstStyle/>
          <a:p>
            <a:r>
              <a:rPr lang="en-US" sz="3200" dirty="0" smtClean="0"/>
              <a:t>Governance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4876800"/>
          </a:xfrm>
        </p:spPr>
        <p:txBody>
          <a:bodyPr>
            <a:normAutofit/>
          </a:bodyPr>
          <a:lstStyle/>
          <a:p>
            <a:r>
              <a:rPr lang="en-US" sz="2400" dirty="0"/>
              <a:t>The key to addressing the non-technical issues is </a:t>
            </a:r>
            <a:r>
              <a:rPr lang="en-US" sz="2400" dirty="0" smtClean="0"/>
              <a:t>governance</a:t>
            </a:r>
          </a:p>
          <a:p>
            <a:r>
              <a:rPr lang="en-US" sz="2400" dirty="0"/>
              <a:t>K</a:t>
            </a:r>
            <a:r>
              <a:rPr lang="en-US" sz="2400" dirty="0" smtClean="0"/>
              <a:t>ey </a:t>
            </a:r>
            <a:r>
              <a:rPr lang="en-US" sz="2400" dirty="0"/>
              <a:t>to effective governance is appropriate </a:t>
            </a:r>
            <a:r>
              <a:rPr lang="en-US" sz="2400" dirty="0" smtClean="0"/>
              <a:t>control</a:t>
            </a:r>
          </a:p>
          <a:p>
            <a:r>
              <a:rPr lang="en-US" sz="2400" dirty="0" smtClean="0"/>
              <a:t>Project </a:t>
            </a:r>
            <a:r>
              <a:rPr lang="en-US" sz="2400" dirty="0"/>
              <a:t>governance is also key to aligning spatial technology resources to business goals and providing </a:t>
            </a:r>
            <a:r>
              <a:rPr lang="en-US" sz="2400" dirty="0" smtClean="0"/>
              <a:t>value</a:t>
            </a:r>
          </a:p>
          <a:p>
            <a:r>
              <a:rPr lang="en-US" sz="2400" dirty="0" smtClean="0"/>
              <a:t>Governance </a:t>
            </a:r>
            <a:r>
              <a:rPr lang="en-US" sz="2400" dirty="0"/>
              <a:t>is needed that will not hinder project delivery while addressing the architecture requirements across the </a:t>
            </a:r>
            <a:r>
              <a:rPr lang="en-US" sz="2400" dirty="0" smtClean="0"/>
              <a:t>enterprise</a:t>
            </a:r>
          </a:p>
          <a:p>
            <a:r>
              <a:rPr lang="en-US" sz="2400" dirty="0" smtClean="0"/>
              <a:t>Organizations </a:t>
            </a:r>
            <a:r>
              <a:rPr lang="en-US" sz="2400" dirty="0"/>
              <a:t>that do not implement effective governance will be unable to achieve architecture integration and will have no effective means to manage business </a:t>
            </a:r>
            <a:r>
              <a:rPr lang="en-US" sz="2400" dirty="0" smtClean="0"/>
              <a:t>goals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7771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7772400" cy="914400"/>
          </a:xfrm>
        </p:spPr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“The </a:t>
            </a:r>
            <a:r>
              <a:rPr lang="en-US" dirty="0"/>
              <a:t>management of constraints" (Dino </a:t>
            </a:r>
            <a:r>
              <a:rPr lang="en-US" dirty="0" err="1" smtClean="0"/>
              <a:t>Dini</a:t>
            </a:r>
            <a:r>
              <a:rPr lang="en-US" dirty="0" smtClean="0"/>
              <a:t>)</a:t>
            </a:r>
          </a:p>
          <a:p>
            <a:r>
              <a:rPr lang="en-US" dirty="0" smtClean="0"/>
              <a:t>Two </a:t>
            </a:r>
            <a:r>
              <a:rPr lang="en-US" dirty="0"/>
              <a:t>kinds of constraints, negotiable and </a:t>
            </a:r>
            <a:r>
              <a:rPr lang="en-US" dirty="0" smtClean="0"/>
              <a:t>non-negotiable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step in the design is the identification, classification and selection of </a:t>
            </a:r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Design </a:t>
            </a:r>
            <a:r>
              <a:rPr lang="en-US" dirty="0"/>
              <a:t>then proceeds from here by manipulating design variables so as to satisfy the non-negotiable constraints and optimizing those which are negotiable. 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is possible for a set of non-negotiable constraints to be in conflict resulting in a design with no solution; in this case the non-negotiable constraints must be </a:t>
            </a:r>
            <a:r>
              <a:rPr lang="en-US" dirty="0" smtClean="0"/>
              <a:t>revised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B046-BD11-4312-B2AA-C41CAC23CEB9}" type="datetime1">
              <a:rPr lang="en-US" smtClean="0"/>
              <a:pPr/>
              <a:t>1/23/2012</a:t>
            </a:fld>
            <a:r>
              <a:rPr lang="en-US" smtClean="0"/>
              <a:t> V8.0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7272-37DE-4B97-B07F-8532CCBA22E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92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User-centered design, which focuses on the needs, wants, and limitations of the end user of the designed artifact. </a:t>
            </a:r>
          </a:p>
          <a:p>
            <a:r>
              <a:rPr lang="en-US" dirty="0"/>
              <a:t>Use-centered design, which focuses on the goals and tasks associated with the use of the artifact, rather than focusing on the end user. </a:t>
            </a:r>
          </a:p>
          <a:p>
            <a:r>
              <a:rPr lang="en-US" dirty="0"/>
              <a:t>KISS principle, (Keep it Simple, Stupid), which strives to eliminate unnecessary complications. </a:t>
            </a:r>
          </a:p>
          <a:p>
            <a:r>
              <a:rPr lang="en-US" dirty="0"/>
              <a:t>There is more than one way to do it (TMTOWTDI), a philosophy to allow multiple methods of doing the same thing. </a:t>
            </a:r>
          </a:p>
          <a:p>
            <a:r>
              <a:rPr lang="en-US" dirty="0"/>
              <a:t>Seat-of-the-pants (my favorite), which is doing things in an ad hoc manner.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144000" cy="914400"/>
          </a:xfrm>
        </p:spPr>
        <p:txBody>
          <a:bodyPr/>
          <a:lstStyle/>
          <a:p>
            <a:r>
              <a:rPr lang="en-US" sz="3200" dirty="0"/>
              <a:t>Philosophical </a:t>
            </a:r>
            <a:r>
              <a:rPr lang="en-US" sz="3200" dirty="0" smtClean="0"/>
              <a:t>Approaches </a:t>
            </a:r>
            <a:r>
              <a:rPr lang="en-US" sz="3200" dirty="0"/>
              <a:t>to Design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377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12381</TotalTime>
  <Words>778</Words>
  <Application>Microsoft Office PowerPoint</Application>
  <PresentationFormat>On-screen Show (4:3)</PresentationFormat>
  <Paragraphs>81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Custom Design</vt:lpstr>
      <vt:lpstr>Metro</vt:lpstr>
      <vt:lpstr>What is Design?</vt:lpstr>
      <vt:lpstr>Design</vt:lpstr>
      <vt:lpstr>PowerPoint Presentation</vt:lpstr>
      <vt:lpstr>PowerPoint Presentation</vt:lpstr>
      <vt:lpstr>Tune-up</vt:lpstr>
      <vt:lpstr>Failures</vt:lpstr>
      <vt:lpstr>Governance</vt:lpstr>
      <vt:lpstr>Design</vt:lpstr>
      <vt:lpstr>Philosophical Approaches to Design</vt:lpstr>
      <vt:lpstr>Steps one might take</vt:lpstr>
      <vt:lpstr>“Back to the old drawing board" </vt:lpstr>
      <vt:lpstr>The Designer as a Leader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Activity-Based GEOINT</dc:title>
  <dc:creator>Todd S. Bacastow</dc:creator>
  <cp:lastModifiedBy>tsb4</cp:lastModifiedBy>
  <cp:revision>785</cp:revision>
  <cp:lastPrinted>2011-06-27T14:01:03Z</cp:lastPrinted>
  <dcterms:created xsi:type="dcterms:W3CDTF">2011-03-08T10:54:31Z</dcterms:created>
  <dcterms:modified xsi:type="dcterms:W3CDTF">2012-01-23T21:32:14Z</dcterms:modified>
</cp:coreProperties>
</file>