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7" r:id="rId1"/>
  </p:sldMasterIdLst>
  <p:notesMasterIdLst>
    <p:notesMasterId r:id="rId16"/>
  </p:notesMasterIdLst>
  <p:handoutMasterIdLst>
    <p:handoutMasterId r:id="rId17"/>
  </p:handoutMasterIdLst>
  <p:sldIdLst>
    <p:sldId id="281" r:id="rId2"/>
    <p:sldId id="633" r:id="rId3"/>
    <p:sldId id="674" r:id="rId4"/>
    <p:sldId id="634" r:id="rId5"/>
    <p:sldId id="662" r:id="rId6"/>
    <p:sldId id="661" r:id="rId7"/>
    <p:sldId id="637" r:id="rId8"/>
    <p:sldId id="642" r:id="rId9"/>
    <p:sldId id="686" r:id="rId10"/>
    <p:sldId id="645" r:id="rId11"/>
    <p:sldId id="646" r:id="rId12"/>
    <p:sldId id="649" r:id="rId13"/>
    <p:sldId id="672" r:id="rId14"/>
    <p:sldId id="696" r:id="rId15"/>
  </p:sldIdLst>
  <p:sldSz cx="9144000" cy="6858000" type="screen4x3"/>
  <p:notesSz cx="6669088" cy="9926638"/>
  <p:defaultTextStyle>
    <a:defPPr>
      <a:defRPr lang="en-US"/>
    </a:defPPr>
    <a:lvl1pPr algn="l" rtl="0" eaLnBrk="0" fontAlgn="base" hangingPunct="0">
      <a:lnSpc>
        <a:spcPct val="90000"/>
      </a:lnSpc>
      <a:spcBef>
        <a:spcPct val="20000"/>
      </a:spcBef>
      <a:spcAft>
        <a:spcPct val="0"/>
      </a:spcAft>
      <a:buClr>
        <a:srgbClr val="4D4D4D"/>
      </a:buClr>
      <a:buFont typeface="Wingdings" pitchFamily="2" charset="2"/>
      <a:buChar char="§"/>
      <a:defRPr kumimoji="1"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20000"/>
      </a:spcBef>
      <a:spcAft>
        <a:spcPct val="0"/>
      </a:spcAft>
      <a:buClr>
        <a:srgbClr val="4D4D4D"/>
      </a:buClr>
      <a:buFont typeface="Wingdings" pitchFamily="2" charset="2"/>
      <a:buChar char="§"/>
      <a:defRPr kumimoji="1"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20000"/>
      </a:spcBef>
      <a:spcAft>
        <a:spcPct val="0"/>
      </a:spcAft>
      <a:buClr>
        <a:srgbClr val="4D4D4D"/>
      </a:buClr>
      <a:buFont typeface="Wingdings" pitchFamily="2" charset="2"/>
      <a:buChar char="§"/>
      <a:defRPr kumimoji="1"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20000"/>
      </a:spcBef>
      <a:spcAft>
        <a:spcPct val="0"/>
      </a:spcAft>
      <a:buClr>
        <a:srgbClr val="4D4D4D"/>
      </a:buClr>
      <a:buFont typeface="Wingdings" pitchFamily="2" charset="2"/>
      <a:buChar char="§"/>
      <a:defRPr kumimoji="1"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20000"/>
      </a:spcBef>
      <a:spcAft>
        <a:spcPct val="0"/>
      </a:spcAft>
      <a:buClr>
        <a:srgbClr val="4D4D4D"/>
      </a:buClr>
      <a:buFont typeface="Wingdings" pitchFamily="2" charset="2"/>
      <a:buChar char="§"/>
      <a:defRPr kumimoji="1"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FFFF66"/>
    <a:srgbClr val="FFFF00"/>
    <a:srgbClr val="B2B2B2"/>
    <a:srgbClr val="99CCFF"/>
    <a:srgbClr val="FF0000"/>
    <a:srgbClr val="3399FF"/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057" autoAdjust="0"/>
    <p:restoredTop sz="96346" autoAdjust="0"/>
  </p:normalViewPr>
  <p:slideViewPr>
    <p:cSldViewPr snapToGrid="0">
      <p:cViewPr>
        <p:scale>
          <a:sx n="106" d="100"/>
          <a:sy n="106" d="100"/>
        </p:scale>
        <p:origin x="-384" y="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92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5334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0776" tIns="45389" rIns="90776" bIns="45389" numCol="1" anchor="t" anchorCtr="0" compatLnSpc="1">
            <a:prstTxWarp prst="textNoShape">
              <a:avLst/>
            </a:prstTxWarp>
          </a:bodyPr>
          <a:lstStyle>
            <a:lvl1pPr defTabSz="906463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200">
                <a:latin typeface="Times New Roman" pitchFamily="18" charset="0"/>
              </a:defRPr>
            </a:lvl1pPr>
          </a:lstStyle>
          <a:p>
            <a:endParaRPr lang="de-DE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40150" y="0"/>
            <a:ext cx="2919413" cy="5334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0776" tIns="45389" rIns="90776" bIns="45389" numCol="1" anchor="t" anchorCtr="0" compatLnSpc="1">
            <a:prstTxWarp prst="textNoShape">
              <a:avLst/>
            </a:prstTxWarp>
          </a:bodyPr>
          <a:lstStyle>
            <a:lvl1pPr algn="r" defTabSz="906463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200">
                <a:latin typeface="Times New Roman" pitchFamily="18" charset="0"/>
              </a:defRPr>
            </a:lvl1pPr>
          </a:lstStyle>
          <a:p>
            <a:endParaRPr lang="de-DE"/>
          </a:p>
        </p:txBody>
      </p:sp>
      <p:sp>
        <p:nvSpPr>
          <p:cNvPr id="727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51975"/>
            <a:ext cx="2919413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0776" tIns="45389" rIns="90776" bIns="45389" numCol="1" anchor="b" anchorCtr="0" compatLnSpc="1">
            <a:prstTxWarp prst="textNoShape">
              <a:avLst/>
            </a:prstTxWarp>
          </a:bodyPr>
          <a:lstStyle>
            <a:lvl1pPr defTabSz="906463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200">
                <a:latin typeface="Times New Roman" pitchFamily="18" charset="0"/>
              </a:defRPr>
            </a:lvl1pPr>
          </a:lstStyle>
          <a:p>
            <a:endParaRPr lang="de-DE"/>
          </a:p>
        </p:txBody>
      </p:sp>
      <p:sp>
        <p:nvSpPr>
          <p:cNvPr id="727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40150" y="9451975"/>
            <a:ext cx="2919413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0776" tIns="45389" rIns="90776" bIns="45389" numCol="1" anchor="b" anchorCtr="0" compatLnSpc="1">
            <a:prstTxWarp prst="textNoShape">
              <a:avLst/>
            </a:prstTxWarp>
          </a:bodyPr>
          <a:lstStyle>
            <a:lvl1pPr algn="r" defTabSz="906463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200">
                <a:latin typeface="Times New Roman" pitchFamily="18" charset="0"/>
              </a:defRPr>
            </a:lvl1pPr>
          </a:lstStyle>
          <a:p>
            <a:fld id="{8EB131E3-7923-4516-B2C8-F4D8AC56D35E}" type="slidenum">
              <a:rPr lang="de-DE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54304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76" tIns="45389" rIns="90776" bIns="45389" numCol="1" anchor="t" anchorCtr="0" compatLnSpc="1">
            <a:prstTxWarp prst="textNoShape">
              <a:avLst/>
            </a:prstTxWarp>
          </a:bodyPr>
          <a:lstStyle>
            <a:lvl1pPr defTabSz="906463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200">
                <a:latin typeface="Times New Roman" pitchFamily="18" charset="0"/>
              </a:defRPr>
            </a:lvl1pPr>
          </a:lstStyle>
          <a:p>
            <a:endParaRPr lang="de-DE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76" tIns="45389" rIns="90776" bIns="45389" numCol="1" anchor="t" anchorCtr="0" compatLnSpc="1">
            <a:prstTxWarp prst="textNoShape">
              <a:avLst/>
            </a:prstTxWarp>
          </a:bodyPr>
          <a:lstStyle>
            <a:lvl1pPr algn="r" defTabSz="906463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200">
                <a:latin typeface="Times New Roman" pitchFamily="18" charset="0"/>
              </a:defRPr>
            </a:lvl1pPr>
          </a:lstStyle>
          <a:p>
            <a:endParaRPr lang="de-DE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40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37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7413" y="4714875"/>
            <a:ext cx="4894262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76" tIns="45389" rIns="90776" bIns="453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die Textformatierung des Masters zu bearbeiten.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76" tIns="45389" rIns="90776" bIns="45389" numCol="1" anchor="b" anchorCtr="0" compatLnSpc="1">
            <a:prstTxWarp prst="textNoShape">
              <a:avLst/>
            </a:prstTxWarp>
          </a:bodyPr>
          <a:lstStyle>
            <a:lvl1pPr defTabSz="906463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200">
                <a:latin typeface="Times New Roman" pitchFamily="18" charset="0"/>
              </a:defRPr>
            </a:lvl1pPr>
          </a:lstStyle>
          <a:p>
            <a:endParaRPr lang="de-DE"/>
          </a:p>
        </p:txBody>
      </p:sp>
      <p:sp>
        <p:nvSpPr>
          <p:cNvPr id="337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42975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76" tIns="45389" rIns="90776" bIns="45389" numCol="1" anchor="b" anchorCtr="0" compatLnSpc="1">
            <a:prstTxWarp prst="textNoShape">
              <a:avLst/>
            </a:prstTxWarp>
          </a:bodyPr>
          <a:lstStyle>
            <a:lvl1pPr algn="r" defTabSz="906463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200">
                <a:latin typeface="Times New Roman" pitchFamily="18" charset="0"/>
              </a:defRPr>
            </a:lvl1pPr>
          </a:lstStyle>
          <a:p>
            <a:fld id="{10A0B0D4-874F-488D-A571-CEAC3C66099E}" type="slidenum">
              <a:rPr lang="de-DE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118219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EF12FC-5011-41AB-A7F0-C48945FA69EF}" type="slidenum">
              <a:rPr lang="de-DE"/>
              <a:pPr/>
              <a:t>6</a:t>
            </a:fld>
            <a:endParaRPr lang="de-DE"/>
          </a:p>
        </p:txBody>
      </p:sp>
      <p:sp>
        <p:nvSpPr>
          <p:cNvPr id="806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54075" y="744538"/>
            <a:ext cx="4964113" cy="3722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69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7413" y="4714875"/>
            <a:ext cx="4894262" cy="44672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de-DE"/>
              <a:t>This slide describes the generation of application schemas in a pure GML environment.</a:t>
            </a:r>
          </a:p>
          <a:p>
            <a:endParaRPr lang="de-DE"/>
          </a:p>
          <a:p>
            <a:r>
              <a:rPr lang="de-DE"/>
              <a:t>See slide ...</a:t>
            </a:r>
            <a:endParaRPr lang="de-DE" noProof="1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105" name="Picture 1121" descr="\\HERMES\PCUSR\II\TriererStr\Firmenbild\Elemente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105400" cy="4440238"/>
          </a:xfrm>
          <a:prstGeom prst="rect">
            <a:avLst/>
          </a:prstGeom>
          <a:noFill/>
        </p:spPr>
      </p:pic>
      <p:sp>
        <p:nvSpPr>
          <p:cNvPr id="43010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2286000" y="4114800"/>
            <a:ext cx="6705600" cy="13716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err="1"/>
              <a:t>Hier</a:t>
            </a:r>
            <a:r>
              <a:rPr lang="en-US" dirty="0"/>
              <a:t> </a:t>
            </a:r>
            <a:r>
              <a:rPr lang="en-US" dirty="0" err="1"/>
              <a:t>klicken</a:t>
            </a:r>
            <a:r>
              <a:rPr lang="en-US" dirty="0"/>
              <a:t>, um Master-</a:t>
            </a:r>
            <a:r>
              <a:rPr lang="en-US" dirty="0" err="1"/>
              <a:t>Titelformat</a:t>
            </a:r>
            <a:r>
              <a:rPr lang="en-US" dirty="0"/>
              <a:t> </a:t>
            </a:r>
            <a:r>
              <a:rPr lang="en-US" dirty="0" err="1"/>
              <a:t>zu</a:t>
            </a:r>
            <a:r>
              <a:rPr lang="en-US" dirty="0"/>
              <a:t> </a:t>
            </a:r>
            <a:r>
              <a:rPr lang="en-US" dirty="0" err="1"/>
              <a:t>bearbeiten</a:t>
            </a:r>
            <a:r>
              <a:rPr lang="en-US" dirty="0"/>
              <a:t>.</a:t>
            </a:r>
          </a:p>
        </p:txBody>
      </p:sp>
      <p:grpSp>
        <p:nvGrpSpPr>
          <p:cNvPr id="43062" name="Group 1078"/>
          <p:cNvGrpSpPr>
            <a:grpSpLocks/>
          </p:cNvGrpSpPr>
          <p:nvPr/>
        </p:nvGrpSpPr>
        <p:grpSpPr bwMode="auto">
          <a:xfrm>
            <a:off x="2057400" y="3886200"/>
            <a:ext cx="7086600" cy="179388"/>
            <a:chOff x="1296" y="3408"/>
            <a:chExt cx="4464" cy="113"/>
          </a:xfrm>
        </p:grpSpPr>
        <p:sp>
          <p:nvSpPr>
            <p:cNvPr id="43060" name="Line 1076"/>
            <p:cNvSpPr>
              <a:spLocks noChangeShapeType="1"/>
            </p:cNvSpPr>
            <p:nvPr/>
          </p:nvSpPr>
          <p:spPr bwMode="auto">
            <a:xfrm>
              <a:off x="1392" y="3453"/>
              <a:ext cx="4368" cy="3"/>
            </a:xfrm>
            <a:prstGeom prst="line">
              <a:avLst/>
            </a:prstGeom>
            <a:noFill/>
            <a:ln w="38100">
              <a:solidFill>
                <a:srgbClr val="0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061" name="Rectangle 1077"/>
            <p:cNvSpPr>
              <a:spLocks noChangeArrowheads="1"/>
            </p:cNvSpPr>
            <p:nvPr/>
          </p:nvSpPr>
          <p:spPr bwMode="auto">
            <a:xfrm>
              <a:off x="1296" y="3408"/>
              <a:ext cx="113" cy="113"/>
            </a:xfrm>
            <a:prstGeom prst="rect">
              <a:avLst/>
            </a:prstGeom>
            <a:solidFill>
              <a:srgbClr val="FFFFFF"/>
            </a:solidFill>
            <a:ln w="76200">
              <a:solidFill>
                <a:srgbClr val="2B8D8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endParaRPr kumimoji="0" lang="de-DE" sz="1000">
                <a:latin typeface="Times New Roman" pitchFamily="18" charset="0"/>
              </a:endParaRPr>
            </a:p>
          </p:txBody>
        </p:sp>
      </p:grpSp>
      <p:grpSp>
        <p:nvGrpSpPr>
          <p:cNvPr id="43097" name="Group 1113"/>
          <p:cNvGrpSpPr>
            <a:grpSpLocks/>
          </p:cNvGrpSpPr>
          <p:nvPr/>
        </p:nvGrpSpPr>
        <p:grpSpPr bwMode="auto">
          <a:xfrm>
            <a:off x="2057400" y="5688013"/>
            <a:ext cx="7086600" cy="179387"/>
            <a:chOff x="1296" y="3408"/>
            <a:chExt cx="4464" cy="113"/>
          </a:xfrm>
        </p:grpSpPr>
        <p:sp>
          <p:nvSpPr>
            <p:cNvPr id="43098" name="Line 1114"/>
            <p:cNvSpPr>
              <a:spLocks noChangeShapeType="1"/>
            </p:cNvSpPr>
            <p:nvPr/>
          </p:nvSpPr>
          <p:spPr bwMode="auto">
            <a:xfrm>
              <a:off x="1392" y="3453"/>
              <a:ext cx="4368" cy="3"/>
            </a:xfrm>
            <a:prstGeom prst="line">
              <a:avLst/>
            </a:prstGeom>
            <a:noFill/>
            <a:ln w="38100">
              <a:solidFill>
                <a:srgbClr val="0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099" name="Rectangle 1115"/>
            <p:cNvSpPr>
              <a:spLocks noChangeArrowheads="1"/>
            </p:cNvSpPr>
            <p:nvPr/>
          </p:nvSpPr>
          <p:spPr bwMode="auto">
            <a:xfrm>
              <a:off x="1296" y="3408"/>
              <a:ext cx="113" cy="113"/>
            </a:xfrm>
            <a:prstGeom prst="rect">
              <a:avLst/>
            </a:prstGeom>
            <a:solidFill>
              <a:srgbClr val="FFFFFF"/>
            </a:solidFill>
            <a:ln w="76200">
              <a:solidFill>
                <a:srgbClr val="2B8D8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endParaRPr kumimoji="0" lang="de-DE" sz="1000">
                <a:latin typeface="Times New Roman" pitchFamily="18" charset="0"/>
              </a:endParaRPr>
            </a:p>
          </p:txBody>
        </p:sp>
      </p:grpSp>
      <p:sp>
        <p:nvSpPr>
          <p:cNvPr id="43102" name="Rectangle 1118"/>
          <p:cNvSpPr>
            <a:spLocks noGrp="1" noChangeArrowheads="1"/>
          </p:cNvSpPr>
          <p:nvPr>
            <p:ph type="subTitle" idx="1"/>
          </p:nvPr>
        </p:nvSpPr>
        <p:spPr>
          <a:xfrm>
            <a:off x="2286000" y="5943600"/>
            <a:ext cx="6629400" cy="7620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1800">
                <a:solidFill>
                  <a:srgbClr val="4D4D4D"/>
                </a:solidFill>
              </a:defRPr>
            </a:lvl1pPr>
          </a:lstStyle>
          <a:p>
            <a:r>
              <a:rPr lang="en-US" dirty="0" err="1"/>
              <a:t>Hier</a:t>
            </a:r>
            <a:r>
              <a:rPr lang="en-US" dirty="0"/>
              <a:t> </a:t>
            </a:r>
            <a:r>
              <a:rPr lang="en-US" dirty="0" err="1"/>
              <a:t>klicken</a:t>
            </a:r>
            <a:r>
              <a:rPr lang="en-US" dirty="0"/>
              <a:t>, um Master-</a:t>
            </a:r>
            <a:r>
              <a:rPr lang="en-US" dirty="0" err="1"/>
              <a:t>Untertitelformat</a:t>
            </a:r>
            <a:r>
              <a:rPr lang="en-US" dirty="0"/>
              <a:t> </a:t>
            </a:r>
            <a:r>
              <a:rPr lang="en-US" dirty="0" err="1"/>
              <a:t>zu</a:t>
            </a:r>
            <a:r>
              <a:rPr lang="en-US" dirty="0"/>
              <a:t> </a:t>
            </a:r>
            <a:r>
              <a:rPr lang="en-US" dirty="0" err="1"/>
              <a:t>bearbeiten</a:t>
            </a:r>
            <a:r>
              <a:rPr lang="en-US" dirty="0"/>
              <a:t>.</a:t>
            </a:r>
          </a:p>
        </p:txBody>
      </p:sp>
      <p:sp>
        <p:nvSpPr>
          <p:cNvPr id="43112" name="Rectangle 1128"/>
          <p:cNvSpPr>
            <a:spLocks noChangeArrowheads="1"/>
          </p:cNvSpPr>
          <p:nvPr/>
        </p:nvSpPr>
        <p:spPr bwMode="auto">
          <a:xfrm>
            <a:off x="2838450" y="1333500"/>
            <a:ext cx="9144000" cy="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1463" y="228600"/>
            <a:ext cx="2074862" cy="556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3700" y="228600"/>
            <a:ext cx="6075363" cy="5562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286000" y="6324600"/>
            <a:ext cx="35814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ISO/TC 211 Berlin Plenary Tutorial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848600" y="6324600"/>
            <a:ext cx="9906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99A26415-DEE2-4C6A-BAC2-8A2D6DD0429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6096000" y="6324600"/>
            <a:ext cx="14478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31.10.2003</a:t>
            </a:r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1371600"/>
            <a:ext cx="4013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3600" y="1371600"/>
            <a:ext cx="4013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F8F8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3700" y="228600"/>
            <a:ext cx="830262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err="1" smtClean="0"/>
              <a:t>Hier</a:t>
            </a:r>
            <a:r>
              <a:rPr lang="en-US" dirty="0" smtClean="0"/>
              <a:t> </a:t>
            </a:r>
            <a:r>
              <a:rPr lang="en-US" dirty="0" err="1" smtClean="0"/>
              <a:t>klicken</a:t>
            </a:r>
            <a:r>
              <a:rPr lang="en-US" dirty="0" smtClean="0"/>
              <a:t>, um Master-</a:t>
            </a:r>
            <a:r>
              <a:rPr lang="en-US" dirty="0" err="1" smtClean="0"/>
              <a:t>Titelformat</a:t>
            </a:r>
            <a:r>
              <a:rPr lang="en-US" dirty="0" smtClean="0"/>
              <a:t>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bearbeiten</a:t>
            </a:r>
            <a:r>
              <a:rPr lang="en-US" dirty="0" smtClean="0"/>
              <a:t>.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0" y="1371600"/>
            <a:ext cx="8178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Hier klicken, um Master-Textformat zu bearbeiten.</a:t>
            </a:r>
          </a:p>
          <a:p>
            <a:pPr lvl="1"/>
            <a:r>
              <a:rPr lang="en-US" smtClean="0"/>
              <a:t>Zweite Ebene</a:t>
            </a:r>
          </a:p>
          <a:p>
            <a:pPr lvl="2"/>
            <a:r>
              <a:rPr lang="en-US" smtClean="0"/>
              <a:t>Dritte Ebene</a:t>
            </a:r>
          </a:p>
          <a:p>
            <a:pPr lvl="3"/>
            <a:r>
              <a:rPr lang="en-US" smtClean="0"/>
              <a:t>Vierte Ebene</a:t>
            </a:r>
          </a:p>
          <a:p>
            <a:pPr lvl="4"/>
            <a:r>
              <a:rPr lang="en-US" smtClean="0"/>
              <a:t>Fünfte Ebene</a:t>
            </a:r>
          </a:p>
        </p:txBody>
      </p:sp>
      <p:sp>
        <p:nvSpPr>
          <p:cNvPr id="42053" name="Line 69"/>
          <p:cNvSpPr>
            <a:spLocks noChangeShapeType="1"/>
          </p:cNvSpPr>
          <p:nvPr/>
        </p:nvSpPr>
        <p:spPr bwMode="auto">
          <a:xfrm>
            <a:off x="2209800" y="6248400"/>
            <a:ext cx="6934200" cy="3175"/>
          </a:xfrm>
          <a:prstGeom prst="line">
            <a:avLst/>
          </a:prstGeom>
          <a:noFill/>
          <a:ln w="28575">
            <a:solidFill>
              <a:srgbClr val="008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054" name="Rectangle 70"/>
          <p:cNvSpPr>
            <a:spLocks noChangeAspect="1" noChangeArrowheads="1"/>
          </p:cNvSpPr>
          <p:nvPr/>
        </p:nvSpPr>
        <p:spPr bwMode="auto">
          <a:xfrm>
            <a:off x="2141538" y="6172200"/>
            <a:ext cx="144462" cy="144463"/>
          </a:xfrm>
          <a:prstGeom prst="rect">
            <a:avLst/>
          </a:prstGeom>
          <a:solidFill>
            <a:srgbClr val="FFFFFF"/>
          </a:solidFill>
          <a:ln w="57150">
            <a:solidFill>
              <a:srgbClr val="2B8D8F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endParaRPr kumimoji="0" lang="de-DE" sz="1000">
              <a:latin typeface="Times New Roman" pitchFamily="18" charset="0"/>
            </a:endParaRPr>
          </a:p>
        </p:txBody>
      </p:sp>
      <p:grpSp>
        <p:nvGrpSpPr>
          <p:cNvPr id="42056" name="Group 72"/>
          <p:cNvGrpSpPr>
            <a:grpSpLocks/>
          </p:cNvGrpSpPr>
          <p:nvPr/>
        </p:nvGrpSpPr>
        <p:grpSpPr bwMode="auto">
          <a:xfrm>
            <a:off x="304800" y="1150938"/>
            <a:ext cx="8831263" cy="144462"/>
            <a:chOff x="197" y="3749"/>
            <a:chExt cx="5563" cy="91"/>
          </a:xfrm>
        </p:grpSpPr>
        <p:sp>
          <p:nvSpPr>
            <p:cNvPr id="42057" name="Line 73"/>
            <p:cNvSpPr>
              <a:spLocks noChangeShapeType="1"/>
            </p:cNvSpPr>
            <p:nvPr/>
          </p:nvSpPr>
          <p:spPr bwMode="auto">
            <a:xfrm>
              <a:off x="295" y="3792"/>
              <a:ext cx="5465" cy="4"/>
            </a:xfrm>
            <a:prstGeom prst="line">
              <a:avLst/>
            </a:prstGeom>
            <a:noFill/>
            <a:ln w="28575">
              <a:solidFill>
                <a:srgbClr val="0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058" name="Rectangle 74"/>
            <p:cNvSpPr>
              <a:spLocks noChangeAspect="1" noChangeArrowheads="1"/>
            </p:cNvSpPr>
            <p:nvPr/>
          </p:nvSpPr>
          <p:spPr bwMode="auto">
            <a:xfrm>
              <a:off x="197" y="3749"/>
              <a:ext cx="91" cy="91"/>
            </a:xfrm>
            <a:prstGeom prst="rect">
              <a:avLst/>
            </a:prstGeom>
            <a:solidFill>
              <a:srgbClr val="FFFFFF"/>
            </a:solidFill>
            <a:ln w="57150">
              <a:solidFill>
                <a:srgbClr val="2B8D8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endParaRPr kumimoji="0" lang="de-DE" sz="1000">
                <a:latin typeface="Times New Roman" pitchFamily="18" charset="0"/>
              </a:endParaRPr>
            </a:p>
          </p:txBody>
        </p:sp>
      </p:grpSp>
      <p:sp>
        <p:nvSpPr>
          <p:cNvPr id="42062" name="Rectangle 78"/>
          <p:cNvSpPr>
            <a:spLocks noChangeAspect="1" noChangeArrowheads="1"/>
          </p:cNvSpPr>
          <p:nvPr/>
        </p:nvSpPr>
        <p:spPr bwMode="auto">
          <a:xfrm>
            <a:off x="7696200" y="6175375"/>
            <a:ext cx="144463" cy="144463"/>
          </a:xfrm>
          <a:prstGeom prst="rect">
            <a:avLst/>
          </a:prstGeom>
          <a:solidFill>
            <a:srgbClr val="FFFFFF"/>
          </a:solidFill>
          <a:ln w="57150">
            <a:solidFill>
              <a:srgbClr val="2B8D8F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endParaRPr kumimoji="0" lang="de-DE" sz="1000">
              <a:latin typeface="Times New Roman" pitchFamily="18" charset="0"/>
            </a:endParaRPr>
          </a:p>
        </p:txBody>
      </p:sp>
      <p:sp>
        <p:nvSpPr>
          <p:cNvPr id="42063" name="Rectangle 79"/>
          <p:cNvSpPr>
            <a:spLocks noChangeAspect="1" noChangeArrowheads="1"/>
          </p:cNvSpPr>
          <p:nvPr/>
        </p:nvSpPr>
        <p:spPr bwMode="auto">
          <a:xfrm>
            <a:off x="5943600" y="6172200"/>
            <a:ext cx="144463" cy="144463"/>
          </a:xfrm>
          <a:prstGeom prst="rect">
            <a:avLst/>
          </a:prstGeom>
          <a:solidFill>
            <a:srgbClr val="FFFFFF"/>
          </a:solidFill>
          <a:ln w="57150">
            <a:solidFill>
              <a:srgbClr val="2B8D8F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endParaRPr kumimoji="0" lang="de-DE" sz="1000">
              <a:latin typeface="Times New Roman" pitchFamily="18" charset="0"/>
            </a:endParaRPr>
          </a:p>
        </p:txBody>
      </p:sp>
      <p:sp>
        <p:nvSpPr>
          <p:cNvPr id="42108" name="Text Box 124"/>
          <p:cNvSpPr txBox="1">
            <a:spLocks noChangeArrowheads="1"/>
          </p:cNvSpPr>
          <p:nvPr userDrawn="1"/>
        </p:nvSpPr>
        <p:spPr bwMode="auto">
          <a:xfrm>
            <a:off x="87313" y="6116638"/>
            <a:ext cx="1573212" cy="6413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spcBef>
                <a:spcPct val="50000"/>
              </a:spcBef>
              <a:buClrTx/>
              <a:buFontTx/>
              <a:buNone/>
            </a:pPr>
            <a:r>
              <a:rPr kumimoji="0" lang="de-DE" sz="3600" dirty="0">
                <a:solidFill>
                  <a:srgbClr val="3399FF"/>
                </a:solidFill>
                <a:latin typeface="Arial Black" pitchFamily="34" charset="0"/>
              </a:rPr>
              <a:t>GML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</p:sldLayoutIdLst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build="p" autoUpdateAnimBg="0">
        <p:tmplLst>
          <p:tmpl lvl="1">
            <p:tnLst>
              <p:par>
                <p:cTn presetID="5" presetClass="entr" presetSubtype="1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98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checkerboard(across)">
                      <p:cBhvr>
                        <p:cTn dur="500"/>
                        <p:tgtEl>
                          <p:spTgt spid="41987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5" presetClass="entr" presetSubtype="1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98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checkerboard(across)">
                      <p:cBhvr>
                        <p:cTn dur="500"/>
                        <p:tgtEl>
                          <p:spTgt spid="41987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5" presetClass="entr" presetSubtype="1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98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checkerboard(across)">
                      <p:cBhvr>
                        <p:cTn dur="500"/>
                        <p:tgtEl>
                          <p:spTgt spid="41987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5" presetClass="entr" presetSubtype="1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98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checkerboard(across)">
                      <p:cBhvr>
                        <p:cTn dur="500"/>
                        <p:tgtEl>
                          <p:spTgt spid="41987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5" presetClass="entr" presetSubtype="1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98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checkerboard(across)">
                      <p:cBhvr>
                        <p:cTn dur="500"/>
                        <p:tgtEl>
                          <p:spTgt spid="4198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rgbClr val="4D4D4D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rgbClr val="4D4D4D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rgbClr val="4D4D4D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rgbClr val="4D4D4D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rgbClr val="4D4D4D"/>
          </a:solidFill>
          <a:latin typeface="Arial Black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rgbClr val="4D4D4D"/>
          </a:solidFill>
          <a:latin typeface="Arial Black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rgbClr val="4D4D4D"/>
          </a:solidFill>
          <a:latin typeface="Arial Black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rgbClr val="4D4D4D"/>
          </a:solidFill>
          <a:latin typeface="Arial Black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rgbClr val="4D4D4D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4D4D4D"/>
        </a:buClr>
        <a:buFont typeface="Wingdings" pitchFamily="2" charset="2"/>
        <a:buChar char="§"/>
        <a:defRPr kumimoji="1"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4D4D4D"/>
        </a:buClr>
        <a:buFont typeface="Wingdings" pitchFamily="2" charset="2"/>
        <a:buChar char="§"/>
        <a:defRPr kumimoji="1"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4D4D4D"/>
        </a:buClr>
        <a:buFont typeface="Wingdings" pitchFamily="2" charset="2"/>
        <a:buChar char="§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4D4D4D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4D4D4D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4D4D4D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4D4D4D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4D4D4D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4D4D4D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png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EFEF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1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806824" y="2093258"/>
            <a:ext cx="7790329" cy="1371600"/>
          </a:xfrm>
        </p:spPr>
        <p:txBody>
          <a:bodyPr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Geography Markup Language</a:t>
            </a:r>
            <a:br>
              <a:rPr lang="en-US" sz="3600" dirty="0">
                <a:solidFill>
                  <a:schemeClr val="tx1"/>
                </a:solidFill>
              </a:rPr>
            </a:br>
            <a:r>
              <a:rPr lang="en-US" sz="4000" dirty="0">
                <a:solidFill>
                  <a:schemeClr val="tx1"/>
                </a:solidFill>
              </a:rPr>
              <a:t>(GML)</a:t>
            </a:r>
            <a:endParaRPr lang="en-US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Modelling Feature Types</a:t>
            </a:r>
          </a:p>
        </p:txBody>
      </p:sp>
      <p:sp>
        <p:nvSpPr>
          <p:cNvPr id="787459" name="Rectangle 3"/>
          <p:cNvSpPr>
            <a:spLocks noChangeArrowheads="1"/>
          </p:cNvSpPr>
          <p:nvPr/>
        </p:nvSpPr>
        <p:spPr bwMode="auto">
          <a:xfrm>
            <a:off x="801688" y="1270000"/>
            <a:ext cx="1492250" cy="728663"/>
          </a:xfrm>
          <a:prstGeom prst="rect">
            <a:avLst/>
          </a:prstGeom>
          <a:solidFill>
            <a:srgbClr val="99FF99"/>
          </a:solidFill>
          <a:ln w="12700" cap="sq">
            <a:noFill/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kumimoji="0" lang="de-DE" sz="2000">
                <a:latin typeface="Arial Black" pitchFamily="34" charset="0"/>
              </a:rPr>
              <a:t>Road</a:t>
            </a:r>
          </a:p>
        </p:txBody>
      </p:sp>
      <p:sp>
        <p:nvSpPr>
          <p:cNvPr id="787460" name="Rectangle 4"/>
          <p:cNvSpPr>
            <a:spLocks noChangeArrowheads="1"/>
          </p:cNvSpPr>
          <p:nvPr/>
        </p:nvSpPr>
        <p:spPr bwMode="auto">
          <a:xfrm>
            <a:off x="2257425" y="2251075"/>
            <a:ext cx="1608138" cy="444500"/>
          </a:xfrm>
          <a:prstGeom prst="rect">
            <a:avLst/>
          </a:prstGeom>
          <a:solidFill>
            <a:srgbClr val="FFFF99"/>
          </a:solidFill>
          <a:ln w="12700" cap="sq">
            <a:noFill/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kumimoji="0" lang="de-DE" sz="2000">
                <a:latin typeface="Arial Black" pitchFamily="34" charset="0"/>
              </a:rPr>
              <a:t>name</a:t>
            </a:r>
          </a:p>
        </p:txBody>
      </p:sp>
      <p:sp>
        <p:nvSpPr>
          <p:cNvPr id="787461" name="Line 5"/>
          <p:cNvSpPr>
            <a:spLocks noChangeShapeType="1"/>
          </p:cNvSpPr>
          <p:nvPr/>
        </p:nvSpPr>
        <p:spPr bwMode="auto">
          <a:xfrm flipV="1">
            <a:off x="2008188" y="2479675"/>
            <a:ext cx="257175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87462" name="Rectangle 6"/>
          <p:cNvSpPr>
            <a:spLocks noChangeArrowheads="1"/>
          </p:cNvSpPr>
          <p:nvPr/>
        </p:nvSpPr>
        <p:spPr bwMode="auto">
          <a:xfrm>
            <a:off x="2270125" y="2809875"/>
            <a:ext cx="1608138" cy="444500"/>
          </a:xfrm>
          <a:prstGeom prst="rect">
            <a:avLst/>
          </a:prstGeom>
          <a:solidFill>
            <a:srgbClr val="FFFF99"/>
          </a:solidFill>
          <a:ln w="12700" cap="sq">
            <a:noFill/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kumimoji="0" lang="de-DE" sz="2000">
                <a:latin typeface="Arial Black" pitchFamily="34" charset="0"/>
              </a:rPr>
              <a:t>class</a:t>
            </a:r>
          </a:p>
        </p:txBody>
      </p:sp>
      <p:sp>
        <p:nvSpPr>
          <p:cNvPr id="787463" name="Line 7"/>
          <p:cNvSpPr>
            <a:spLocks noChangeShapeType="1"/>
          </p:cNvSpPr>
          <p:nvPr/>
        </p:nvSpPr>
        <p:spPr bwMode="auto">
          <a:xfrm flipV="1">
            <a:off x="2008188" y="3038475"/>
            <a:ext cx="257175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87464" name="Text Box 8"/>
          <p:cNvSpPr txBox="1">
            <a:spLocks noChangeArrowheads="1"/>
          </p:cNvSpPr>
          <p:nvPr/>
        </p:nvSpPr>
        <p:spPr bwMode="auto">
          <a:xfrm>
            <a:off x="4122738" y="2295525"/>
            <a:ext cx="622300" cy="396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kumimoji="0" lang="de-DE" sz="2000" i="1">
                <a:latin typeface="Arial Black" pitchFamily="34" charset="0"/>
              </a:rPr>
              <a:t>I95</a:t>
            </a:r>
          </a:p>
        </p:txBody>
      </p:sp>
      <p:sp>
        <p:nvSpPr>
          <p:cNvPr id="787465" name="Text Box 9"/>
          <p:cNvSpPr txBox="1">
            <a:spLocks noChangeArrowheads="1"/>
          </p:cNvSpPr>
          <p:nvPr/>
        </p:nvSpPr>
        <p:spPr bwMode="auto">
          <a:xfrm>
            <a:off x="4121150" y="2833688"/>
            <a:ext cx="1568450" cy="396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kumimoji="0" lang="de-DE" sz="2000" i="1">
                <a:latin typeface="Arial Black" pitchFamily="34" charset="0"/>
              </a:rPr>
              <a:t>Interstate</a:t>
            </a:r>
          </a:p>
        </p:txBody>
      </p:sp>
      <p:sp>
        <p:nvSpPr>
          <p:cNvPr id="787466" name="Rectangle 10"/>
          <p:cNvSpPr>
            <a:spLocks noChangeArrowheads="1"/>
          </p:cNvSpPr>
          <p:nvPr/>
        </p:nvSpPr>
        <p:spPr bwMode="auto">
          <a:xfrm>
            <a:off x="4238625" y="3930650"/>
            <a:ext cx="2135188" cy="457200"/>
          </a:xfrm>
          <a:prstGeom prst="rect">
            <a:avLst/>
          </a:prstGeom>
          <a:solidFill>
            <a:srgbClr val="99FF99"/>
          </a:solidFill>
          <a:ln w="12700" cap="sq">
            <a:noFill/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kumimoji="0" lang="de-DE" sz="2000">
                <a:latin typeface="Arial Black" pitchFamily="34" charset="0"/>
              </a:rPr>
              <a:t>auth:Authority</a:t>
            </a:r>
          </a:p>
        </p:txBody>
      </p:sp>
      <p:sp>
        <p:nvSpPr>
          <p:cNvPr id="787467" name="Line 11"/>
          <p:cNvSpPr>
            <a:spLocks noChangeShapeType="1"/>
          </p:cNvSpPr>
          <p:nvPr/>
        </p:nvSpPr>
        <p:spPr bwMode="auto">
          <a:xfrm>
            <a:off x="5445125" y="4445000"/>
            <a:ext cx="1588" cy="1455738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87468" name="Rectangle 12"/>
          <p:cNvSpPr>
            <a:spLocks noChangeArrowheads="1"/>
          </p:cNvSpPr>
          <p:nvPr/>
        </p:nvSpPr>
        <p:spPr bwMode="auto">
          <a:xfrm>
            <a:off x="5694363" y="4551363"/>
            <a:ext cx="1608137" cy="444500"/>
          </a:xfrm>
          <a:prstGeom prst="rect">
            <a:avLst/>
          </a:prstGeom>
          <a:solidFill>
            <a:srgbClr val="FFFF99"/>
          </a:solidFill>
          <a:ln w="12700" cap="sq">
            <a:noFill/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kumimoji="0" lang="de-DE" sz="2000">
                <a:latin typeface="Arial Black" pitchFamily="34" charset="0"/>
              </a:rPr>
              <a:t>name</a:t>
            </a:r>
          </a:p>
        </p:txBody>
      </p:sp>
      <p:sp>
        <p:nvSpPr>
          <p:cNvPr id="787469" name="Line 13"/>
          <p:cNvSpPr>
            <a:spLocks noChangeShapeType="1"/>
          </p:cNvSpPr>
          <p:nvPr/>
        </p:nvSpPr>
        <p:spPr bwMode="auto">
          <a:xfrm flipV="1">
            <a:off x="5445125" y="4779963"/>
            <a:ext cx="257175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87470" name="Rectangle 14"/>
          <p:cNvSpPr>
            <a:spLocks noChangeArrowheads="1"/>
          </p:cNvSpPr>
          <p:nvPr/>
        </p:nvSpPr>
        <p:spPr bwMode="auto">
          <a:xfrm>
            <a:off x="5707063" y="5110163"/>
            <a:ext cx="1608137" cy="444500"/>
          </a:xfrm>
          <a:prstGeom prst="rect">
            <a:avLst/>
          </a:prstGeom>
          <a:solidFill>
            <a:srgbClr val="FFFF99"/>
          </a:solidFill>
          <a:ln w="12700" cap="sq">
            <a:noFill/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kumimoji="0" lang="de-DE" sz="2000">
                <a:latin typeface="Arial Black" pitchFamily="34" charset="0"/>
              </a:rPr>
              <a:t>type</a:t>
            </a:r>
          </a:p>
        </p:txBody>
      </p:sp>
      <p:sp>
        <p:nvSpPr>
          <p:cNvPr id="787471" name="Line 15"/>
          <p:cNvSpPr>
            <a:spLocks noChangeShapeType="1"/>
          </p:cNvSpPr>
          <p:nvPr/>
        </p:nvSpPr>
        <p:spPr bwMode="auto">
          <a:xfrm flipV="1">
            <a:off x="5445125" y="5338763"/>
            <a:ext cx="257175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87472" name="Rectangle 16"/>
          <p:cNvSpPr>
            <a:spLocks noChangeArrowheads="1"/>
          </p:cNvSpPr>
          <p:nvPr/>
        </p:nvSpPr>
        <p:spPr bwMode="auto">
          <a:xfrm>
            <a:off x="5719763" y="5668963"/>
            <a:ext cx="1620837" cy="444500"/>
          </a:xfrm>
          <a:prstGeom prst="rect">
            <a:avLst/>
          </a:prstGeom>
          <a:solidFill>
            <a:srgbClr val="FFFF99"/>
          </a:solidFill>
          <a:ln w="12700" cap="sq">
            <a:noFill/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kumimoji="0" lang="de-DE" sz="2000">
                <a:latin typeface="Arial Black" pitchFamily="34" charset="0"/>
              </a:rPr>
              <a:t>…</a:t>
            </a:r>
          </a:p>
        </p:txBody>
      </p:sp>
      <p:sp>
        <p:nvSpPr>
          <p:cNvPr id="787473" name="Line 17"/>
          <p:cNvSpPr>
            <a:spLocks noChangeShapeType="1"/>
          </p:cNvSpPr>
          <p:nvPr/>
        </p:nvSpPr>
        <p:spPr bwMode="auto">
          <a:xfrm flipV="1">
            <a:off x="5457825" y="5897563"/>
            <a:ext cx="257175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87474" name="Text Box 18"/>
          <p:cNvSpPr txBox="1">
            <a:spLocks noChangeArrowheads="1"/>
          </p:cNvSpPr>
          <p:nvPr/>
        </p:nvSpPr>
        <p:spPr bwMode="auto">
          <a:xfrm>
            <a:off x="7559675" y="4595813"/>
            <a:ext cx="650875" cy="396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kumimoji="0" lang="de-DE" sz="2000" i="1">
                <a:latin typeface="Arial Black" pitchFamily="34" charset="0"/>
              </a:rPr>
              <a:t>xyz</a:t>
            </a:r>
          </a:p>
        </p:txBody>
      </p:sp>
      <p:sp>
        <p:nvSpPr>
          <p:cNvPr id="787475" name="Text Box 19"/>
          <p:cNvSpPr txBox="1">
            <a:spLocks noChangeArrowheads="1"/>
          </p:cNvSpPr>
          <p:nvPr/>
        </p:nvSpPr>
        <p:spPr bwMode="auto">
          <a:xfrm>
            <a:off x="7558088" y="5133975"/>
            <a:ext cx="776287" cy="396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kumimoji="0" lang="de-DE" sz="2000" i="1">
                <a:latin typeface="Arial Black" pitchFamily="34" charset="0"/>
              </a:rPr>
              <a:t>DOT</a:t>
            </a:r>
          </a:p>
        </p:txBody>
      </p:sp>
      <p:sp>
        <p:nvSpPr>
          <p:cNvPr id="787476" name="Line 20"/>
          <p:cNvSpPr>
            <a:spLocks noChangeShapeType="1"/>
          </p:cNvSpPr>
          <p:nvPr/>
        </p:nvSpPr>
        <p:spPr bwMode="auto">
          <a:xfrm flipV="1">
            <a:off x="3887788" y="4156075"/>
            <a:ext cx="334962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87477" name="Line 21"/>
          <p:cNvSpPr>
            <a:spLocks noChangeShapeType="1"/>
          </p:cNvSpPr>
          <p:nvPr/>
        </p:nvSpPr>
        <p:spPr bwMode="auto">
          <a:xfrm>
            <a:off x="2008188" y="2043113"/>
            <a:ext cx="1587" cy="2098675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87478" name="Rectangle 22"/>
          <p:cNvSpPr>
            <a:spLocks noChangeArrowheads="1"/>
          </p:cNvSpPr>
          <p:nvPr/>
        </p:nvSpPr>
        <p:spPr bwMode="auto">
          <a:xfrm>
            <a:off x="2268538" y="3922713"/>
            <a:ext cx="1620837" cy="444500"/>
          </a:xfrm>
          <a:prstGeom prst="rect">
            <a:avLst/>
          </a:prstGeom>
          <a:solidFill>
            <a:srgbClr val="FFFF99"/>
          </a:solidFill>
          <a:ln w="12700" cap="sq">
            <a:noFill/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kumimoji="0" lang="de-DE" sz="2000">
                <a:latin typeface="Arial Black" pitchFamily="34" charset="0"/>
              </a:rPr>
              <a:t>maintainer</a:t>
            </a:r>
          </a:p>
        </p:txBody>
      </p:sp>
      <p:sp>
        <p:nvSpPr>
          <p:cNvPr id="787479" name="Line 23"/>
          <p:cNvSpPr>
            <a:spLocks noChangeShapeType="1"/>
          </p:cNvSpPr>
          <p:nvPr/>
        </p:nvSpPr>
        <p:spPr bwMode="auto">
          <a:xfrm flipV="1">
            <a:off x="2006600" y="4151313"/>
            <a:ext cx="257175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87480" name="Rectangle 24"/>
          <p:cNvSpPr>
            <a:spLocks noChangeArrowheads="1"/>
          </p:cNvSpPr>
          <p:nvPr/>
        </p:nvSpPr>
        <p:spPr bwMode="auto">
          <a:xfrm>
            <a:off x="2295525" y="3348038"/>
            <a:ext cx="1620838" cy="444500"/>
          </a:xfrm>
          <a:prstGeom prst="rect">
            <a:avLst/>
          </a:prstGeom>
          <a:solidFill>
            <a:srgbClr val="FFFF99"/>
          </a:solidFill>
          <a:ln w="12700" cap="sq">
            <a:noFill/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kumimoji="0" lang="de-DE" sz="2000">
                <a:latin typeface="Arial Black" pitchFamily="34" charset="0"/>
              </a:rPr>
              <a:t>centerLine</a:t>
            </a:r>
          </a:p>
        </p:txBody>
      </p:sp>
      <p:sp>
        <p:nvSpPr>
          <p:cNvPr id="787481" name="Line 25"/>
          <p:cNvSpPr>
            <a:spLocks noChangeShapeType="1"/>
          </p:cNvSpPr>
          <p:nvPr/>
        </p:nvSpPr>
        <p:spPr bwMode="auto">
          <a:xfrm flipV="1">
            <a:off x="1995488" y="3576638"/>
            <a:ext cx="295275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87482" name="Rectangle 26"/>
          <p:cNvSpPr>
            <a:spLocks noChangeArrowheads="1"/>
          </p:cNvSpPr>
          <p:nvPr/>
        </p:nvSpPr>
        <p:spPr bwMode="auto">
          <a:xfrm>
            <a:off x="4238625" y="3363913"/>
            <a:ext cx="1492250" cy="457200"/>
          </a:xfrm>
          <a:prstGeom prst="rect">
            <a:avLst/>
          </a:prstGeom>
          <a:solidFill>
            <a:srgbClr val="99FF99"/>
          </a:solidFill>
          <a:ln w="12700" cap="sq">
            <a:noFill/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kumimoji="0" lang="de-DE" sz="2000">
                <a:latin typeface="Arial Black" pitchFamily="34" charset="0"/>
              </a:rPr>
              <a:t>gml:Curve</a:t>
            </a:r>
          </a:p>
        </p:txBody>
      </p:sp>
      <p:sp>
        <p:nvSpPr>
          <p:cNvPr id="787483" name="Line 27"/>
          <p:cNvSpPr>
            <a:spLocks noChangeShapeType="1"/>
          </p:cNvSpPr>
          <p:nvPr/>
        </p:nvSpPr>
        <p:spPr bwMode="auto">
          <a:xfrm flipV="1">
            <a:off x="3900488" y="3589338"/>
            <a:ext cx="334962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Modelling Feature Types</a:t>
            </a:r>
          </a:p>
        </p:txBody>
      </p:sp>
      <p:sp>
        <p:nvSpPr>
          <p:cNvPr id="788483" name="Text Box 3"/>
          <p:cNvSpPr txBox="1">
            <a:spLocks noChangeArrowheads="1"/>
          </p:cNvSpPr>
          <p:nvPr/>
        </p:nvSpPr>
        <p:spPr bwMode="auto">
          <a:xfrm>
            <a:off x="747713" y="1377950"/>
            <a:ext cx="6748462" cy="47371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  <a:buClrTx/>
              <a:buFontTx/>
              <a:buNone/>
            </a:pPr>
            <a:r>
              <a:rPr kumimoji="0" lang="de-DE" sz="1600" b="1">
                <a:solidFill>
                  <a:srgbClr val="0000FF"/>
                </a:solidFill>
                <a:latin typeface="Courier New" pitchFamily="49" charset="0"/>
              </a:rPr>
              <a:t>&lt;</a:t>
            </a:r>
            <a:r>
              <a:rPr kumimoji="0" lang="de-DE" sz="1600" b="1">
                <a:solidFill>
                  <a:srgbClr val="800000"/>
                </a:solidFill>
                <a:latin typeface="Courier New" pitchFamily="49" charset="0"/>
              </a:rPr>
              <a:t>Road</a:t>
            </a:r>
            <a:r>
              <a:rPr kumimoji="0" lang="de-DE" sz="1600" b="1">
                <a:solidFill>
                  <a:srgbClr val="FF0000"/>
                </a:solidFill>
                <a:latin typeface="Courier New" pitchFamily="49" charset="0"/>
              </a:rPr>
              <a:t> gml:id</a:t>
            </a:r>
            <a:r>
              <a:rPr kumimoji="0" lang="de-DE" sz="1600" b="1">
                <a:solidFill>
                  <a:srgbClr val="0000FF"/>
                </a:solidFill>
                <a:latin typeface="Courier New" pitchFamily="49" charset="0"/>
              </a:rPr>
              <a:t>="</a:t>
            </a:r>
            <a:r>
              <a:rPr kumimoji="0" lang="de-DE" sz="1600" b="1">
                <a:solidFill>
                  <a:srgbClr val="000000"/>
                </a:solidFill>
                <a:latin typeface="Courier New" pitchFamily="49" charset="0"/>
              </a:rPr>
              <a:t>o.1f75dc</a:t>
            </a:r>
            <a:r>
              <a:rPr kumimoji="0" lang="de-DE" sz="1600" b="1">
                <a:solidFill>
                  <a:srgbClr val="0000FF"/>
                </a:solidFill>
                <a:latin typeface="Courier New" pitchFamily="49" charset="0"/>
              </a:rPr>
              <a:t>"&gt;</a:t>
            </a:r>
            <a:endParaRPr kumimoji="0" lang="de-DE" sz="1600" b="1">
              <a:solidFill>
                <a:srgbClr val="000000"/>
              </a:solidFill>
              <a:latin typeface="Courier New" pitchFamily="49" charset="0"/>
            </a:endParaRPr>
          </a:p>
          <a:p>
            <a:pPr>
              <a:lnSpc>
                <a:spcPct val="100000"/>
              </a:lnSpc>
              <a:spcBef>
                <a:spcPct val="50000"/>
              </a:spcBef>
              <a:buClrTx/>
              <a:buFontTx/>
              <a:buNone/>
            </a:pPr>
            <a:r>
              <a:rPr kumimoji="0" lang="de-DE" sz="1600" b="1">
                <a:solidFill>
                  <a:srgbClr val="000000"/>
                </a:solidFill>
                <a:latin typeface="Courier New" pitchFamily="49" charset="0"/>
              </a:rPr>
              <a:t>	</a:t>
            </a:r>
            <a:r>
              <a:rPr kumimoji="0" lang="de-DE" sz="1600" b="1">
                <a:solidFill>
                  <a:srgbClr val="0000FF"/>
                </a:solidFill>
                <a:latin typeface="Courier New" pitchFamily="49" charset="0"/>
              </a:rPr>
              <a:t>&lt;</a:t>
            </a:r>
            <a:r>
              <a:rPr kumimoji="0" lang="de-DE" sz="1600" b="1">
                <a:solidFill>
                  <a:srgbClr val="800000"/>
                </a:solidFill>
                <a:latin typeface="Courier New" pitchFamily="49" charset="0"/>
              </a:rPr>
              <a:t>name</a:t>
            </a:r>
            <a:r>
              <a:rPr kumimoji="0" lang="de-DE" sz="1600" b="1">
                <a:solidFill>
                  <a:srgbClr val="0000FF"/>
                </a:solidFill>
                <a:latin typeface="Courier New" pitchFamily="49" charset="0"/>
              </a:rPr>
              <a:t>&gt;</a:t>
            </a:r>
            <a:r>
              <a:rPr kumimoji="0" lang="de-DE" sz="1600" b="1">
                <a:solidFill>
                  <a:srgbClr val="000000"/>
                </a:solidFill>
                <a:latin typeface="Courier New" pitchFamily="49" charset="0"/>
              </a:rPr>
              <a:t>I95</a:t>
            </a:r>
            <a:r>
              <a:rPr kumimoji="0" lang="de-DE" sz="1600" b="1">
                <a:solidFill>
                  <a:srgbClr val="0000FF"/>
                </a:solidFill>
                <a:latin typeface="Courier New" pitchFamily="49" charset="0"/>
              </a:rPr>
              <a:t>&lt;/</a:t>
            </a:r>
            <a:r>
              <a:rPr kumimoji="0" lang="de-DE" sz="1600" b="1">
                <a:solidFill>
                  <a:srgbClr val="800000"/>
                </a:solidFill>
                <a:latin typeface="Courier New" pitchFamily="49" charset="0"/>
              </a:rPr>
              <a:t>name</a:t>
            </a:r>
            <a:r>
              <a:rPr kumimoji="0" lang="de-DE" sz="1600" b="1">
                <a:solidFill>
                  <a:srgbClr val="0000FF"/>
                </a:solidFill>
                <a:latin typeface="Courier New" pitchFamily="49" charset="0"/>
              </a:rPr>
              <a:t>&gt;</a:t>
            </a:r>
            <a:endParaRPr kumimoji="0" lang="de-DE" sz="1600" b="1">
              <a:solidFill>
                <a:srgbClr val="000000"/>
              </a:solidFill>
              <a:latin typeface="Courier New" pitchFamily="49" charset="0"/>
            </a:endParaRPr>
          </a:p>
          <a:p>
            <a:pPr>
              <a:lnSpc>
                <a:spcPct val="100000"/>
              </a:lnSpc>
              <a:spcBef>
                <a:spcPct val="50000"/>
              </a:spcBef>
              <a:buClrTx/>
              <a:buFontTx/>
              <a:buNone/>
            </a:pPr>
            <a:r>
              <a:rPr kumimoji="0" lang="de-DE" sz="1600" b="1">
                <a:solidFill>
                  <a:srgbClr val="000000"/>
                </a:solidFill>
                <a:latin typeface="Courier New" pitchFamily="49" charset="0"/>
              </a:rPr>
              <a:t>	</a:t>
            </a:r>
            <a:r>
              <a:rPr kumimoji="0" lang="de-DE" sz="1600" b="1">
                <a:solidFill>
                  <a:srgbClr val="0000FF"/>
                </a:solidFill>
                <a:latin typeface="Courier New" pitchFamily="49" charset="0"/>
              </a:rPr>
              <a:t>&lt;</a:t>
            </a:r>
            <a:r>
              <a:rPr kumimoji="0" lang="de-DE" sz="1600" b="1">
                <a:solidFill>
                  <a:srgbClr val="800000"/>
                </a:solidFill>
                <a:latin typeface="Courier New" pitchFamily="49" charset="0"/>
              </a:rPr>
              <a:t>class</a:t>
            </a:r>
            <a:r>
              <a:rPr kumimoji="0" lang="de-DE" sz="1600" b="1">
                <a:solidFill>
                  <a:srgbClr val="0000FF"/>
                </a:solidFill>
                <a:latin typeface="Courier New" pitchFamily="49" charset="0"/>
              </a:rPr>
              <a:t>&gt;</a:t>
            </a:r>
            <a:r>
              <a:rPr kumimoji="0" lang="de-DE" sz="1600" b="1">
                <a:solidFill>
                  <a:srgbClr val="000000"/>
                </a:solidFill>
                <a:latin typeface="Courier New" pitchFamily="49" charset="0"/>
              </a:rPr>
              <a:t>Interstate</a:t>
            </a:r>
            <a:r>
              <a:rPr kumimoji="0" lang="de-DE" sz="1600" b="1">
                <a:solidFill>
                  <a:srgbClr val="0000FF"/>
                </a:solidFill>
                <a:latin typeface="Courier New" pitchFamily="49" charset="0"/>
              </a:rPr>
              <a:t>&lt;/</a:t>
            </a:r>
            <a:r>
              <a:rPr kumimoji="0" lang="de-DE" sz="1600" b="1">
                <a:solidFill>
                  <a:srgbClr val="800000"/>
                </a:solidFill>
                <a:latin typeface="Courier New" pitchFamily="49" charset="0"/>
              </a:rPr>
              <a:t>class</a:t>
            </a:r>
            <a:r>
              <a:rPr kumimoji="0" lang="de-DE" sz="1600" b="1">
                <a:solidFill>
                  <a:srgbClr val="0000FF"/>
                </a:solidFill>
                <a:latin typeface="Courier New" pitchFamily="49" charset="0"/>
              </a:rPr>
              <a:t>&gt;</a:t>
            </a:r>
            <a:endParaRPr kumimoji="0" lang="de-DE" sz="1600" b="1">
              <a:solidFill>
                <a:srgbClr val="000000"/>
              </a:solidFill>
              <a:latin typeface="Courier New" pitchFamily="49" charset="0"/>
            </a:endParaRPr>
          </a:p>
          <a:p>
            <a:pPr>
              <a:lnSpc>
                <a:spcPct val="100000"/>
              </a:lnSpc>
              <a:spcBef>
                <a:spcPct val="50000"/>
              </a:spcBef>
              <a:buClrTx/>
              <a:buFontTx/>
              <a:buNone/>
            </a:pPr>
            <a:r>
              <a:rPr kumimoji="0" lang="de-DE" sz="1600" b="1">
                <a:solidFill>
                  <a:srgbClr val="000000"/>
                </a:solidFill>
                <a:latin typeface="Courier New" pitchFamily="49" charset="0"/>
              </a:rPr>
              <a:t>	</a:t>
            </a:r>
            <a:r>
              <a:rPr kumimoji="0" lang="de-DE" sz="1600" b="1">
                <a:solidFill>
                  <a:srgbClr val="0000FF"/>
                </a:solidFill>
                <a:latin typeface="Courier New" pitchFamily="49" charset="0"/>
              </a:rPr>
              <a:t>&lt;</a:t>
            </a:r>
            <a:r>
              <a:rPr kumimoji="0" lang="de-DE" sz="1600" b="1">
                <a:solidFill>
                  <a:srgbClr val="800000"/>
                </a:solidFill>
                <a:latin typeface="Courier New" pitchFamily="49" charset="0"/>
              </a:rPr>
              <a:t>centerLine</a:t>
            </a:r>
            <a:r>
              <a:rPr kumimoji="0" lang="de-DE" sz="1600" b="1">
                <a:solidFill>
                  <a:srgbClr val="0000FF"/>
                </a:solidFill>
                <a:latin typeface="Courier New" pitchFamily="49" charset="0"/>
              </a:rPr>
              <a:t>&gt;</a:t>
            </a:r>
            <a:endParaRPr kumimoji="0" lang="de-DE" sz="1600" b="1">
              <a:solidFill>
                <a:srgbClr val="000000"/>
              </a:solidFill>
              <a:latin typeface="Courier New" pitchFamily="49" charset="0"/>
            </a:endParaRPr>
          </a:p>
          <a:p>
            <a:pPr>
              <a:lnSpc>
                <a:spcPct val="100000"/>
              </a:lnSpc>
              <a:spcBef>
                <a:spcPct val="50000"/>
              </a:spcBef>
              <a:buClrTx/>
              <a:buFontTx/>
              <a:buNone/>
            </a:pPr>
            <a:r>
              <a:rPr kumimoji="0" lang="de-DE" sz="1600" b="1">
                <a:solidFill>
                  <a:srgbClr val="000000"/>
                </a:solidFill>
                <a:latin typeface="Courier New" pitchFamily="49" charset="0"/>
              </a:rPr>
              <a:t>		</a:t>
            </a:r>
            <a:r>
              <a:rPr kumimoji="0" lang="de-DE" sz="1600" b="1">
                <a:solidFill>
                  <a:srgbClr val="0000FF"/>
                </a:solidFill>
                <a:latin typeface="Courier New" pitchFamily="49" charset="0"/>
              </a:rPr>
              <a:t>&lt;</a:t>
            </a:r>
            <a:r>
              <a:rPr kumimoji="0" lang="de-DE" sz="1600" b="1">
                <a:solidFill>
                  <a:srgbClr val="800000"/>
                </a:solidFill>
                <a:latin typeface="Courier New" pitchFamily="49" charset="0"/>
              </a:rPr>
              <a:t>gml:Curve</a:t>
            </a:r>
            <a:r>
              <a:rPr kumimoji="0" lang="de-DE" sz="1600" b="1">
                <a:solidFill>
                  <a:srgbClr val="0000FF"/>
                </a:solidFill>
                <a:latin typeface="Courier New" pitchFamily="49" charset="0"/>
              </a:rPr>
              <a:t>&gt;</a:t>
            </a:r>
            <a:r>
              <a:rPr kumimoji="0" lang="de-DE" sz="1600" b="1">
                <a:solidFill>
                  <a:srgbClr val="000000"/>
                </a:solidFill>
                <a:latin typeface="Courier New" pitchFamily="49" charset="0"/>
              </a:rPr>
              <a:t>...</a:t>
            </a:r>
            <a:r>
              <a:rPr kumimoji="0" lang="de-DE" sz="1600" b="1">
                <a:solidFill>
                  <a:srgbClr val="0000FF"/>
                </a:solidFill>
                <a:latin typeface="Courier New" pitchFamily="49" charset="0"/>
              </a:rPr>
              <a:t>&lt;/</a:t>
            </a:r>
            <a:r>
              <a:rPr kumimoji="0" lang="de-DE" sz="1600" b="1">
                <a:solidFill>
                  <a:srgbClr val="800000"/>
                </a:solidFill>
                <a:latin typeface="Courier New" pitchFamily="49" charset="0"/>
              </a:rPr>
              <a:t>gml:Curve</a:t>
            </a:r>
            <a:r>
              <a:rPr kumimoji="0" lang="de-DE" sz="1600" b="1">
                <a:solidFill>
                  <a:srgbClr val="0000FF"/>
                </a:solidFill>
                <a:latin typeface="Courier New" pitchFamily="49" charset="0"/>
              </a:rPr>
              <a:t>&gt;</a:t>
            </a:r>
            <a:endParaRPr kumimoji="0" lang="de-DE" sz="1600" b="1">
              <a:solidFill>
                <a:srgbClr val="000000"/>
              </a:solidFill>
              <a:latin typeface="Courier New" pitchFamily="49" charset="0"/>
            </a:endParaRPr>
          </a:p>
          <a:p>
            <a:pPr>
              <a:lnSpc>
                <a:spcPct val="100000"/>
              </a:lnSpc>
              <a:spcBef>
                <a:spcPct val="50000"/>
              </a:spcBef>
              <a:buClrTx/>
              <a:buFontTx/>
              <a:buNone/>
            </a:pPr>
            <a:r>
              <a:rPr kumimoji="0" lang="de-DE" sz="1600" b="1">
                <a:solidFill>
                  <a:srgbClr val="000000"/>
                </a:solidFill>
                <a:latin typeface="Courier New" pitchFamily="49" charset="0"/>
              </a:rPr>
              <a:t>	</a:t>
            </a:r>
            <a:r>
              <a:rPr kumimoji="0" lang="de-DE" sz="1600" b="1">
                <a:solidFill>
                  <a:srgbClr val="0000FF"/>
                </a:solidFill>
                <a:latin typeface="Courier New" pitchFamily="49" charset="0"/>
              </a:rPr>
              <a:t>&lt;/</a:t>
            </a:r>
            <a:r>
              <a:rPr kumimoji="0" lang="de-DE" sz="1600" b="1">
                <a:solidFill>
                  <a:srgbClr val="800000"/>
                </a:solidFill>
                <a:latin typeface="Courier New" pitchFamily="49" charset="0"/>
              </a:rPr>
              <a:t>centerLine</a:t>
            </a:r>
            <a:r>
              <a:rPr kumimoji="0" lang="de-DE" sz="1600" b="1">
                <a:solidFill>
                  <a:srgbClr val="0000FF"/>
                </a:solidFill>
                <a:latin typeface="Courier New" pitchFamily="49" charset="0"/>
              </a:rPr>
              <a:t>&gt;</a:t>
            </a:r>
            <a:endParaRPr kumimoji="0" lang="de-DE" sz="1600" b="1">
              <a:solidFill>
                <a:srgbClr val="000000"/>
              </a:solidFill>
              <a:latin typeface="Courier New" pitchFamily="49" charset="0"/>
            </a:endParaRPr>
          </a:p>
          <a:p>
            <a:pPr>
              <a:lnSpc>
                <a:spcPct val="100000"/>
              </a:lnSpc>
              <a:spcBef>
                <a:spcPct val="50000"/>
              </a:spcBef>
              <a:buClrTx/>
              <a:buFontTx/>
              <a:buNone/>
            </a:pPr>
            <a:r>
              <a:rPr kumimoji="0" lang="de-DE" sz="1600" b="1">
                <a:solidFill>
                  <a:srgbClr val="000000"/>
                </a:solidFill>
                <a:latin typeface="Courier New" pitchFamily="49" charset="0"/>
              </a:rPr>
              <a:t>	</a:t>
            </a:r>
            <a:r>
              <a:rPr kumimoji="0" lang="de-DE" sz="1600" b="1">
                <a:solidFill>
                  <a:srgbClr val="0000FF"/>
                </a:solidFill>
                <a:latin typeface="Courier New" pitchFamily="49" charset="0"/>
              </a:rPr>
              <a:t>&lt;</a:t>
            </a:r>
            <a:r>
              <a:rPr kumimoji="0" lang="de-DE" sz="1600" b="1">
                <a:solidFill>
                  <a:srgbClr val="800000"/>
                </a:solidFill>
                <a:latin typeface="Courier New" pitchFamily="49" charset="0"/>
              </a:rPr>
              <a:t>maintainer</a:t>
            </a:r>
            <a:r>
              <a:rPr kumimoji="0" lang="de-DE" sz="1600" b="1">
                <a:solidFill>
                  <a:srgbClr val="0000FF"/>
                </a:solidFill>
                <a:latin typeface="Courier New" pitchFamily="49" charset="0"/>
              </a:rPr>
              <a:t>&gt;</a:t>
            </a:r>
            <a:endParaRPr kumimoji="0" lang="de-DE" sz="1600" b="1">
              <a:solidFill>
                <a:srgbClr val="000000"/>
              </a:solidFill>
              <a:latin typeface="Courier New" pitchFamily="49" charset="0"/>
            </a:endParaRPr>
          </a:p>
          <a:p>
            <a:pPr>
              <a:lnSpc>
                <a:spcPct val="100000"/>
              </a:lnSpc>
              <a:spcBef>
                <a:spcPct val="50000"/>
              </a:spcBef>
              <a:buClrTx/>
              <a:buFontTx/>
              <a:buNone/>
            </a:pPr>
            <a:r>
              <a:rPr kumimoji="0" lang="de-DE" sz="1600" b="1">
                <a:solidFill>
                  <a:srgbClr val="000000"/>
                </a:solidFill>
                <a:latin typeface="Courier New" pitchFamily="49" charset="0"/>
              </a:rPr>
              <a:t>		</a:t>
            </a:r>
            <a:r>
              <a:rPr kumimoji="0" lang="de-DE" sz="1600" b="1">
                <a:solidFill>
                  <a:srgbClr val="0000FF"/>
                </a:solidFill>
                <a:latin typeface="Courier New" pitchFamily="49" charset="0"/>
              </a:rPr>
              <a:t>&lt;</a:t>
            </a:r>
            <a:r>
              <a:rPr kumimoji="0" lang="de-DE" sz="1600" b="1">
                <a:solidFill>
                  <a:srgbClr val="800000"/>
                </a:solidFill>
                <a:latin typeface="Courier New" pitchFamily="49" charset="0"/>
              </a:rPr>
              <a:t>auth:Authority </a:t>
            </a:r>
            <a:r>
              <a:rPr kumimoji="0" lang="de-DE" sz="1600" b="1">
                <a:solidFill>
                  <a:srgbClr val="FF0000"/>
                </a:solidFill>
                <a:latin typeface="Courier New" pitchFamily="49" charset="0"/>
              </a:rPr>
              <a:t>gml:id</a:t>
            </a:r>
            <a:r>
              <a:rPr kumimoji="0" lang="de-DE" sz="1600" b="1">
                <a:solidFill>
                  <a:srgbClr val="0000FF"/>
                </a:solidFill>
                <a:latin typeface="Courier New" pitchFamily="49" charset="0"/>
              </a:rPr>
              <a:t>=„</a:t>
            </a:r>
            <a:r>
              <a:rPr kumimoji="0" lang="de-DE" sz="1600" b="1">
                <a:solidFill>
                  <a:srgbClr val="000000"/>
                </a:solidFill>
                <a:latin typeface="Courier New" pitchFamily="49" charset="0"/>
              </a:rPr>
              <a:t>o.1f32a3</a:t>
            </a:r>
            <a:r>
              <a:rPr kumimoji="0" lang="de-DE" sz="1600" b="1">
                <a:solidFill>
                  <a:srgbClr val="0000FF"/>
                </a:solidFill>
                <a:latin typeface="Courier New" pitchFamily="49" charset="0"/>
              </a:rPr>
              <a:t>"&gt;</a:t>
            </a:r>
            <a:endParaRPr kumimoji="0" lang="de-DE" sz="1600" b="1">
              <a:solidFill>
                <a:srgbClr val="000000"/>
              </a:solidFill>
              <a:latin typeface="Courier New" pitchFamily="49" charset="0"/>
            </a:endParaRPr>
          </a:p>
          <a:p>
            <a:pPr>
              <a:lnSpc>
                <a:spcPct val="100000"/>
              </a:lnSpc>
              <a:spcBef>
                <a:spcPct val="50000"/>
              </a:spcBef>
              <a:buClrTx/>
              <a:buFontTx/>
              <a:buNone/>
            </a:pPr>
            <a:r>
              <a:rPr kumimoji="0" lang="de-DE" sz="1600" b="1">
                <a:solidFill>
                  <a:srgbClr val="000000"/>
                </a:solidFill>
                <a:latin typeface="Courier New" pitchFamily="49" charset="0"/>
              </a:rPr>
              <a:t>			</a:t>
            </a:r>
            <a:r>
              <a:rPr kumimoji="0" lang="de-DE" sz="1600" b="1">
                <a:solidFill>
                  <a:srgbClr val="0000FF"/>
                </a:solidFill>
                <a:latin typeface="Courier New" pitchFamily="49" charset="0"/>
              </a:rPr>
              <a:t>&lt;</a:t>
            </a:r>
            <a:r>
              <a:rPr kumimoji="0" lang="de-DE" sz="1600" b="1">
                <a:solidFill>
                  <a:srgbClr val="800000"/>
                </a:solidFill>
                <a:latin typeface="Courier New" pitchFamily="49" charset="0"/>
              </a:rPr>
              <a:t>name</a:t>
            </a:r>
            <a:r>
              <a:rPr kumimoji="0" lang="de-DE" sz="1600" b="1">
                <a:solidFill>
                  <a:srgbClr val="0000FF"/>
                </a:solidFill>
                <a:latin typeface="Courier New" pitchFamily="49" charset="0"/>
              </a:rPr>
              <a:t>&gt;</a:t>
            </a:r>
            <a:r>
              <a:rPr kumimoji="0" lang="de-DE" sz="1600" b="1">
                <a:solidFill>
                  <a:srgbClr val="000000"/>
                </a:solidFill>
                <a:latin typeface="Courier New" pitchFamily="49" charset="0"/>
              </a:rPr>
              <a:t>xyz</a:t>
            </a:r>
            <a:r>
              <a:rPr kumimoji="0" lang="de-DE" sz="1600" b="1">
                <a:solidFill>
                  <a:srgbClr val="0000FF"/>
                </a:solidFill>
                <a:latin typeface="Courier New" pitchFamily="49" charset="0"/>
              </a:rPr>
              <a:t>&lt;/</a:t>
            </a:r>
            <a:r>
              <a:rPr kumimoji="0" lang="de-DE" sz="1600" b="1">
                <a:solidFill>
                  <a:srgbClr val="800000"/>
                </a:solidFill>
                <a:latin typeface="Courier New" pitchFamily="49" charset="0"/>
              </a:rPr>
              <a:t>name</a:t>
            </a:r>
            <a:r>
              <a:rPr kumimoji="0" lang="de-DE" sz="1600" b="1">
                <a:solidFill>
                  <a:srgbClr val="0000FF"/>
                </a:solidFill>
                <a:latin typeface="Courier New" pitchFamily="49" charset="0"/>
              </a:rPr>
              <a:t>&gt;</a:t>
            </a:r>
            <a:endParaRPr kumimoji="0" lang="de-DE" sz="1600" b="1">
              <a:solidFill>
                <a:srgbClr val="000000"/>
              </a:solidFill>
              <a:latin typeface="Courier New" pitchFamily="49" charset="0"/>
            </a:endParaRPr>
          </a:p>
          <a:p>
            <a:pPr>
              <a:lnSpc>
                <a:spcPct val="100000"/>
              </a:lnSpc>
              <a:spcBef>
                <a:spcPct val="50000"/>
              </a:spcBef>
              <a:buClrTx/>
              <a:buFontTx/>
              <a:buNone/>
            </a:pPr>
            <a:r>
              <a:rPr kumimoji="0" lang="de-DE" sz="1600" b="1">
                <a:solidFill>
                  <a:srgbClr val="000000"/>
                </a:solidFill>
                <a:latin typeface="Courier New" pitchFamily="49" charset="0"/>
              </a:rPr>
              <a:t>			</a:t>
            </a:r>
            <a:r>
              <a:rPr kumimoji="0" lang="de-DE" sz="1600" b="1">
                <a:solidFill>
                  <a:srgbClr val="0000FF"/>
                </a:solidFill>
                <a:latin typeface="Courier New" pitchFamily="49" charset="0"/>
              </a:rPr>
              <a:t>&lt;</a:t>
            </a:r>
            <a:r>
              <a:rPr kumimoji="0" lang="de-DE" sz="1600" b="1">
                <a:solidFill>
                  <a:srgbClr val="800000"/>
                </a:solidFill>
                <a:latin typeface="Courier New" pitchFamily="49" charset="0"/>
              </a:rPr>
              <a:t>type</a:t>
            </a:r>
            <a:r>
              <a:rPr kumimoji="0" lang="de-DE" sz="1600" b="1">
                <a:solidFill>
                  <a:srgbClr val="0000FF"/>
                </a:solidFill>
                <a:latin typeface="Courier New" pitchFamily="49" charset="0"/>
              </a:rPr>
              <a:t>&gt;</a:t>
            </a:r>
            <a:r>
              <a:rPr kumimoji="0" lang="de-DE" sz="1600" b="1">
                <a:solidFill>
                  <a:srgbClr val="000000"/>
                </a:solidFill>
                <a:latin typeface="Courier New" pitchFamily="49" charset="0"/>
              </a:rPr>
              <a:t>DOT</a:t>
            </a:r>
            <a:r>
              <a:rPr kumimoji="0" lang="de-DE" sz="1600" b="1">
                <a:solidFill>
                  <a:srgbClr val="0000FF"/>
                </a:solidFill>
                <a:latin typeface="Courier New" pitchFamily="49" charset="0"/>
              </a:rPr>
              <a:t>&lt;/</a:t>
            </a:r>
            <a:r>
              <a:rPr kumimoji="0" lang="de-DE" sz="1600" b="1">
                <a:solidFill>
                  <a:srgbClr val="800000"/>
                </a:solidFill>
                <a:latin typeface="Courier New" pitchFamily="49" charset="0"/>
              </a:rPr>
              <a:t>type</a:t>
            </a:r>
            <a:r>
              <a:rPr kumimoji="0" lang="de-DE" sz="1600" b="1">
                <a:solidFill>
                  <a:srgbClr val="0000FF"/>
                </a:solidFill>
                <a:latin typeface="Courier New" pitchFamily="49" charset="0"/>
              </a:rPr>
              <a:t>&gt;</a:t>
            </a:r>
            <a:endParaRPr kumimoji="0" lang="de-DE" sz="1600" b="1">
              <a:solidFill>
                <a:srgbClr val="000000"/>
              </a:solidFill>
              <a:latin typeface="Courier New" pitchFamily="49" charset="0"/>
            </a:endParaRPr>
          </a:p>
          <a:p>
            <a:pPr>
              <a:lnSpc>
                <a:spcPct val="100000"/>
              </a:lnSpc>
              <a:spcBef>
                <a:spcPct val="50000"/>
              </a:spcBef>
              <a:buClrTx/>
              <a:buFontTx/>
              <a:buNone/>
            </a:pPr>
            <a:r>
              <a:rPr kumimoji="0" lang="de-DE" sz="1600" b="1">
                <a:solidFill>
                  <a:srgbClr val="000000"/>
                </a:solidFill>
                <a:latin typeface="Courier New" pitchFamily="49" charset="0"/>
              </a:rPr>
              <a:t>		</a:t>
            </a:r>
            <a:r>
              <a:rPr kumimoji="0" lang="de-DE" sz="1600" b="1">
                <a:solidFill>
                  <a:srgbClr val="0000FF"/>
                </a:solidFill>
                <a:latin typeface="Courier New" pitchFamily="49" charset="0"/>
              </a:rPr>
              <a:t>&lt;/</a:t>
            </a:r>
            <a:r>
              <a:rPr kumimoji="0" lang="de-DE" sz="1600" b="1">
                <a:solidFill>
                  <a:srgbClr val="800000"/>
                </a:solidFill>
                <a:latin typeface="Courier New" pitchFamily="49" charset="0"/>
              </a:rPr>
              <a:t>auth:Authority</a:t>
            </a:r>
            <a:r>
              <a:rPr kumimoji="0" lang="de-DE" sz="1600" b="1">
                <a:solidFill>
                  <a:srgbClr val="0000FF"/>
                </a:solidFill>
                <a:latin typeface="Courier New" pitchFamily="49" charset="0"/>
              </a:rPr>
              <a:t>&gt;</a:t>
            </a:r>
            <a:endParaRPr kumimoji="0" lang="de-DE" sz="1600" b="1">
              <a:solidFill>
                <a:srgbClr val="000000"/>
              </a:solidFill>
              <a:latin typeface="Courier New" pitchFamily="49" charset="0"/>
            </a:endParaRPr>
          </a:p>
          <a:p>
            <a:pPr>
              <a:lnSpc>
                <a:spcPct val="100000"/>
              </a:lnSpc>
              <a:spcBef>
                <a:spcPct val="50000"/>
              </a:spcBef>
              <a:buClrTx/>
              <a:buFontTx/>
              <a:buNone/>
            </a:pPr>
            <a:r>
              <a:rPr kumimoji="0" lang="de-DE" sz="1600" b="1">
                <a:solidFill>
                  <a:srgbClr val="000000"/>
                </a:solidFill>
                <a:latin typeface="Courier New" pitchFamily="49" charset="0"/>
              </a:rPr>
              <a:t>	</a:t>
            </a:r>
            <a:r>
              <a:rPr kumimoji="0" lang="de-DE" sz="1600" b="1">
                <a:solidFill>
                  <a:srgbClr val="0000FF"/>
                </a:solidFill>
                <a:latin typeface="Courier New" pitchFamily="49" charset="0"/>
              </a:rPr>
              <a:t>&lt;/</a:t>
            </a:r>
            <a:r>
              <a:rPr kumimoji="0" lang="de-DE" sz="1600" b="1">
                <a:solidFill>
                  <a:srgbClr val="800000"/>
                </a:solidFill>
                <a:latin typeface="Courier New" pitchFamily="49" charset="0"/>
              </a:rPr>
              <a:t>maintainer</a:t>
            </a:r>
            <a:r>
              <a:rPr kumimoji="0" lang="de-DE" sz="1600" b="1">
                <a:solidFill>
                  <a:srgbClr val="0000FF"/>
                </a:solidFill>
                <a:latin typeface="Courier New" pitchFamily="49" charset="0"/>
              </a:rPr>
              <a:t>&gt;</a:t>
            </a:r>
            <a:endParaRPr kumimoji="0" lang="de-DE" sz="1600" b="1">
              <a:solidFill>
                <a:srgbClr val="000000"/>
              </a:solidFill>
              <a:latin typeface="Courier New" pitchFamily="49" charset="0"/>
            </a:endParaRPr>
          </a:p>
          <a:p>
            <a:pPr>
              <a:lnSpc>
                <a:spcPct val="100000"/>
              </a:lnSpc>
              <a:spcBef>
                <a:spcPct val="50000"/>
              </a:spcBef>
              <a:buClrTx/>
              <a:buFontTx/>
              <a:buNone/>
            </a:pPr>
            <a:r>
              <a:rPr kumimoji="0" lang="de-DE" sz="1600" b="1">
                <a:solidFill>
                  <a:srgbClr val="0000FF"/>
                </a:solidFill>
                <a:latin typeface="Courier New" pitchFamily="49" charset="0"/>
              </a:rPr>
              <a:t>&lt;/</a:t>
            </a:r>
            <a:r>
              <a:rPr kumimoji="0" lang="de-DE" sz="1600" b="1">
                <a:solidFill>
                  <a:srgbClr val="800000"/>
                </a:solidFill>
                <a:latin typeface="Courier New" pitchFamily="49" charset="0"/>
              </a:rPr>
              <a:t>Road</a:t>
            </a:r>
            <a:r>
              <a:rPr kumimoji="0" lang="de-DE" sz="1600" b="1">
                <a:solidFill>
                  <a:srgbClr val="0000FF"/>
                </a:solidFill>
                <a:latin typeface="Courier New" pitchFamily="49" charset="0"/>
              </a:rPr>
              <a:t>&gt;</a:t>
            </a:r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1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84944" y="318247"/>
            <a:ext cx="8302625" cy="914400"/>
          </a:xfrm>
        </p:spPr>
        <p:txBody>
          <a:bodyPr/>
          <a:lstStyle/>
          <a:p>
            <a:r>
              <a:rPr lang="en-US" dirty="0"/>
              <a:t>Enabling the geospatial web</a:t>
            </a:r>
          </a:p>
        </p:txBody>
      </p:sp>
      <p:sp>
        <p:nvSpPr>
          <p:cNvPr id="791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Information Communities publish their Application Schemas (preferably in some sort of registry) so that it can be found, accessed and understood by others</a:t>
            </a:r>
          </a:p>
          <a:p>
            <a:r>
              <a:rPr lang="en-US"/>
              <a:t>This enables that also the features can have properties whose values are maintained by other authorities</a:t>
            </a:r>
          </a:p>
          <a:p>
            <a:pPr lvl="1">
              <a:buFont typeface="Wingdings" pitchFamily="2" charset="2"/>
              <a:buNone/>
            </a:pPr>
            <a:r>
              <a:rPr lang="en-US">
                <a:sym typeface="Wingdings" pitchFamily="2" charset="2"/>
              </a:rPr>
              <a:t></a:t>
            </a:r>
            <a:r>
              <a:rPr lang="en-US"/>
              <a:t> a web of geospatial features is created</a:t>
            </a:r>
          </a:p>
          <a:p>
            <a:endParaRPr lang="en-US"/>
          </a:p>
          <a:p>
            <a:endParaRPr lang="en-US"/>
          </a:p>
        </p:txBody>
      </p:sp>
      <p:grpSp>
        <p:nvGrpSpPr>
          <p:cNvPr id="791558" name="Group 6"/>
          <p:cNvGrpSpPr>
            <a:grpSpLocks/>
          </p:cNvGrpSpPr>
          <p:nvPr/>
        </p:nvGrpSpPr>
        <p:grpSpPr bwMode="auto">
          <a:xfrm>
            <a:off x="5394325" y="4025900"/>
            <a:ext cx="871538" cy="877888"/>
            <a:chOff x="1661" y="3043"/>
            <a:chExt cx="549" cy="553"/>
          </a:xfrm>
        </p:grpSpPr>
        <p:sp>
          <p:nvSpPr>
            <p:cNvPr id="791556" name="AutoShape 4"/>
            <p:cNvSpPr>
              <a:spLocks noChangeArrowheads="1"/>
            </p:cNvSpPr>
            <p:nvPr/>
          </p:nvSpPr>
          <p:spPr bwMode="auto">
            <a:xfrm>
              <a:off x="1694" y="3043"/>
              <a:ext cx="473" cy="384"/>
            </a:xfrm>
            <a:prstGeom prst="flowChartMagneticDisk">
              <a:avLst/>
            </a:prstGeom>
            <a:solidFill>
              <a:srgbClr val="CCECFF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1557" name="Text Box 5"/>
            <p:cNvSpPr txBox="1">
              <a:spLocks noChangeArrowheads="1"/>
            </p:cNvSpPr>
            <p:nvPr/>
          </p:nvSpPr>
          <p:spPr bwMode="auto">
            <a:xfrm>
              <a:off x="1661" y="3384"/>
              <a:ext cx="549" cy="212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kumimoji="0" lang="de-DE" sz="1600">
                  <a:latin typeface="Arial Black" pitchFamily="34" charset="0"/>
                </a:rPr>
                <a:t>Roads</a:t>
              </a:r>
            </a:p>
          </p:txBody>
        </p:sp>
      </p:grpSp>
      <p:grpSp>
        <p:nvGrpSpPr>
          <p:cNvPr id="791559" name="Group 7"/>
          <p:cNvGrpSpPr>
            <a:grpSpLocks/>
          </p:cNvGrpSpPr>
          <p:nvPr/>
        </p:nvGrpSpPr>
        <p:grpSpPr bwMode="auto">
          <a:xfrm>
            <a:off x="3908425" y="5173663"/>
            <a:ext cx="1017588" cy="877887"/>
            <a:chOff x="1661" y="3043"/>
            <a:chExt cx="641" cy="553"/>
          </a:xfrm>
        </p:grpSpPr>
        <p:sp>
          <p:nvSpPr>
            <p:cNvPr id="791560" name="AutoShape 8"/>
            <p:cNvSpPr>
              <a:spLocks noChangeArrowheads="1"/>
            </p:cNvSpPr>
            <p:nvPr/>
          </p:nvSpPr>
          <p:spPr bwMode="auto">
            <a:xfrm>
              <a:off x="1694" y="3043"/>
              <a:ext cx="473" cy="384"/>
            </a:xfrm>
            <a:prstGeom prst="flowChartMagneticDisk">
              <a:avLst/>
            </a:prstGeom>
            <a:solidFill>
              <a:srgbClr val="CCECFF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1561" name="Text Box 9"/>
            <p:cNvSpPr txBox="1">
              <a:spLocks noChangeArrowheads="1"/>
            </p:cNvSpPr>
            <p:nvPr/>
          </p:nvSpPr>
          <p:spPr bwMode="auto">
            <a:xfrm>
              <a:off x="1661" y="3384"/>
              <a:ext cx="641" cy="212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kumimoji="0" lang="de-DE" sz="1600">
                  <a:latin typeface="Arial Black" pitchFamily="34" charset="0"/>
                </a:rPr>
                <a:t>Parcels</a:t>
              </a:r>
            </a:p>
          </p:txBody>
        </p:sp>
      </p:grpSp>
      <p:grpSp>
        <p:nvGrpSpPr>
          <p:cNvPr id="791562" name="Group 10"/>
          <p:cNvGrpSpPr>
            <a:grpSpLocks/>
          </p:cNvGrpSpPr>
          <p:nvPr/>
        </p:nvGrpSpPr>
        <p:grpSpPr bwMode="auto">
          <a:xfrm>
            <a:off x="1722438" y="3851275"/>
            <a:ext cx="1287462" cy="1122363"/>
            <a:chOff x="1661" y="3043"/>
            <a:chExt cx="811" cy="707"/>
          </a:xfrm>
        </p:grpSpPr>
        <p:sp>
          <p:nvSpPr>
            <p:cNvPr id="791563" name="AutoShape 11"/>
            <p:cNvSpPr>
              <a:spLocks noChangeArrowheads="1"/>
            </p:cNvSpPr>
            <p:nvPr/>
          </p:nvSpPr>
          <p:spPr bwMode="auto">
            <a:xfrm>
              <a:off x="1694" y="3043"/>
              <a:ext cx="473" cy="384"/>
            </a:xfrm>
            <a:prstGeom prst="flowChartMagneticDisk">
              <a:avLst/>
            </a:prstGeom>
            <a:solidFill>
              <a:srgbClr val="CCECFF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1564" name="Text Box 12"/>
            <p:cNvSpPr txBox="1">
              <a:spLocks noChangeArrowheads="1"/>
            </p:cNvSpPr>
            <p:nvPr/>
          </p:nvSpPr>
          <p:spPr bwMode="auto">
            <a:xfrm>
              <a:off x="1661" y="3384"/>
              <a:ext cx="811" cy="366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kumimoji="0" lang="de-DE" sz="1600">
                  <a:latin typeface="Arial Black" pitchFamily="34" charset="0"/>
                </a:rPr>
                <a:t>Traffic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kumimoji="0" lang="de-DE" sz="1600">
                  <a:latin typeface="Arial Black" pitchFamily="34" charset="0"/>
                </a:rPr>
                <a:t>Messages</a:t>
              </a:r>
            </a:p>
          </p:txBody>
        </p:sp>
      </p:grpSp>
      <p:grpSp>
        <p:nvGrpSpPr>
          <p:cNvPr id="791565" name="Group 13"/>
          <p:cNvGrpSpPr>
            <a:grpSpLocks/>
          </p:cNvGrpSpPr>
          <p:nvPr/>
        </p:nvGrpSpPr>
        <p:grpSpPr bwMode="auto">
          <a:xfrm>
            <a:off x="6911975" y="4899025"/>
            <a:ext cx="1809750" cy="1122363"/>
            <a:chOff x="1661" y="3043"/>
            <a:chExt cx="1140" cy="707"/>
          </a:xfrm>
        </p:grpSpPr>
        <p:sp>
          <p:nvSpPr>
            <p:cNvPr id="791566" name="AutoShape 14"/>
            <p:cNvSpPr>
              <a:spLocks noChangeArrowheads="1"/>
            </p:cNvSpPr>
            <p:nvPr/>
          </p:nvSpPr>
          <p:spPr bwMode="auto">
            <a:xfrm>
              <a:off x="1694" y="3043"/>
              <a:ext cx="473" cy="384"/>
            </a:xfrm>
            <a:prstGeom prst="flowChartMagneticDisk">
              <a:avLst/>
            </a:prstGeom>
            <a:solidFill>
              <a:srgbClr val="CCECFF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1567" name="Text Box 15"/>
            <p:cNvSpPr txBox="1">
              <a:spLocks noChangeArrowheads="1"/>
            </p:cNvSpPr>
            <p:nvPr/>
          </p:nvSpPr>
          <p:spPr bwMode="auto">
            <a:xfrm>
              <a:off x="1661" y="3384"/>
              <a:ext cx="1140" cy="366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kumimoji="0" lang="de-DE" sz="1600">
                  <a:latin typeface="Arial Black" pitchFamily="34" charset="0"/>
                </a:rPr>
                <a:t>Administrative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kumimoji="0" lang="de-DE" sz="1600">
                  <a:latin typeface="Arial Black" pitchFamily="34" charset="0"/>
                </a:rPr>
                <a:t>Boundaries</a:t>
              </a:r>
            </a:p>
          </p:txBody>
        </p:sp>
      </p:grpSp>
      <p:sp>
        <p:nvSpPr>
          <p:cNvPr id="791568" name="Line 16"/>
          <p:cNvSpPr>
            <a:spLocks noChangeShapeType="1"/>
          </p:cNvSpPr>
          <p:nvPr/>
        </p:nvSpPr>
        <p:spPr bwMode="auto">
          <a:xfrm>
            <a:off x="6262688" y="4625975"/>
            <a:ext cx="628650" cy="301625"/>
          </a:xfrm>
          <a:prstGeom prst="line">
            <a:avLst/>
          </a:prstGeom>
          <a:noFill/>
          <a:ln w="38100" cap="sq">
            <a:solidFill>
              <a:schemeClr val="bg2"/>
            </a:solidFill>
            <a:round/>
            <a:headEnd type="none" w="sm" len="sm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91569" name="Line 17"/>
          <p:cNvSpPr>
            <a:spLocks noChangeShapeType="1"/>
          </p:cNvSpPr>
          <p:nvPr/>
        </p:nvSpPr>
        <p:spPr bwMode="auto">
          <a:xfrm flipV="1">
            <a:off x="4818063" y="5230813"/>
            <a:ext cx="1981200" cy="244475"/>
          </a:xfrm>
          <a:prstGeom prst="line">
            <a:avLst/>
          </a:prstGeom>
          <a:noFill/>
          <a:ln w="38100" cap="sq">
            <a:solidFill>
              <a:schemeClr val="bg2"/>
            </a:solidFill>
            <a:round/>
            <a:headEnd type="none" w="sm" len="sm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91570" name="Line 18"/>
          <p:cNvSpPr>
            <a:spLocks noChangeShapeType="1"/>
          </p:cNvSpPr>
          <p:nvPr/>
        </p:nvSpPr>
        <p:spPr bwMode="auto">
          <a:xfrm>
            <a:off x="2636838" y="4222750"/>
            <a:ext cx="2717800" cy="165100"/>
          </a:xfrm>
          <a:prstGeom prst="line">
            <a:avLst/>
          </a:prstGeom>
          <a:noFill/>
          <a:ln w="38100" cap="sq">
            <a:solidFill>
              <a:schemeClr val="bg2"/>
            </a:solidFill>
            <a:round/>
            <a:headEnd type="none" w="sm" len="sm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91571" name="Line 19"/>
          <p:cNvSpPr>
            <a:spLocks noChangeShapeType="1"/>
          </p:cNvSpPr>
          <p:nvPr/>
        </p:nvSpPr>
        <p:spPr bwMode="auto">
          <a:xfrm flipH="1">
            <a:off x="4741863" y="4606925"/>
            <a:ext cx="665162" cy="576263"/>
          </a:xfrm>
          <a:prstGeom prst="line">
            <a:avLst/>
          </a:prstGeom>
          <a:noFill/>
          <a:ln w="38100" cap="sq">
            <a:solidFill>
              <a:schemeClr val="bg2"/>
            </a:solidFill>
            <a:round/>
            <a:headEnd type="none" w="sm" len="sm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791572" name="Group 20"/>
          <p:cNvGrpSpPr>
            <a:grpSpLocks/>
          </p:cNvGrpSpPr>
          <p:nvPr/>
        </p:nvGrpSpPr>
        <p:grpSpPr bwMode="auto">
          <a:xfrm>
            <a:off x="1806575" y="5106988"/>
            <a:ext cx="1211263" cy="877887"/>
            <a:chOff x="1661" y="3043"/>
            <a:chExt cx="763" cy="553"/>
          </a:xfrm>
        </p:grpSpPr>
        <p:sp>
          <p:nvSpPr>
            <p:cNvPr id="791573" name="AutoShape 21"/>
            <p:cNvSpPr>
              <a:spLocks noChangeArrowheads="1"/>
            </p:cNvSpPr>
            <p:nvPr/>
          </p:nvSpPr>
          <p:spPr bwMode="auto">
            <a:xfrm>
              <a:off x="1694" y="3043"/>
              <a:ext cx="473" cy="384"/>
            </a:xfrm>
            <a:prstGeom prst="flowChartMagneticDisk">
              <a:avLst/>
            </a:prstGeom>
            <a:solidFill>
              <a:srgbClr val="CCECFF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1574" name="Text Box 22"/>
            <p:cNvSpPr txBox="1">
              <a:spLocks noChangeArrowheads="1"/>
            </p:cNvSpPr>
            <p:nvPr/>
          </p:nvSpPr>
          <p:spPr bwMode="auto">
            <a:xfrm>
              <a:off x="1661" y="3384"/>
              <a:ext cx="763" cy="212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kumimoji="0" lang="de-DE" sz="1600">
                  <a:latin typeface="Arial Black" pitchFamily="34" charset="0"/>
                </a:rPr>
                <a:t>Buildings</a:t>
              </a:r>
            </a:p>
          </p:txBody>
        </p:sp>
      </p:grpSp>
      <p:sp>
        <p:nvSpPr>
          <p:cNvPr id="791575" name="Line 23"/>
          <p:cNvSpPr>
            <a:spLocks noChangeShapeType="1"/>
          </p:cNvSpPr>
          <p:nvPr/>
        </p:nvSpPr>
        <p:spPr bwMode="auto">
          <a:xfrm>
            <a:off x="2735263" y="5481638"/>
            <a:ext cx="1122362" cy="68262"/>
          </a:xfrm>
          <a:prstGeom prst="line">
            <a:avLst/>
          </a:prstGeom>
          <a:noFill/>
          <a:ln w="38100" cap="sq">
            <a:solidFill>
              <a:schemeClr val="bg2"/>
            </a:solidFill>
            <a:round/>
            <a:headEnd type="none" w="sm" len="sm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91576" name="Line 24"/>
          <p:cNvSpPr>
            <a:spLocks noChangeShapeType="1"/>
          </p:cNvSpPr>
          <p:nvPr/>
        </p:nvSpPr>
        <p:spPr bwMode="auto">
          <a:xfrm flipV="1">
            <a:off x="2697163" y="4556125"/>
            <a:ext cx="2541587" cy="709613"/>
          </a:xfrm>
          <a:prstGeom prst="line">
            <a:avLst/>
          </a:prstGeom>
          <a:noFill/>
          <a:ln w="38100" cap="sq">
            <a:solidFill>
              <a:schemeClr val="bg2"/>
            </a:solidFill>
            <a:round/>
            <a:headEnd type="none" w="sm" len="sm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91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791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791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4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791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791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500"/>
                            </p:stCondLst>
                            <p:childTnLst>
                              <p:par>
                                <p:cTn id="25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791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000"/>
                            </p:stCondLst>
                            <p:childTnLst>
                              <p:par>
                                <p:cTn id="29" presetID="4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791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500"/>
                            </p:stCondLst>
                            <p:childTnLst>
                              <p:par>
                                <p:cTn id="33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791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2000"/>
                            </p:stCondLst>
                            <p:childTnLst>
                              <p:par>
                                <p:cTn id="37" presetID="4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791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3500"/>
                            </p:stCondLst>
                            <p:childTnLst>
                              <p:par>
                                <p:cTn id="41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791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5000"/>
                            </p:stCondLst>
                            <p:childTnLst>
                              <p:par>
                                <p:cTn id="45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791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1568" grpId="0" animBg="1"/>
      <p:bldP spid="791569" grpId="0" animBg="1"/>
      <p:bldP spid="791570" grpId="0" animBg="1"/>
      <p:bldP spid="791571" grpId="0" animBg="1"/>
      <p:bldP spid="791575" grpId="0" animBg="1"/>
      <p:bldP spid="79157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8178" name="Line 2"/>
          <p:cNvSpPr>
            <a:spLocks noChangeShapeType="1"/>
          </p:cNvSpPr>
          <p:nvPr/>
        </p:nvSpPr>
        <p:spPr bwMode="auto">
          <a:xfrm flipV="1">
            <a:off x="381000" y="3200400"/>
            <a:ext cx="7924800" cy="0"/>
          </a:xfrm>
          <a:prstGeom prst="line">
            <a:avLst/>
          </a:prstGeom>
          <a:noFill/>
          <a:ln w="336550">
            <a:solidFill>
              <a:srgbClr val="C0C0C0"/>
            </a:solidFill>
            <a:round/>
            <a:headEnd type="triangle" w="sm" len="sm"/>
            <a:tailEnd type="triangl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818179" name="Rectangle 3"/>
          <p:cNvSpPr>
            <a:spLocks noChangeArrowheads="1"/>
          </p:cNvSpPr>
          <p:nvPr/>
        </p:nvSpPr>
        <p:spPr bwMode="auto">
          <a:xfrm>
            <a:off x="1128713" y="3124200"/>
            <a:ext cx="164465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kumimoji="0" lang="de-DE" sz="1200" b="1">
                <a:solidFill>
                  <a:srgbClr val="000000"/>
                </a:solidFill>
                <a:latin typeface="Verdana" pitchFamily="34" charset="0"/>
              </a:rPr>
              <a:t>Internet / Intranet</a:t>
            </a:r>
            <a:endParaRPr kumimoji="0" lang="de-DE">
              <a:latin typeface="Verdana" pitchFamily="34" charset="0"/>
            </a:endParaRPr>
          </a:p>
        </p:txBody>
      </p:sp>
      <p:grpSp>
        <p:nvGrpSpPr>
          <p:cNvPr id="818180" name="Group 4"/>
          <p:cNvGrpSpPr>
            <a:grpSpLocks/>
          </p:cNvGrpSpPr>
          <p:nvPr/>
        </p:nvGrpSpPr>
        <p:grpSpPr bwMode="auto">
          <a:xfrm>
            <a:off x="2424113" y="3371850"/>
            <a:ext cx="1089025" cy="1279525"/>
            <a:chOff x="2378" y="2064"/>
            <a:chExt cx="686" cy="806"/>
          </a:xfrm>
        </p:grpSpPr>
        <p:sp>
          <p:nvSpPr>
            <p:cNvPr id="818181" name="Line 5"/>
            <p:cNvSpPr>
              <a:spLocks noChangeShapeType="1"/>
            </p:cNvSpPr>
            <p:nvPr/>
          </p:nvSpPr>
          <p:spPr bwMode="auto">
            <a:xfrm flipH="1">
              <a:off x="2736" y="2064"/>
              <a:ext cx="0" cy="384"/>
            </a:xfrm>
            <a:prstGeom prst="line">
              <a:avLst/>
            </a:prstGeom>
            <a:noFill/>
            <a:ln w="57150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818182" name="Group 6"/>
            <p:cNvGrpSpPr>
              <a:grpSpLocks/>
            </p:cNvGrpSpPr>
            <p:nvPr/>
          </p:nvGrpSpPr>
          <p:grpSpPr bwMode="auto">
            <a:xfrm>
              <a:off x="2496" y="2400"/>
              <a:ext cx="529" cy="201"/>
              <a:chOff x="3180" y="2320"/>
              <a:chExt cx="529" cy="201"/>
            </a:xfrm>
          </p:grpSpPr>
          <p:sp>
            <p:nvSpPr>
              <p:cNvPr id="818183" name="Freeform 7"/>
              <p:cNvSpPr>
                <a:spLocks noEditPoints="1"/>
              </p:cNvSpPr>
              <p:nvPr/>
            </p:nvSpPr>
            <p:spPr bwMode="auto">
              <a:xfrm>
                <a:off x="3190" y="2511"/>
                <a:ext cx="32" cy="10"/>
              </a:xfrm>
              <a:custGeom>
                <a:avLst/>
                <a:gdLst/>
                <a:ahLst/>
                <a:cxnLst>
                  <a:cxn ang="0">
                    <a:pos x="23" y="7"/>
                  </a:cxn>
                  <a:cxn ang="0">
                    <a:pos x="22" y="7"/>
                  </a:cxn>
                  <a:cxn ang="0">
                    <a:pos x="22" y="4"/>
                  </a:cxn>
                  <a:cxn ang="0">
                    <a:pos x="21" y="2"/>
                  </a:cxn>
                  <a:cxn ang="0">
                    <a:pos x="19" y="1"/>
                  </a:cxn>
                  <a:cxn ang="0">
                    <a:pos x="17" y="0"/>
                  </a:cxn>
                  <a:cxn ang="0">
                    <a:pos x="7" y="0"/>
                  </a:cxn>
                  <a:cxn ang="0">
                    <a:pos x="4" y="1"/>
                  </a:cxn>
                  <a:cxn ang="0">
                    <a:pos x="2" y="2"/>
                  </a:cxn>
                  <a:cxn ang="0">
                    <a:pos x="1" y="4"/>
                  </a:cxn>
                  <a:cxn ang="0">
                    <a:pos x="0" y="7"/>
                  </a:cxn>
                  <a:cxn ang="0">
                    <a:pos x="22" y="7"/>
                  </a:cxn>
                  <a:cxn ang="0">
                    <a:pos x="23" y="7"/>
                  </a:cxn>
                  <a:cxn ang="0">
                    <a:pos x="23" y="0"/>
                  </a:cxn>
                  <a:cxn ang="0">
                    <a:pos x="22" y="3"/>
                  </a:cxn>
                  <a:cxn ang="0">
                    <a:pos x="21" y="5"/>
                  </a:cxn>
                  <a:cxn ang="0">
                    <a:pos x="19" y="6"/>
                  </a:cxn>
                  <a:cxn ang="0">
                    <a:pos x="17" y="6"/>
                  </a:cxn>
                  <a:cxn ang="0">
                    <a:pos x="7" y="6"/>
                  </a:cxn>
                  <a:cxn ang="0">
                    <a:pos x="4" y="6"/>
                  </a:cxn>
                  <a:cxn ang="0">
                    <a:pos x="2" y="5"/>
                  </a:cxn>
                  <a:cxn ang="0">
                    <a:pos x="1" y="3"/>
                  </a:cxn>
                  <a:cxn ang="0">
                    <a:pos x="0" y="0"/>
                  </a:cxn>
                  <a:cxn ang="0">
                    <a:pos x="0" y="7"/>
                  </a:cxn>
                  <a:cxn ang="0">
                    <a:pos x="23" y="7"/>
                  </a:cxn>
                  <a:cxn ang="0">
                    <a:pos x="23" y="0"/>
                  </a:cxn>
                </a:cxnLst>
                <a:rect l="0" t="0" r="r" b="b"/>
                <a:pathLst>
                  <a:path w="23" h="7">
                    <a:moveTo>
                      <a:pt x="23" y="7"/>
                    </a:moveTo>
                    <a:lnTo>
                      <a:pt x="22" y="7"/>
                    </a:lnTo>
                    <a:lnTo>
                      <a:pt x="22" y="4"/>
                    </a:lnTo>
                    <a:lnTo>
                      <a:pt x="21" y="2"/>
                    </a:lnTo>
                    <a:lnTo>
                      <a:pt x="19" y="1"/>
                    </a:lnTo>
                    <a:lnTo>
                      <a:pt x="17" y="0"/>
                    </a:lnTo>
                    <a:lnTo>
                      <a:pt x="7" y="0"/>
                    </a:lnTo>
                    <a:lnTo>
                      <a:pt x="4" y="1"/>
                    </a:lnTo>
                    <a:lnTo>
                      <a:pt x="2" y="2"/>
                    </a:lnTo>
                    <a:lnTo>
                      <a:pt x="1" y="4"/>
                    </a:lnTo>
                    <a:lnTo>
                      <a:pt x="0" y="7"/>
                    </a:lnTo>
                    <a:lnTo>
                      <a:pt x="22" y="7"/>
                    </a:lnTo>
                    <a:lnTo>
                      <a:pt x="23" y="7"/>
                    </a:lnTo>
                    <a:close/>
                    <a:moveTo>
                      <a:pt x="23" y="0"/>
                    </a:moveTo>
                    <a:lnTo>
                      <a:pt x="22" y="3"/>
                    </a:lnTo>
                    <a:lnTo>
                      <a:pt x="21" y="5"/>
                    </a:lnTo>
                    <a:lnTo>
                      <a:pt x="19" y="6"/>
                    </a:lnTo>
                    <a:lnTo>
                      <a:pt x="17" y="6"/>
                    </a:lnTo>
                    <a:lnTo>
                      <a:pt x="7" y="6"/>
                    </a:lnTo>
                    <a:lnTo>
                      <a:pt x="4" y="6"/>
                    </a:lnTo>
                    <a:lnTo>
                      <a:pt x="2" y="5"/>
                    </a:lnTo>
                    <a:lnTo>
                      <a:pt x="1" y="3"/>
                    </a:lnTo>
                    <a:lnTo>
                      <a:pt x="0" y="0"/>
                    </a:lnTo>
                    <a:lnTo>
                      <a:pt x="0" y="7"/>
                    </a:lnTo>
                    <a:lnTo>
                      <a:pt x="23" y="7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rgbClr val="3F3F3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8184" name="Freeform 8"/>
              <p:cNvSpPr>
                <a:spLocks noEditPoints="1"/>
              </p:cNvSpPr>
              <p:nvPr/>
            </p:nvSpPr>
            <p:spPr bwMode="auto">
              <a:xfrm>
                <a:off x="3665" y="2511"/>
                <a:ext cx="34" cy="10"/>
              </a:xfrm>
              <a:custGeom>
                <a:avLst/>
                <a:gdLst/>
                <a:ahLst/>
                <a:cxnLst>
                  <a:cxn ang="0">
                    <a:pos x="24" y="7"/>
                  </a:cxn>
                  <a:cxn ang="0">
                    <a:pos x="23" y="7"/>
                  </a:cxn>
                  <a:cxn ang="0">
                    <a:pos x="23" y="4"/>
                  </a:cxn>
                  <a:cxn ang="0">
                    <a:pos x="21" y="2"/>
                  </a:cxn>
                  <a:cxn ang="0">
                    <a:pos x="19" y="1"/>
                  </a:cxn>
                  <a:cxn ang="0">
                    <a:pos x="17" y="0"/>
                  </a:cxn>
                  <a:cxn ang="0">
                    <a:pos x="7" y="0"/>
                  </a:cxn>
                  <a:cxn ang="0">
                    <a:pos x="4" y="1"/>
                  </a:cxn>
                  <a:cxn ang="0">
                    <a:pos x="2" y="2"/>
                  </a:cxn>
                  <a:cxn ang="0">
                    <a:pos x="1" y="4"/>
                  </a:cxn>
                  <a:cxn ang="0">
                    <a:pos x="0" y="7"/>
                  </a:cxn>
                  <a:cxn ang="0">
                    <a:pos x="23" y="7"/>
                  </a:cxn>
                  <a:cxn ang="0">
                    <a:pos x="24" y="7"/>
                  </a:cxn>
                  <a:cxn ang="0">
                    <a:pos x="24" y="0"/>
                  </a:cxn>
                  <a:cxn ang="0">
                    <a:pos x="23" y="3"/>
                  </a:cxn>
                  <a:cxn ang="0">
                    <a:pos x="21" y="5"/>
                  </a:cxn>
                  <a:cxn ang="0">
                    <a:pos x="19" y="6"/>
                  </a:cxn>
                  <a:cxn ang="0">
                    <a:pos x="17" y="6"/>
                  </a:cxn>
                  <a:cxn ang="0">
                    <a:pos x="7" y="6"/>
                  </a:cxn>
                  <a:cxn ang="0">
                    <a:pos x="4" y="6"/>
                  </a:cxn>
                  <a:cxn ang="0">
                    <a:pos x="2" y="5"/>
                  </a:cxn>
                  <a:cxn ang="0">
                    <a:pos x="1" y="3"/>
                  </a:cxn>
                  <a:cxn ang="0">
                    <a:pos x="0" y="0"/>
                  </a:cxn>
                  <a:cxn ang="0">
                    <a:pos x="0" y="7"/>
                  </a:cxn>
                  <a:cxn ang="0">
                    <a:pos x="24" y="7"/>
                  </a:cxn>
                  <a:cxn ang="0">
                    <a:pos x="24" y="0"/>
                  </a:cxn>
                </a:cxnLst>
                <a:rect l="0" t="0" r="r" b="b"/>
                <a:pathLst>
                  <a:path w="24" h="7">
                    <a:moveTo>
                      <a:pt x="24" y="7"/>
                    </a:moveTo>
                    <a:lnTo>
                      <a:pt x="23" y="7"/>
                    </a:lnTo>
                    <a:lnTo>
                      <a:pt x="23" y="4"/>
                    </a:lnTo>
                    <a:lnTo>
                      <a:pt x="21" y="2"/>
                    </a:lnTo>
                    <a:lnTo>
                      <a:pt x="19" y="1"/>
                    </a:lnTo>
                    <a:lnTo>
                      <a:pt x="17" y="0"/>
                    </a:lnTo>
                    <a:lnTo>
                      <a:pt x="7" y="0"/>
                    </a:lnTo>
                    <a:lnTo>
                      <a:pt x="4" y="1"/>
                    </a:lnTo>
                    <a:lnTo>
                      <a:pt x="2" y="2"/>
                    </a:lnTo>
                    <a:lnTo>
                      <a:pt x="1" y="4"/>
                    </a:lnTo>
                    <a:lnTo>
                      <a:pt x="0" y="7"/>
                    </a:lnTo>
                    <a:lnTo>
                      <a:pt x="23" y="7"/>
                    </a:lnTo>
                    <a:lnTo>
                      <a:pt x="24" y="7"/>
                    </a:lnTo>
                    <a:close/>
                    <a:moveTo>
                      <a:pt x="24" y="0"/>
                    </a:moveTo>
                    <a:lnTo>
                      <a:pt x="23" y="3"/>
                    </a:lnTo>
                    <a:lnTo>
                      <a:pt x="21" y="5"/>
                    </a:lnTo>
                    <a:lnTo>
                      <a:pt x="19" y="6"/>
                    </a:lnTo>
                    <a:lnTo>
                      <a:pt x="17" y="6"/>
                    </a:lnTo>
                    <a:lnTo>
                      <a:pt x="7" y="6"/>
                    </a:lnTo>
                    <a:lnTo>
                      <a:pt x="4" y="6"/>
                    </a:lnTo>
                    <a:lnTo>
                      <a:pt x="2" y="5"/>
                    </a:lnTo>
                    <a:lnTo>
                      <a:pt x="1" y="3"/>
                    </a:lnTo>
                    <a:lnTo>
                      <a:pt x="0" y="0"/>
                    </a:lnTo>
                    <a:lnTo>
                      <a:pt x="0" y="7"/>
                    </a:lnTo>
                    <a:lnTo>
                      <a:pt x="24" y="7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rgbClr val="3F3F3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8185" name="Freeform 9"/>
              <p:cNvSpPr>
                <a:spLocks/>
              </p:cNvSpPr>
              <p:nvPr/>
            </p:nvSpPr>
            <p:spPr bwMode="auto">
              <a:xfrm>
                <a:off x="3180" y="2320"/>
                <a:ext cx="529" cy="74"/>
              </a:xfrm>
              <a:custGeom>
                <a:avLst/>
                <a:gdLst/>
                <a:ahLst/>
                <a:cxnLst>
                  <a:cxn ang="0">
                    <a:pos x="0" y="74"/>
                  </a:cxn>
                  <a:cxn ang="0">
                    <a:pos x="77" y="0"/>
                  </a:cxn>
                  <a:cxn ang="0">
                    <a:pos x="450" y="0"/>
                  </a:cxn>
                  <a:cxn ang="0">
                    <a:pos x="529" y="74"/>
                  </a:cxn>
                  <a:cxn ang="0">
                    <a:pos x="0" y="74"/>
                  </a:cxn>
                </a:cxnLst>
                <a:rect l="0" t="0" r="r" b="b"/>
                <a:pathLst>
                  <a:path w="529" h="74">
                    <a:moveTo>
                      <a:pt x="0" y="74"/>
                    </a:moveTo>
                    <a:lnTo>
                      <a:pt x="77" y="0"/>
                    </a:lnTo>
                    <a:lnTo>
                      <a:pt x="450" y="0"/>
                    </a:lnTo>
                    <a:lnTo>
                      <a:pt x="529" y="74"/>
                    </a:lnTo>
                    <a:lnTo>
                      <a:pt x="0" y="74"/>
                    </a:lnTo>
                    <a:close/>
                  </a:path>
                </a:pathLst>
              </a:custGeom>
              <a:solidFill>
                <a:srgbClr val="C0C0C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8186" name="Freeform 10"/>
              <p:cNvSpPr>
                <a:spLocks/>
              </p:cNvSpPr>
              <p:nvPr/>
            </p:nvSpPr>
            <p:spPr bwMode="auto">
              <a:xfrm>
                <a:off x="3180" y="2320"/>
                <a:ext cx="529" cy="74"/>
              </a:xfrm>
              <a:custGeom>
                <a:avLst/>
                <a:gdLst/>
                <a:ahLst/>
                <a:cxnLst>
                  <a:cxn ang="0">
                    <a:pos x="0" y="74"/>
                  </a:cxn>
                  <a:cxn ang="0">
                    <a:pos x="77" y="0"/>
                  </a:cxn>
                  <a:cxn ang="0">
                    <a:pos x="450" y="0"/>
                  </a:cxn>
                  <a:cxn ang="0">
                    <a:pos x="529" y="74"/>
                  </a:cxn>
                  <a:cxn ang="0">
                    <a:pos x="0" y="74"/>
                  </a:cxn>
                  <a:cxn ang="0">
                    <a:pos x="529" y="74"/>
                  </a:cxn>
                  <a:cxn ang="0">
                    <a:pos x="450" y="0"/>
                  </a:cxn>
                  <a:cxn ang="0">
                    <a:pos x="77" y="0"/>
                  </a:cxn>
                  <a:cxn ang="0">
                    <a:pos x="0" y="74"/>
                  </a:cxn>
                </a:cxnLst>
                <a:rect l="0" t="0" r="r" b="b"/>
                <a:pathLst>
                  <a:path w="529" h="74">
                    <a:moveTo>
                      <a:pt x="0" y="74"/>
                    </a:moveTo>
                    <a:lnTo>
                      <a:pt x="77" y="0"/>
                    </a:lnTo>
                    <a:lnTo>
                      <a:pt x="450" y="0"/>
                    </a:lnTo>
                    <a:lnTo>
                      <a:pt x="529" y="74"/>
                    </a:lnTo>
                    <a:lnTo>
                      <a:pt x="0" y="74"/>
                    </a:lnTo>
                    <a:lnTo>
                      <a:pt x="529" y="74"/>
                    </a:lnTo>
                    <a:lnTo>
                      <a:pt x="450" y="0"/>
                    </a:lnTo>
                    <a:lnTo>
                      <a:pt x="77" y="0"/>
                    </a:lnTo>
                    <a:lnTo>
                      <a:pt x="0" y="74"/>
                    </a:lnTo>
                  </a:path>
                </a:pathLst>
              </a:custGeom>
              <a:noFill/>
              <a:ln w="317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8187" name="Rectangle 11"/>
              <p:cNvSpPr>
                <a:spLocks noChangeArrowheads="1"/>
              </p:cNvSpPr>
              <p:nvPr/>
            </p:nvSpPr>
            <p:spPr bwMode="auto">
              <a:xfrm>
                <a:off x="3181" y="2395"/>
                <a:ext cx="526" cy="122"/>
              </a:xfrm>
              <a:prstGeom prst="rect">
                <a:avLst/>
              </a:prstGeom>
              <a:solidFill>
                <a:srgbClr val="C0C0C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8188" name="Freeform 12"/>
              <p:cNvSpPr>
                <a:spLocks/>
              </p:cNvSpPr>
              <p:nvPr/>
            </p:nvSpPr>
            <p:spPr bwMode="auto">
              <a:xfrm>
                <a:off x="3181" y="2394"/>
                <a:ext cx="526" cy="123"/>
              </a:xfrm>
              <a:custGeom>
                <a:avLst/>
                <a:gdLst/>
                <a:ahLst/>
                <a:cxnLst>
                  <a:cxn ang="0">
                    <a:pos x="0" y="123"/>
                  </a:cxn>
                  <a:cxn ang="0">
                    <a:pos x="0" y="0"/>
                  </a:cxn>
                  <a:cxn ang="0">
                    <a:pos x="526" y="0"/>
                  </a:cxn>
                  <a:cxn ang="0">
                    <a:pos x="526" y="123"/>
                  </a:cxn>
                  <a:cxn ang="0">
                    <a:pos x="0" y="123"/>
                  </a:cxn>
                  <a:cxn ang="0">
                    <a:pos x="526" y="123"/>
                  </a:cxn>
                  <a:cxn ang="0">
                    <a:pos x="526" y="0"/>
                  </a:cxn>
                  <a:cxn ang="0">
                    <a:pos x="0" y="0"/>
                  </a:cxn>
                  <a:cxn ang="0">
                    <a:pos x="0" y="123"/>
                  </a:cxn>
                </a:cxnLst>
                <a:rect l="0" t="0" r="r" b="b"/>
                <a:pathLst>
                  <a:path w="526" h="123">
                    <a:moveTo>
                      <a:pt x="0" y="123"/>
                    </a:moveTo>
                    <a:lnTo>
                      <a:pt x="0" y="0"/>
                    </a:lnTo>
                    <a:lnTo>
                      <a:pt x="526" y="0"/>
                    </a:lnTo>
                    <a:lnTo>
                      <a:pt x="526" y="123"/>
                    </a:lnTo>
                    <a:lnTo>
                      <a:pt x="0" y="123"/>
                    </a:lnTo>
                    <a:lnTo>
                      <a:pt x="526" y="123"/>
                    </a:lnTo>
                    <a:lnTo>
                      <a:pt x="526" y="0"/>
                    </a:lnTo>
                    <a:lnTo>
                      <a:pt x="0" y="0"/>
                    </a:lnTo>
                    <a:lnTo>
                      <a:pt x="0" y="123"/>
                    </a:lnTo>
                  </a:path>
                </a:pathLst>
              </a:custGeom>
              <a:noFill/>
              <a:ln w="317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8189" name="Rectangle 13"/>
              <p:cNvSpPr>
                <a:spLocks noChangeArrowheads="1"/>
              </p:cNvSpPr>
              <p:nvPr/>
            </p:nvSpPr>
            <p:spPr bwMode="auto">
              <a:xfrm>
                <a:off x="3188" y="2402"/>
                <a:ext cx="511" cy="108"/>
              </a:xfrm>
              <a:prstGeom prst="rect">
                <a:avLst/>
              </a:prstGeom>
              <a:solidFill>
                <a:srgbClr val="9F9F9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8190" name="Freeform 14"/>
              <p:cNvSpPr>
                <a:spLocks/>
              </p:cNvSpPr>
              <p:nvPr/>
            </p:nvSpPr>
            <p:spPr bwMode="auto">
              <a:xfrm>
                <a:off x="3188" y="2401"/>
                <a:ext cx="511" cy="109"/>
              </a:xfrm>
              <a:custGeom>
                <a:avLst/>
                <a:gdLst/>
                <a:ahLst/>
                <a:cxnLst>
                  <a:cxn ang="0">
                    <a:pos x="0" y="109"/>
                  </a:cxn>
                  <a:cxn ang="0">
                    <a:pos x="0" y="0"/>
                  </a:cxn>
                  <a:cxn ang="0">
                    <a:pos x="511" y="0"/>
                  </a:cxn>
                  <a:cxn ang="0">
                    <a:pos x="511" y="109"/>
                  </a:cxn>
                  <a:cxn ang="0">
                    <a:pos x="0" y="109"/>
                  </a:cxn>
                  <a:cxn ang="0">
                    <a:pos x="511" y="109"/>
                  </a:cxn>
                  <a:cxn ang="0">
                    <a:pos x="511" y="0"/>
                  </a:cxn>
                  <a:cxn ang="0">
                    <a:pos x="0" y="0"/>
                  </a:cxn>
                  <a:cxn ang="0">
                    <a:pos x="0" y="109"/>
                  </a:cxn>
                </a:cxnLst>
                <a:rect l="0" t="0" r="r" b="b"/>
                <a:pathLst>
                  <a:path w="511" h="109">
                    <a:moveTo>
                      <a:pt x="0" y="109"/>
                    </a:moveTo>
                    <a:lnTo>
                      <a:pt x="0" y="0"/>
                    </a:lnTo>
                    <a:lnTo>
                      <a:pt x="511" y="0"/>
                    </a:lnTo>
                    <a:lnTo>
                      <a:pt x="511" y="109"/>
                    </a:lnTo>
                    <a:lnTo>
                      <a:pt x="0" y="109"/>
                    </a:lnTo>
                    <a:lnTo>
                      <a:pt x="511" y="109"/>
                    </a:lnTo>
                    <a:lnTo>
                      <a:pt x="511" y="0"/>
                    </a:lnTo>
                    <a:lnTo>
                      <a:pt x="0" y="0"/>
                    </a:lnTo>
                    <a:lnTo>
                      <a:pt x="0" y="109"/>
                    </a:lnTo>
                  </a:path>
                </a:pathLst>
              </a:custGeom>
              <a:noFill/>
              <a:ln w="317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8191" name="Rectangle 15"/>
              <p:cNvSpPr>
                <a:spLocks noChangeArrowheads="1"/>
              </p:cNvSpPr>
              <p:nvPr/>
            </p:nvSpPr>
            <p:spPr bwMode="auto">
              <a:xfrm>
                <a:off x="3201" y="2417"/>
                <a:ext cx="38" cy="39"/>
              </a:xfrm>
              <a:prstGeom prst="rect">
                <a:avLst/>
              </a:prstGeom>
              <a:solidFill>
                <a:srgbClr val="5F5F5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8192" name="Freeform 16"/>
              <p:cNvSpPr>
                <a:spLocks/>
              </p:cNvSpPr>
              <p:nvPr/>
            </p:nvSpPr>
            <p:spPr bwMode="auto">
              <a:xfrm>
                <a:off x="3201" y="2417"/>
                <a:ext cx="38" cy="39"/>
              </a:xfrm>
              <a:custGeom>
                <a:avLst/>
                <a:gdLst/>
                <a:ahLst/>
                <a:cxnLst>
                  <a:cxn ang="0">
                    <a:pos x="0" y="39"/>
                  </a:cxn>
                  <a:cxn ang="0">
                    <a:pos x="0" y="0"/>
                  </a:cxn>
                  <a:cxn ang="0">
                    <a:pos x="38" y="0"/>
                  </a:cxn>
                  <a:cxn ang="0">
                    <a:pos x="38" y="39"/>
                  </a:cxn>
                  <a:cxn ang="0">
                    <a:pos x="0" y="39"/>
                  </a:cxn>
                  <a:cxn ang="0">
                    <a:pos x="38" y="39"/>
                  </a:cxn>
                  <a:cxn ang="0">
                    <a:pos x="38" y="0"/>
                  </a:cxn>
                  <a:cxn ang="0">
                    <a:pos x="0" y="0"/>
                  </a:cxn>
                  <a:cxn ang="0">
                    <a:pos x="0" y="39"/>
                  </a:cxn>
                </a:cxnLst>
                <a:rect l="0" t="0" r="r" b="b"/>
                <a:pathLst>
                  <a:path w="38" h="39">
                    <a:moveTo>
                      <a:pt x="0" y="39"/>
                    </a:moveTo>
                    <a:lnTo>
                      <a:pt x="0" y="0"/>
                    </a:lnTo>
                    <a:lnTo>
                      <a:pt x="38" y="0"/>
                    </a:lnTo>
                    <a:lnTo>
                      <a:pt x="38" y="39"/>
                    </a:lnTo>
                    <a:lnTo>
                      <a:pt x="0" y="39"/>
                    </a:lnTo>
                    <a:lnTo>
                      <a:pt x="38" y="39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9"/>
                    </a:lnTo>
                  </a:path>
                </a:pathLst>
              </a:custGeom>
              <a:noFill/>
              <a:ln w="317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8193" name="Rectangle 17"/>
              <p:cNvSpPr>
                <a:spLocks noChangeArrowheads="1"/>
              </p:cNvSpPr>
              <p:nvPr/>
            </p:nvSpPr>
            <p:spPr bwMode="auto">
              <a:xfrm>
                <a:off x="3201" y="2480"/>
                <a:ext cx="24" cy="13"/>
              </a:xfrm>
              <a:prstGeom prst="rect">
                <a:avLst/>
              </a:prstGeom>
              <a:solidFill>
                <a:srgbClr val="008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8194" name="Freeform 18"/>
              <p:cNvSpPr>
                <a:spLocks/>
              </p:cNvSpPr>
              <p:nvPr/>
            </p:nvSpPr>
            <p:spPr bwMode="auto">
              <a:xfrm>
                <a:off x="3201" y="2480"/>
                <a:ext cx="24" cy="13"/>
              </a:xfrm>
              <a:custGeom>
                <a:avLst/>
                <a:gdLst/>
                <a:ahLst/>
                <a:cxnLst>
                  <a:cxn ang="0">
                    <a:pos x="0" y="13"/>
                  </a:cxn>
                  <a:cxn ang="0">
                    <a:pos x="0" y="0"/>
                  </a:cxn>
                  <a:cxn ang="0">
                    <a:pos x="24" y="0"/>
                  </a:cxn>
                  <a:cxn ang="0">
                    <a:pos x="24" y="13"/>
                  </a:cxn>
                  <a:cxn ang="0">
                    <a:pos x="0" y="13"/>
                  </a:cxn>
                  <a:cxn ang="0">
                    <a:pos x="24" y="13"/>
                  </a:cxn>
                  <a:cxn ang="0">
                    <a:pos x="24" y="0"/>
                  </a:cxn>
                  <a:cxn ang="0">
                    <a:pos x="0" y="0"/>
                  </a:cxn>
                  <a:cxn ang="0">
                    <a:pos x="0" y="13"/>
                  </a:cxn>
                </a:cxnLst>
                <a:rect l="0" t="0" r="r" b="b"/>
                <a:pathLst>
                  <a:path w="24" h="13">
                    <a:moveTo>
                      <a:pt x="0" y="13"/>
                    </a:moveTo>
                    <a:lnTo>
                      <a:pt x="0" y="0"/>
                    </a:lnTo>
                    <a:lnTo>
                      <a:pt x="24" y="0"/>
                    </a:lnTo>
                    <a:lnTo>
                      <a:pt x="24" y="13"/>
                    </a:lnTo>
                    <a:lnTo>
                      <a:pt x="0" y="13"/>
                    </a:lnTo>
                    <a:lnTo>
                      <a:pt x="24" y="13"/>
                    </a:lnTo>
                    <a:lnTo>
                      <a:pt x="24" y="0"/>
                    </a:lnTo>
                    <a:lnTo>
                      <a:pt x="0" y="0"/>
                    </a:lnTo>
                    <a:lnTo>
                      <a:pt x="0" y="13"/>
                    </a:lnTo>
                  </a:path>
                </a:pathLst>
              </a:custGeom>
              <a:noFill/>
              <a:ln w="317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8195" name="Rectangle 19"/>
              <p:cNvSpPr>
                <a:spLocks noChangeArrowheads="1"/>
              </p:cNvSpPr>
              <p:nvPr/>
            </p:nvSpPr>
            <p:spPr bwMode="auto">
              <a:xfrm>
                <a:off x="3366" y="2412"/>
                <a:ext cx="316" cy="87"/>
              </a:xfrm>
              <a:prstGeom prst="rect">
                <a:avLst/>
              </a:prstGeom>
              <a:solidFill>
                <a:srgbClr val="C0C0C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8196" name="Freeform 20"/>
              <p:cNvSpPr>
                <a:spLocks/>
              </p:cNvSpPr>
              <p:nvPr/>
            </p:nvSpPr>
            <p:spPr bwMode="auto">
              <a:xfrm>
                <a:off x="3366" y="2412"/>
                <a:ext cx="316" cy="87"/>
              </a:xfrm>
              <a:custGeom>
                <a:avLst/>
                <a:gdLst/>
                <a:ahLst/>
                <a:cxnLst>
                  <a:cxn ang="0">
                    <a:pos x="0" y="87"/>
                  </a:cxn>
                  <a:cxn ang="0">
                    <a:pos x="0" y="0"/>
                  </a:cxn>
                  <a:cxn ang="0">
                    <a:pos x="316" y="0"/>
                  </a:cxn>
                  <a:cxn ang="0">
                    <a:pos x="316" y="87"/>
                  </a:cxn>
                  <a:cxn ang="0">
                    <a:pos x="0" y="87"/>
                  </a:cxn>
                  <a:cxn ang="0">
                    <a:pos x="316" y="87"/>
                  </a:cxn>
                  <a:cxn ang="0">
                    <a:pos x="316" y="0"/>
                  </a:cxn>
                  <a:cxn ang="0">
                    <a:pos x="0" y="0"/>
                  </a:cxn>
                  <a:cxn ang="0">
                    <a:pos x="0" y="87"/>
                  </a:cxn>
                </a:cxnLst>
                <a:rect l="0" t="0" r="r" b="b"/>
                <a:pathLst>
                  <a:path w="316" h="87">
                    <a:moveTo>
                      <a:pt x="0" y="87"/>
                    </a:moveTo>
                    <a:lnTo>
                      <a:pt x="0" y="0"/>
                    </a:lnTo>
                    <a:lnTo>
                      <a:pt x="316" y="0"/>
                    </a:lnTo>
                    <a:lnTo>
                      <a:pt x="316" y="87"/>
                    </a:lnTo>
                    <a:lnTo>
                      <a:pt x="0" y="87"/>
                    </a:lnTo>
                    <a:lnTo>
                      <a:pt x="316" y="87"/>
                    </a:lnTo>
                    <a:lnTo>
                      <a:pt x="316" y="0"/>
                    </a:lnTo>
                    <a:lnTo>
                      <a:pt x="0" y="0"/>
                    </a:lnTo>
                    <a:lnTo>
                      <a:pt x="0" y="87"/>
                    </a:lnTo>
                  </a:path>
                </a:pathLst>
              </a:custGeom>
              <a:noFill/>
              <a:ln w="317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8197" name="Rectangle 21"/>
              <p:cNvSpPr>
                <a:spLocks noChangeArrowheads="1"/>
              </p:cNvSpPr>
              <p:nvPr/>
            </p:nvSpPr>
            <p:spPr bwMode="auto">
              <a:xfrm>
                <a:off x="3562" y="2472"/>
                <a:ext cx="112" cy="11"/>
              </a:xfrm>
              <a:prstGeom prst="rect">
                <a:avLst/>
              </a:prstGeom>
              <a:solidFill>
                <a:srgbClr val="80808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8198" name="Freeform 22"/>
              <p:cNvSpPr>
                <a:spLocks/>
              </p:cNvSpPr>
              <p:nvPr/>
            </p:nvSpPr>
            <p:spPr bwMode="auto">
              <a:xfrm>
                <a:off x="3606" y="2470"/>
                <a:ext cx="54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4" y="12"/>
                  </a:cxn>
                  <a:cxn ang="0">
                    <a:pos x="54" y="2"/>
                  </a:cxn>
                  <a:cxn ang="0">
                    <a:pos x="0" y="0"/>
                  </a:cxn>
                </a:cxnLst>
                <a:rect l="0" t="0" r="r" b="b"/>
                <a:pathLst>
                  <a:path w="54" h="12">
                    <a:moveTo>
                      <a:pt x="0" y="0"/>
                    </a:moveTo>
                    <a:lnTo>
                      <a:pt x="54" y="12"/>
                    </a:lnTo>
                    <a:lnTo>
                      <a:pt x="54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5F5F5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8199" name="Rectangle 23"/>
              <p:cNvSpPr>
                <a:spLocks noChangeArrowheads="1"/>
              </p:cNvSpPr>
              <p:nvPr/>
            </p:nvSpPr>
            <p:spPr bwMode="auto">
              <a:xfrm>
                <a:off x="3660" y="2472"/>
                <a:ext cx="14" cy="11"/>
              </a:xfrm>
              <a:prstGeom prst="rect">
                <a:avLst/>
              </a:prstGeom>
              <a:solidFill>
                <a:srgbClr val="3F3F3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8200" name="Freeform 24"/>
              <p:cNvSpPr>
                <a:spLocks/>
              </p:cNvSpPr>
              <p:nvPr/>
            </p:nvSpPr>
            <p:spPr bwMode="auto">
              <a:xfrm>
                <a:off x="3561" y="2470"/>
                <a:ext cx="113" cy="13"/>
              </a:xfrm>
              <a:custGeom>
                <a:avLst/>
                <a:gdLst/>
                <a:ahLst/>
                <a:cxnLst>
                  <a:cxn ang="0">
                    <a:pos x="0" y="13"/>
                  </a:cxn>
                  <a:cxn ang="0">
                    <a:pos x="0" y="0"/>
                  </a:cxn>
                  <a:cxn ang="0">
                    <a:pos x="113" y="0"/>
                  </a:cxn>
                  <a:cxn ang="0">
                    <a:pos x="113" y="13"/>
                  </a:cxn>
                  <a:cxn ang="0">
                    <a:pos x="0" y="13"/>
                  </a:cxn>
                  <a:cxn ang="0">
                    <a:pos x="113" y="13"/>
                  </a:cxn>
                  <a:cxn ang="0">
                    <a:pos x="113" y="0"/>
                  </a:cxn>
                  <a:cxn ang="0">
                    <a:pos x="0" y="0"/>
                  </a:cxn>
                  <a:cxn ang="0">
                    <a:pos x="0" y="13"/>
                  </a:cxn>
                </a:cxnLst>
                <a:rect l="0" t="0" r="r" b="b"/>
                <a:pathLst>
                  <a:path w="113" h="13">
                    <a:moveTo>
                      <a:pt x="0" y="13"/>
                    </a:moveTo>
                    <a:lnTo>
                      <a:pt x="0" y="0"/>
                    </a:lnTo>
                    <a:lnTo>
                      <a:pt x="113" y="0"/>
                    </a:lnTo>
                    <a:lnTo>
                      <a:pt x="113" y="13"/>
                    </a:lnTo>
                    <a:lnTo>
                      <a:pt x="0" y="13"/>
                    </a:lnTo>
                    <a:lnTo>
                      <a:pt x="113" y="13"/>
                    </a:lnTo>
                    <a:lnTo>
                      <a:pt x="113" y="0"/>
                    </a:lnTo>
                    <a:lnTo>
                      <a:pt x="0" y="0"/>
                    </a:lnTo>
                    <a:lnTo>
                      <a:pt x="0" y="13"/>
                    </a:lnTo>
                  </a:path>
                </a:pathLst>
              </a:custGeom>
              <a:noFill/>
              <a:ln w="317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8201" name="Freeform 25"/>
              <p:cNvSpPr>
                <a:spLocks/>
              </p:cNvSpPr>
              <p:nvPr/>
            </p:nvSpPr>
            <p:spPr bwMode="auto">
              <a:xfrm>
                <a:off x="3667" y="2419"/>
                <a:ext cx="7" cy="47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0" y="5"/>
                  </a:cxn>
                  <a:cxn ang="0">
                    <a:pos x="0" y="41"/>
                  </a:cxn>
                  <a:cxn ang="0">
                    <a:pos x="7" y="47"/>
                  </a:cxn>
                  <a:cxn ang="0">
                    <a:pos x="7" y="0"/>
                  </a:cxn>
                </a:cxnLst>
                <a:rect l="0" t="0" r="r" b="b"/>
                <a:pathLst>
                  <a:path w="7" h="47">
                    <a:moveTo>
                      <a:pt x="7" y="0"/>
                    </a:moveTo>
                    <a:lnTo>
                      <a:pt x="0" y="5"/>
                    </a:lnTo>
                    <a:lnTo>
                      <a:pt x="0" y="41"/>
                    </a:lnTo>
                    <a:lnTo>
                      <a:pt x="7" y="47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9F9F9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8202" name="Freeform 26"/>
              <p:cNvSpPr>
                <a:spLocks/>
              </p:cNvSpPr>
              <p:nvPr/>
            </p:nvSpPr>
            <p:spPr bwMode="auto">
              <a:xfrm>
                <a:off x="3374" y="2419"/>
                <a:ext cx="6" cy="4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" y="6"/>
                  </a:cxn>
                  <a:cxn ang="0">
                    <a:pos x="6" y="41"/>
                  </a:cxn>
                  <a:cxn ang="0">
                    <a:pos x="0" y="47"/>
                  </a:cxn>
                  <a:cxn ang="0">
                    <a:pos x="0" y="0"/>
                  </a:cxn>
                </a:cxnLst>
                <a:rect l="0" t="0" r="r" b="b"/>
                <a:pathLst>
                  <a:path w="6" h="47">
                    <a:moveTo>
                      <a:pt x="0" y="0"/>
                    </a:moveTo>
                    <a:lnTo>
                      <a:pt x="6" y="6"/>
                    </a:lnTo>
                    <a:lnTo>
                      <a:pt x="6" y="41"/>
                    </a:lnTo>
                    <a:lnTo>
                      <a:pt x="0" y="4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F9F9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8203" name="Freeform 27"/>
              <p:cNvSpPr>
                <a:spLocks/>
              </p:cNvSpPr>
              <p:nvPr/>
            </p:nvSpPr>
            <p:spPr bwMode="auto">
              <a:xfrm>
                <a:off x="3374" y="2419"/>
                <a:ext cx="300" cy="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" y="5"/>
                  </a:cxn>
                  <a:cxn ang="0">
                    <a:pos x="293" y="5"/>
                  </a:cxn>
                  <a:cxn ang="0">
                    <a:pos x="300" y="0"/>
                  </a:cxn>
                  <a:cxn ang="0">
                    <a:pos x="0" y="0"/>
                  </a:cxn>
                </a:cxnLst>
                <a:rect l="0" t="0" r="r" b="b"/>
                <a:pathLst>
                  <a:path w="300" h="5">
                    <a:moveTo>
                      <a:pt x="0" y="0"/>
                    </a:moveTo>
                    <a:lnTo>
                      <a:pt x="6" y="5"/>
                    </a:lnTo>
                    <a:lnTo>
                      <a:pt x="293" y="5"/>
                    </a:lnTo>
                    <a:lnTo>
                      <a:pt x="3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5F5F5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8204" name="Freeform 28"/>
              <p:cNvSpPr>
                <a:spLocks/>
              </p:cNvSpPr>
              <p:nvPr/>
            </p:nvSpPr>
            <p:spPr bwMode="auto">
              <a:xfrm>
                <a:off x="3374" y="2460"/>
                <a:ext cx="300" cy="6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" y="0"/>
                  </a:cxn>
                  <a:cxn ang="0">
                    <a:pos x="293" y="0"/>
                  </a:cxn>
                  <a:cxn ang="0">
                    <a:pos x="300" y="6"/>
                  </a:cxn>
                  <a:cxn ang="0">
                    <a:pos x="0" y="6"/>
                  </a:cxn>
                </a:cxnLst>
                <a:rect l="0" t="0" r="r" b="b"/>
                <a:pathLst>
                  <a:path w="300" h="6">
                    <a:moveTo>
                      <a:pt x="0" y="6"/>
                    </a:moveTo>
                    <a:lnTo>
                      <a:pt x="6" y="0"/>
                    </a:lnTo>
                    <a:lnTo>
                      <a:pt x="293" y="0"/>
                    </a:lnTo>
                    <a:lnTo>
                      <a:pt x="300" y="6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8205" name="Rectangle 29"/>
              <p:cNvSpPr>
                <a:spLocks noChangeArrowheads="1"/>
              </p:cNvSpPr>
              <p:nvPr/>
            </p:nvSpPr>
            <p:spPr bwMode="auto">
              <a:xfrm>
                <a:off x="3380" y="2424"/>
                <a:ext cx="287" cy="36"/>
              </a:xfrm>
              <a:prstGeom prst="rect">
                <a:avLst/>
              </a:prstGeom>
              <a:solidFill>
                <a:srgbClr val="3F3F3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8206" name="Freeform 30"/>
              <p:cNvSpPr>
                <a:spLocks/>
              </p:cNvSpPr>
              <p:nvPr/>
            </p:nvSpPr>
            <p:spPr bwMode="auto">
              <a:xfrm>
                <a:off x="3374" y="2419"/>
                <a:ext cx="300" cy="48"/>
              </a:xfrm>
              <a:custGeom>
                <a:avLst/>
                <a:gdLst/>
                <a:ahLst/>
                <a:cxnLst>
                  <a:cxn ang="0">
                    <a:pos x="0" y="48"/>
                  </a:cxn>
                  <a:cxn ang="0">
                    <a:pos x="0" y="0"/>
                  </a:cxn>
                  <a:cxn ang="0">
                    <a:pos x="300" y="0"/>
                  </a:cxn>
                  <a:cxn ang="0">
                    <a:pos x="300" y="48"/>
                  </a:cxn>
                  <a:cxn ang="0">
                    <a:pos x="0" y="48"/>
                  </a:cxn>
                  <a:cxn ang="0">
                    <a:pos x="300" y="48"/>
                  </a:cxn>
                  <a:cxn ang="0">
                    <a:pos x="300" y="0"/>
                  </a:cxn>
                  <a:cxn ang="0">
                    <a:pos x="0" y="0"/>
                  </a:cxn>
                  <a:cxn ang="0">
                    <a:pos x="0" y="48"/>
                  </a:cxn>
                </a:cxnLst>
                <a:rect l="0" t="0" r="r" b="b"/>
                <a:pathLst>
                  <a:path w="300" h="48">
                    <a:moveTo>
                      <a:pt x="0" y="48"/>
                    </a:moveTo>
                    <a:lnTo>
                      <a:pt x="0" y="0"/>
                    </a:lnTo>
                    <a:lnTo>
                      <a:pt x="300" y="0"/>
                    </a:lnTo>
                    <a:lnTo>
                      <a:pt x="300" y="48"/>
                    </a:lnTo>
                    <a:lnTo>
                      <a:pt x="0" y="48"/>
                    </a:lnTo>
                    <a:lnTo>
                      <a:pt x="300" y="48"/>
                    </a:lnTo>
                    <a:lnTo>
                      <a:pt x="300" y="0"/>
                    </a:lnTo>
                    <a:lnTo>
                      <a:pt x="0" y="0"/>
                    </a:lnTo>
                    <a:lnTo>
                      <a:pt x="0" y="48"/>
                    </a:lnTo>
                  </a:path>
                </a:pathLst>
              </a:custGeom>
              <a:noFill/>
              <a:ln w="317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8207" name="Rectangle 31"/>
              <p:cNvSpPr>
                <a:spLocks noChangeArrowheads="1"/>
              </p:cNvSpPr>
              <p:nvPr/>
            </p:nvSpPr>
            <p:spPr bwMode="auto">
              <a:xfrm>
                <a:off x="3503" y="2469"/>
                <a:ext cx="30" cy="28"/>
              </a:xfrm>
              <a:prstGeom prst="rect">
                <a:avLst/>
              </a:prstGeom>
              <a:solidFill>
                <a:srgbClr val="5F5F5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8208" name="Freeform 32"/>
              <p:cNvSpPr>
                <a:spLocks/>
              </p:cNvSpPr>
              <p:nvPr/>
            </p:nvSpPr>
            <p:spPr bwMode="auto">
              <a:xfrm>
                <a:off x="3503" y="2469"/>
                <a:ext cx="30" cy="28"/>
              </a:xfrm>
              <a:custGeom>
                <a:avLst/>
                <a:gdLst/>
                <a:ahLst/>
                <a:cxnLst>
                  <a:cxn ang="0">
                    <a:pos x="0" y="28"/>
                  </a:cxn>
                  <a:cxn ang="0">
                    <a:pos x="0" y="0"/>
                  </a:cxn>
                  <a:cxn ang="0">
                    <a:pos x="30" y="0"/>
                  </a:cxn>
                  <a:cxn ang="0">
                    <a:pos x="30" y="28"/>
                  </a:cxn>
                  <a:cxn ang="0">
                    <a:pos x="0" y="28"/>
                  </a:cxn>
                  <a:cxn ang="0">
                    <a:pos x="30" y="28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0" y="28"/>
                  </a:cxn>
                </a:cxnLst>
                <a:rect l="0" t="0" r="r" b="b"/>
                <a:pathLst>
                  <a:path w="30" h="28">
                    <a:moveTo>
                      <a:pt x="0" y="28"/>
                    </a:moveTo>
                    <a:lnTo>
                      <a:pt x="0" y="0"/>
                    </a:lnTo>
                    <a:lnTo>
                      <a:pt x="30" y="0"/>
                    </a:lnTo>
                    <a:lnTo>
                      <a:pt x="30" y="28"/>
                    </a:lnTo>
                    <a:lnTo>
                      <a:pt x="0" y="28"/>
                    </a:lnTo>
                    <a:lnTo>
                      <a:pt x="30" y="28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0" y="28"/>
                    </a:lnTo>
                  </a:path>
                </a:pathLst>
              </a:custGeom>
              <a:noFill/>
              <a:ln w="317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8209" name="Rectangle 33"/>
              <p:cNvSpPr>
                <a:spLocks noChangeArrowheads="1"/>
              </p:cNvSpPr>
              <p:nvPr/>
            </p:nvSpPr>
            <p:spPr bwMode="auto">
              <a:xfrm>
                <a:off x="3415" y="2487"/>
                <a:ext cx="9" cy="9"/>
              </a:xfrm>
              <a:prstGeom prst="rect">
                <a:avLst/>
              </a:prstGeom>
              <a:solidFill>
                <a:srgbClr val="8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8210" name="Rectangle 34"/>
              <p:cNvSpPr>
                <a:spLocks noChangeArrowheads="1"/>
              </p:cNvSpPr>
              <p:nvPr/>
            </p:nvSpPr>
            <p:spPr bwMode="auto">
              <a:xfrm>
                <a:off x="3435" y="2487"/>
                <a:ext cx="9" cy="9"/>
              </a:xfrm>
              <a:prstGeom prst="rect">
                <a:avLst/>
              </a:prstGeom>
              <a:solidFill>
                <a:srgbClr val="FF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8211" name="Rectangle 35"/>
              <p:cNvSpPr>
                <a:spLocks noChangeArrowheads="1"/>
              </p:cNvSpPr>
              <p:nvPr/>
            </p:nvSpPr>
            <p:spPr bwMode="auto">
              <a:xfrm>
                <a:off x="3466" y="2487"/>
                <a:ext cx="4" cy="9"/>
              </a:xfrm>
              <a:prstGeom prst="rect">
                <a:avLst/>
              </a:prstGeom>
              <a:solidFill>
                <a:srgbClr val="3F3F3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8212" name="Rectangle 36"/>
              <p:cNvSpPr>
                <a:spLocks noChangeArrowheads="1"/>
              </p:cNvSpPr>
              <p:nvPr/>
            </p:nvSpPr>
            <p:spPr bwMode="auto">
              <a:xfrm>
                <a:off x="3472" y="2487"/>
                <a:ext cx="4" cy="9"/>
              </a:xfrm>
              <a:prstGeom prst="rect">
                <a:avLst/>
              </a:prstGeom>
              <a:solidFill>
                <a:srgbClr val="3F3F3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8213" name="Rectangle 37"/>
              <p:cNvSpPr>
                <a:spLocks noChangeArrowheads="1"/>
              </p:cNvSpPr>
              <p:nvPr/>
            </p:nvSpPr>
            <p:spPr bwMode="auto">
              <a:xfrm>
                <a:off x="3483" y="2487"/>
                <a:ext cx="3" cy="9"/>
              </a:xfrm>
              <a:prstGeom prst="rect">
                <a:avLst/>
              </a:prstGeom>
              <a:solidFill>
                <a:srgbClr val="3F3F3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8214" name="Rectangle 38"/>
              <p:cNvSpPr>
                <a:spLocks noChangeArrowheads="1"/>
              </p:cNvSpPr>
              <p:nvPr/>
            </p:nvSpPr>
            <p:spPr bwMode="auto">
              <a:xfrm>
                <a:off x="3487" y="2487"/>
                <a:ext cx="5" cy="9"/>
              </a:xfrm>
              <a:prstGeom prst="rect">
                <a:avLst/>
              </a:prstGeom>
              <a:solidFill>
                <a:srgbClr val="3F3F3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8215" name="Rectangle 39"/>
              <p:cNvSpPr>
                <a:spLocks noChangeArrowheads="1"/>
              </p:cNvSpPr>
              <p:nvPr/>
            </p:nvSpPr>
            <p:spPr bwMode="auto">
              <a:xfrm>
                <a:off x="3499" y="2487"/>
                <a:ext cx="2" cy="9"/>
              </a:xfrm>
              <a:prstGeom prst="rect">
                <a:avLst/>
              </a:prstGeom>
              <a:solidFill>
                <a:srgbClr val="3F3F3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8216" name="Rectangle 40"/>
              <p:cNvSpPr>
                <a:spLocks noChangeArrowheads="1"/>
              </p:cNvSpPr>
              <p:nvPr/>
            </p:nvSpPr>
            <p:spPr bwMode="auto">
              <a:xfrm>
                <a:off x="3545" y="2487"/>
                <a:ext cx="3" cy="9"/>
              </a:xfrm>
              <a:prstGeom prst="rect">
                <a:avLst/>
              </a:prstGeom>
              <a:solidFill>
                <a:srgbClr val="3F3F3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8217" name="Rectangle 41"/>
              <p:cNvSpPr>
                <a:spLocks noChangeArrowheads="1"/>
              </p:cNvSpPr>
              <p:nvPr/>
            </p:nvSpPr>
            <p:spPr bwMode="auto">
              <a:xfrm>
                <a:off x="3561" y="2487"/>
                <a:ext cx="3" cy="9"/>
              </a:xfrm>
              <a:prstGeom prst="rect">
                <a:avLst/>
              </a:prstGeom>
              <a:solidFill>
                <a:srgbClr val="3F3F3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8218" name="Rectangle 42"/>
              <p:cNvSpPr>
                <a:spLocks noChangeArrowheads="1"/>
              </p:cNvSpPr>
              <p:nvPr/>
            </p:nvSpPr>
            <p:spPr bwMode="auto">
              <a:xfrm>
                <a:off x="3576" y="2487"/>
                <a:ext cx="3" cy="9"/>
              </a:xfrm>
              <a:prstGeom prst="rect">
                <a:avLst/>
              </a:prstGeom>
              <a:solidFill>
                <a:srgbClr val="3F3F3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8219" name="Rectangle 43"/>
              <p:cNvSpPr>
                <a:spLocks noChangeArrowheads="1"/>
              </p:cNvSpPr>
              <p:nvPr/>
            </p:nvSpPr>
            <p:spPr bwMode="auto">
              <a:xfrm>
                <a:off x="3586" y="2487"/>
                <a:ext cx="4" cy="9"/>
              </a:xfrm>
              <a:prstGeom prst="rect">
                <a:avLst/>
              </a:prstGeom>
              <a:solidFill>
                <a:srgbClr val="3F3F3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8220" name="Rectangle 44"/>
              <p:cNvSpPr>
                <a:spLocks noChangeArrowheads="1"/>
              </p:cNvSpPr>
              <p:nvPr/>
            </p:nvSpPr>
            <p:spPr bwMode="auto">
              <a:xfrm>
                <a:off x="3592" y="2487"/>
                <a:ext cx="3" cy="9"/>
              </a:xfrm>
              <a:prstGeom prst="rect">
                <a:avLst/>
              </a:prstGeom>
              <a:solidFill>
                <a:srgbClr val="3F3F3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8221" name="Rectangle 45"/>
              <p:cNvSpPr>
                <a:spLocks noChangeArrowheads="1"/>
              </p:cNvSpPr>
              <p:nvPr/>
            </p:nvSpPr>
            <p:spPr bwMode="auto">
              <a:xfrm>
                <a:off x="3607" y="2487"/>
                <a:ext cx="5" cy="9"/>
              </a:xfrm>
              <a:prstGeom prst="rect">
                <a:avLst/>
              </a:prstGeom>
              <a:solidFill>
                <a:srgbClr val="3F3F3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8222" name="Rectangle 46"/>
              <p:cNvSpPr>
                <a:spLocks noChangeArrowheads="1"/>
              </p:cNvSpPr>
              <p:nvPr/>
            </p:nvSpPr>
            <p:spPr bwMode="auto">
              <a:xfrm>
                <a:off x="3617" y="2487"/>
                <a:ext cx="4" cy="9"/>
              </a:xfrm>
              <a:prstGeom prst="rect">
                <a:avLst/>
              </a:prstGeom>
              <a:solidFill>
                <a:srgbClr val="3F3F3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8223" name="Rectangle 47"/>
              <p:cNvSpPr>
                <a:spLocks noChangeArrowheads="1"/>
              </p:cNvSpPr>
              <p:nvPr/>
            </p:nvSpPr>
            <p:spPr bwMode="auto">
              <a:xfrm>
                <a:off x="3623" y="2487"/>
                <a:ext cx="3" cy="9"/>
              </a:xfrm>
              <a:prstGeom prst="rect">
                <a:avLst/>
              </a:prstGeom>
              <a:solidFill>
                <a:srgbClr val="3F3F3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8224" name="Rectangle 48"/>
              <p:cNvSpPr>
                <a:spLocks noChangeArrowheads="1"/>
              </p:cNvSpPr>
              <p:nvPr/>
            </p:nvSpPr>
            <p:spPr bwMode="auto">
              <a:xfrm>
                <a:off x="3633" y="2487"/>
                <a:ext cx="4" cy="9"/>
              </a:xfrm>
              <a:prstGeom prst="rect">
                <a:avLst/>
              </a:prstGeom>
              <a:solidFill>
                <a:srgbClr val="3F3F3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8225" name="Rectangle 49"/>
              <p:cNvSpPr>
                <a:spLocks noChangeArrowheads="1"/>
              </p:cNvSpPr>
              <p:nvPr/>
            </p:nvSpPr>
            <p:spPr bwMode="auto">
              <a:xfrm>
                <a:off x="3648" y="2487"/>
                <a:ext cx="4" cy="9"/>
              </a:xfrm>
              <a:prstGeom prst="rect">
                <a:avLst/>
              </a:prstGeom>
              <a:solidFill>
                <a:srgbClr val="3F3F3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8226" name="Rectangle 50"/>
              <p:cNvSpPr>
                <a:spLocks noChangeArrowheads="1"/>
              </p:cNvSpPr>
              <p:nvPr/>
            </p:nvSpPr>
            <p:spPr bwMode="auto">
              <a:xfrm>
                <a:off x="3665" y="2487"/>
                <a:ext cx="3" cy="9"/>
              </a:xfrm>
              <a:prstGeom prst="rect">
                <a:avLst/>
              </a:prstGeom>
              <a:solidFill>
                <a:srgbClr val="3F3F3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8227" name="Rectangle 51"/>
              <p:cNvSpPr>
                <a:spLocks noChangeArrowheads="1"/>
              </p:cNvSpPr>
              <p:nvPr/>
            </p:nvSpPr>
            <p:spPr bwMode="auto">
              <a:xfrm>
                <a:off x="3669" y="2487"/>
                <a:ext cx="5" cy="9"/>
              </a:xfrm>
              <a:prstGeom prst="rect">
                <a:avLst/>
              </a:prstGeom>
              <a:solidFill>
                <a:srgbClr val="3F3F3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18228" name="Rectangle 52"/>
            <p:cNvSpPr>
              <a:spLocks noChangeArrowheads="1"/>
            </p:cNvSpPr>
            <p:nvPr/>
          </p:nvSpPr>
          <p:spPr bwMode="auto">
            <a:xfrm>
              <a:off x="2378" y="2640"/>
              <a:ext cx="686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kumimoji="0" lang="de-DE" sz="1200" b="1">
                  <a:latin typeface="Verdana" pitchFamily="34" charset="0"/>
                </a:rPr>
                <a:t>Web Feature</a:t>
              </a:r>
            </a:p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kumimoji="0" lang="de-DE" sz="1200" b="1">
                  <a:latin typeface="Verdana" pitchFamily="34" charset="0"/>
                </a:rPr>
                <a:t>Server</a:t>
              </a:r>
              <a:endParaRPr kumimoji="0" lang="de-DE">
                <a:latin typeface="Verdana" pitchFamily="34" charset="0"/>
              </a:endParaRPr>
            </a:p>
          </p:txBody>
        </p:sp>
      </p:grpSp>
      <p:grpSp>
        <p:nvGrpSpPr>
          <p:cNvPr id="818229" name="Group 53"/>
          <p:cNvGrpSpPr>
            <a:grpSpLocks/>
          </p:cNvGrpSpPr>
          <p:nvPr/>
        </p:nvGrpSpPr>
        <p:grpSpPr bwMode="auto">
          <a:xfrm>
            <a:off x="3629025" y="1760538"/>
            <a:ext cx="531813" cy="1306512"/>
            <a:chOff x="1097" y="1149"/>
            <a:chExt cx="335" cy="823"/>
          </a:xfrm>
        </p:grpSpPr>
        <p:sp>
          <p:nvSpPr>
            <p:cNvPr id="818230" name="Line 54"/>
            <p:cNvSpPr>
              <a:spLocks noChangeShapeType="1"/>
            </p:cNvSpPr>
            <p:nvPr/>
          </p:nvSpPr>
          <p:spPr bwMode="auto">
            <a:xfrm flipH="1">
              <a:off x="1199" y="1392"/>
              <a:ext cx="1" cy="580"/>
            </a:xfrm>
            <a:prstGeom prst="line">
              <a:avLst/>
            </a:prstGeom>
            <a:noFill/>
            <a:ln w="57150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818231" name="Group 55"/>
            <p:cNvGrpSpPr>
              <a:grpSpLocks/>
            </p:cNvGrpSpPr>
            <p:nvPr/>
          </p:nvGrpSpPr>
          <p:grpSpPr bwMode="auto">
            <a:xfrm>
              <a:off x="1097" y="1149"/>
              <a:ext cx="335" cy="291"/>
              <a:chOff x="2272" y="243"/>
              <a:chExt cx="335" cy="291"/>
            </a:xfrm>
          </p:grpSpPr>
          <p:sp>
            <p:nvSpPr>
              <p:cNvPr id="818232" name="Freeform 56"/>
              <p:cNvSpPr>
                <a:spLocks/>
              </p:cNvSpPr>
              <p:nvPr/>
            </p:nvSpPr>
            <p:spPr bwMode="auto">
              <a:xfrm>
                <a:off x="2339" y="245"/>
                <a:ext cx="145" cy="192"/>
              </a:xfrm>
              <a:custGeom>
                <a:avLst/>
                <a:gdLst/>
                <a:ahLst/>
                <a:cxnLst>
                  <a:cxn ang="0">
                    <a:pos x="6" y="45"/>
                  </a:cxn>
                  <a:cxn ang="0">
                    <a:pos x="12" y="38"/>
                  </a:cxn>
                  <a:cxn ang="0">
                    <a:pos x="19" y="31"/>
                  </a:cxn>
                  <a:cxn ang="0">
                    <a:pos x="27" y="24"/>
                  </a:cxn>
                  <a:cxn ang="0">
                    <a:pos x="35" y="18"/>
                  </a:cxn>
                  <a:cxn ang="0">
                    <a:pos x="42" y="12"/>
                  </a:cxn>
                  <a:cxn ang="0">
                    <a:pos x="47" y="8"/>
                  </a:cxn>
                  <a:cxn ang="0">
                    <a:pos x="50" y="6"/>
                  </a:cxn>
                  <a:cxn ang="0">
                    <a:pos x="52" y="5"/>
                  </a:cxn>
                  <a:cxn ang="0">
                    <a:pos x="57" y="4"/>
                  </a:cxn>
                  <a:cxn ang="0">
                    <a:pos x="65" y="2"/>
                  </a:cxn>
                  <a:cxn ang="0">
                    <a:pos x="74" y="1"/>
                  </a:cxn>
                  <a:cxn ang="0">
                    <a:pos x="85" y="0"/>
                  </a:cxn>
                  <a:cxn ang="0">
                    <a:pos x="95" y="0"/>
                  </a:cxn>
                  <a:cxn ang="0">
                    <a:pos x="105" y="0"/>
                  </a:cxn>
                  <a:cxn ang="0">
                    <a:pos x="114" y="2"/>
                  </a:cxn>
                  <a:cxn ang="0">
                    <a:pos x="119" y="9"/>
                  </a:cxn>
                  <a:cxn ang="0">
                    <a:pos x="125" y="31"/>
                  </a:cxn>
                  <a:cxn ang="0">
                    <a:pos x="133" y="59"/>
                  </a:cxn>
                  <a:cxn ang="0">
                    <a:pos x="137" y="83"/>
                  </a:cxn>
                  <a:cxn ang="0">
                    <a:pos x="136" y="96"/>
                  </a:cxn>
                  <a:cxn ang="0">
                    <a:pos x="133" y="110"/>
                  </a:cxn>
                  <a:cxn ang="0">
                    <a:pos x="134" y="118"/>
                  </a:cxn>
                  <a:cxn ang="0">
                    <a:pos x="139" y="119"/>
                  </a:cxn>
                  <a:cxn ang="0">
                    <a:pos x="143" y="120"/>
                  </a:cxn>
                  <a:cxn ang="0">
                    <a:pos x="145" y="121"/>
                  </a:cxn>
                  <a:cxn ang="0">
                    <a:pos x="144" y="126"/>
                  </a:cxn>
                  <a:cxn ang="0">
                    <a:pos x="140" y="140"/>
                  </a:cxn>
                  <a:cxn ang="0">
                    <a:pos x="134" y="157"/>
                  </a:cxn>
                  <a:cxn ang="0">
                    <a:pos x="127" y="173"/>
                  </a:cxn>
                  <a:cxn ang="0">
                    <a:pos x="119" y="181"/>
                  </a:cxn>
                  <a:cxn ang="0">
                    <a:pos x="106" y="185"/>
                  </a:cxn>
                  <a:cxn ang="0">
                    <a:pos x="88" y="188"/>
                  </a:cxn>
                  <a:cxn ang="0">
                    <a:pos x="68" y="190"/>
                  </a:cxn>
                  <a:cxn ang="0">
                    <a:pos x="47" y="191"/>
                  </a:cxn>
                  <a:cxn ang="0">
                    <a:pos x="28" y="192"/>
                  </a:cxn>
                  <a:cxn ang="0">
                    <a:pos x="12" y="192"/>
                  </a:cxn>
                  <a:cxn ang="0">
                    <a:pos x="2" y="191"/>
                  </a:cxn>
                  <a:cxn ang="0">
                    <a:pos x="1" y="185"/>
                  </a:cxn>
                  <a:cxn ang="0">
                    <a:pos x="6" y="175"/>
                  </a:cxn>
                  <a:cxn ang="0">
                    <a:pos x="13" y="166"/>
                  </a:cxn>
                  <a:cxn ang="0">
                    <a:pos x="20" y="157"/>
                  </a:cxn>
                  <a:cxn ang="0">
                    <a:pos x="16" y="143"/>
                  </a:cxn>
                  <a:cxn ang="0">
                    <a:pos x="6" y="116"/>
                  </a:cxn>
                  <a:cxn ang="0">
                    <a:pos x="0" y="84"/>
                  </a:cxn>
                  <a:cxn ang="0">
                    <a:pos x="1" y="57"/>
                  </a:cxn>
                </a:cxnLst>
                <a:rect l="0" t="0" r="r" b="b"/>
                <a:pathLst>
                  <a:path w="145" h="192">
                    <a:moveTo>
                      <a:pt x="4" y="48"/>
                    </a:moveTo>
                    <a:lnTo>
                      <a:pt x="6" y="45"/>
                    </a:lnTo>
                    <a:lnTo>
                      <a:pt x="9" y="41"/>
                    </a:lnTo>
                    <a:lnTo>
                      <a:pt x="12" y="38"/>
                    </a:lnTo>
                    <a:lnTo>
                      <a:pt x="16" y="34"/>
                    </a:lnTo>
                    <a:lnTo>
                      <a:pt x="19" y="31"/>
                    </a:lnTo>
                    <a:lnTo>
                      <a:pt x="23" y="27"/>
                    </a:lnTo>
                    <a:lnTo>
                      <a:pt x="27" y="24"/>
                    </a:lnTo>
                    <a:lnTo>
                      <a:pt x="31" y="20"/>
                    </a:lnTo>
                    <a:lnTo>
                      <a:pt x="35" y="18"/>
                    </a:lnTo>
                    <a:lnTo>
                      <a:pt x="38" y="15"/>
                    </a:lnTo>
                    <a:lnTo>
                      <a:pt x="42" y="12"/>
                    </a:lnTo>
                    <a:lnTo>
                      <a:pt x="44" y="10"/>
                    </a:lnTo>
                    <a:lnTo>
                      <a:pt x="47" y="8"/>
                    </a:lnTo>
                    <a:lnTo>
                      <a:pt x="49" y="7"/>
                    </a:lnTo>
                    <a:lnTo>
                      <a:pt x="50" y="6"/>
                    </a:lnTo>
                    <a:lnTo>
                      <a:pt x="50" y="5"/>
                    </a:lnTo>
                    <a:lnTo>
                      <a:pt x="52" y="5"/>
                    </a:lnTo>
                    <a:lnTo>
                      <a:pt x="54" y="4"/>
                    </a:lnTo>
                    <a:lnTo>
                      <a:pt x="57" y="4"/>
                    </a:lnTo>
                    <a:lnTo>
                      <a:pt x="61" y="3"/>
                    </a:lnTo>
                    <a:lnTo>
                      <a:pt x="65" y="2"/>
                    </a:lnTo>
                    <a:lnTo>
                      <a:pt x="69" y="2"/>
                    </a:lnTo>
                    <a:lnTo>
                      <a:pt x="74" y="1"/>
                    </a:lnTo>
                    <a:lnTo>
                      <a:pt x="79" y="1"/>
                    </a:lnTo>
                    <a:lnTo>
                      <a:pt x="85" y="0"/>
                    </a:lnTo>
                    <a:lnTo>
                      <a:pt x="90" y="0"/>
                    </a:lnTo>
                    <a:lnTo>
                      <a:pt x="95" y="0"/>
                    </a:lnTo>
                    <a:lnTo>
                      <a:pt x="100" y="0"/>
                    </a:lnTo>
                    <a:lnTo>
                      <a:pt x="105" y="0"/>
                    </a:lnTo>
                    <a:lnTo>
                      <a:pt x="110" y="1"/>
                    </a:lnTo>
                    <a:lnTo>
                      <a:pt x="114" y="2"/>
                    </a:lnTo>
                    <a:lnTo>
                      <a:pt x="117" y="3"/>
                    </a:lnTo>
                    <a:lnTo>
                      <a:pt x="119" y="9"/>
                    </a:lnTo>
                    <a:lnTo>
                      <a:pt x="122" y="18"/>
                    </a:lnTo>
                    <a:lnTo>
                      <a:pt x="125" y="31"/>
                    </a:lnTo>
                    <a:lnTo>
                      <a:pt x="129" y="45"/>
                    </a:lnTo>
                    <a:lnTo>
                      <a:pt x="133" y="59"/>
                    </a:lnTo>
                    <a:lnTo>
                      <a:pt x="135" y="72"/>
                    </a:lnTo>
                    <a:lnTo>
                      <a:pt x="137" y="83"/>
                    </a:lnTo>
                    <a:lnTo>
                      <a:pt x="137" y="90"/>
                    </a:lnTo>
                    <a:lnTo>
                      <a:pt x="136" y="96"/>
                    </a:lnTo>
                    <a:lnTo>
                      <a:pt x="135" y="102"/>
                    </a:lnTo>
                    <a:lnTo>
                      <a:pt x="133" y="110"/>
                    </a:lnTo>
                    <a:lnTo>
                      <a:pt x="131" y="117"/>
                    </a:lnTo>
                    <a:lnTo>
                      <a:pt x="134" y="118"/>
                    </a:lnTo>
                    <a:lnTo>
                      <a:pt x="137" y="118"/>
                    </a:lnTo>
                    <a:lnTo>
                      <a:pt x="139" y="119"/>
                    </a:lnTo>
                    <a:lnTo>
                      <a:pt x="141" y="119"/>
                    </a:lnTo>
                    <a:lnTo>
                      <a:pt x="143" y="120"/>
                    </a:lnTo>
                    <a:lnTo>
                      <a:pt x="144" y="121"/>
                    </a:lnTo>
                    <a:lnTo>
                      <a:pt x="145" y="121"/>
                    </a:lnTo>
                    <a:lnTo>
                      <a:pt x="145" y="122"/>
                    </a:lnTo>
                    <a:lnTo>
                      <a:pt x="144" y="126"/>
                    </a:lnTo>
                    <a:lnTo>
                      <a:pt x="142" y="133"/>
                    </a:lnTo>
                    <a:lnTo>
                      <a:pt x="140" y="140"/>
                    </a:lnTo>
                    <a:lnTo>
                      <a:pt x="137" y="149"/>
                    </a:lnTo>
                    <a:lnTo>
                      <a:pt x="134" y="157"/>
                    </a:lnTo>
                    <a:lnTo>
                      <a:pt x="131" y="166"/>
                    </a:lnTo>
                    <a:lnTo>
                      <a:pt x="127" y="173"/>
                    </a:lnTo>
                    <a:lnTo>
                      <a:pt x="122" y="179"/>
                    </a:lnTo>
                    <a:lnTo>
                      <a:pt x="119" y="181"/>
                    </a:lnTo>
                    <a:lnTo>
                      <a:pt x="113" y="183"/>
                    </a:lnTo>
                    <a:lnTo>
                      <a:pt x="106" y="185"/>
                    </a:lnTo>
                    <a:lnTo>
                      <a:pt x="97" y="186"/>
                    </a:lnTo>
                    <a:lnTo>
                      <a:pt x="88" y="188"/>
                    </a:lnTo>
                    <a:lnTo>
                      <a:pt x="78" y="189"/>
                    </a:lnTo>
                    <a:lnTo>
                      <a:pt x="68" y="190"/>
                    </a:lnTo>
                    <a:lnTo>
                      <a:pt x="57" y="191"/>
                    </a:lnTo>
                    <a:lnTo>
                      <a:pt x="47" y="191"/>
                    </a:lnTo>
                    <a:lnTo>
                      <a:pt x="37" y="192"/>
                    </a:lnTo>
                    <a:lnTo>
                      <a:pt x="28" y="192"/>
                    </a:lnTo>
                    <a:lnTo>
                      <a:pt x="19" y="192"/>
                    </a:lnTo>
                    <a:lnTo>
                      <a:pt x="12" y="192"/>
                    </a:lnTo>
                    <a:lnTo>
                      <a:pt x="6" y="191"/>
                    </a:lnTo>
                    <a:lnTo>
                      <a:pt x="2" y="191"/>
                    </a:lnTo>
                    <a:lnTo>
                      <a:pt x="0" y="190"/>
                    </a:lnTo>
                    <a:lnTo>
                      <a:pt x="1" y="185"/>
                    </a:lnTo>
                    <a:lnTo>
                      <a:pt x="3" y="179"/>
                    </a:lnTo>
                    <a:lnTo>
                      <a:pt x="6" y="175"/>
                    </a:lnTo>
                    <a:lnTo>
                      <a:pt x="10" y="170"/>
                    </a:lnTo>
                    <a:lnTo>
                      <a:pt x="13" y="166"/>
                    </a:lnTo>
                    <a:lnTo>
                      <a:pt x="17" y="161"/>
                    </a:lnTo>
                    <a:lnTo>
                      <a:pt x="20" y="157"/>
                    </a:lnTo>
                    <a:lnTo>
                      <a:pt x="22" y="152"/>
                    </a:lnTo>
                    <a:lnTo>
                      <a:pt x="16" y="143"/>
                    </a:lnTo>
                    <a:lnTo>
                      <a:pt x="11" y="131"/>
                    </a:lnTo>
                    <a:lnTo>
                      <a:pt x="6" y="116"/>
                    </a:lnTo>
                    <a:lnTo>
                      <a:pt x="3" y="100"/>
                    </a:lnTo>
                    <a:lnTo>
                      <a:pt x="0" y="84"/>
                    </a:lnTo>
                    <a:lnTo>
                      <a:pt x="0" y="69"/>
                    </a:lnTo>
                    <a:lnTo>
                      <a:pt x="1" y="57"/>
                    </a:lnTo>
                    <a:lnTo>
                      <a:pt x="4" y="48"/>
                    </a:lnTo>
                    <a:close/>
                  </a:path>
                </a:pathLst>
              </a:custGeom>
              <a:solidFill>
                <a:srgbClr val="7FC6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8233" name="Freeform 57"/>
              <p:cNvSpPr>
                <a:spLocks/>
              </p:cNvSpPr>
              <p:nvPr/>
            </p:nvSpPr>
            <p:spPr bwMode="auto">
              <a:xfrm>
                <a:off x="2339" y="281"/>
                <a:ext cx="124" cy="116"/>
              </a:xfrm>
              <a:custGeom>
                <a:avLst/>
                <a:gdLst/>
                <a:ahLst/>
                <a:cxnLst>
                  <a:cxn ang="0">
                    <a:pos x="4" y="12"/>
                  </a:cxn>
                  <a:cxn ang="0">
                    <a:pos x="1" y="21"/>
                  </a:cxn>
                  <a:cxn ang="0">
                    <a:pos x="0" y="33"/>
                  </a:cxn>
                  <a:cxn ang="0">
                    <a:pos x="0" y="48"/>
                  </a:cxn>
                  <a:cxn ang="0">
                    <a:pos x="3" y="64"/>
                  </a:cxn>
                  <a:cxn ang="0">
                    <a:pos x="6" y="80"/>
                  </a:cxn>
                  <a:cxn ang="0">
                    <a:pos x="11" y="95"/>
                  </a:cxn>
                  <a:cxn ang="0">
                    <a:pos x="16" y="107"/>
                  </a:cxn>
                  <a:cxn ang="0">
                    <a:pos x="22" y="116"/>
                  </a:cxn>
                  <a:cxn ang="0">
                    <a:pos x="27" y="115"/>
                  </a:cxn>
                  <a:cxn ang="0">
                    <a:pos x="32" y="115"/>
                  </a:cxn>
                  <a:cxn ang="0">
                    <a:pos x="38" y="115"/>
                  </a:cxn>
                  <a:cxn ang="0">
                    <a:pos x="45" y="114"/>
                  </a:cxn>
                  <a:cxn ang="0">
                    <a:pos x="51" y="113"/>
                  </a:cxn>
                  <a:cxn ang="0">
                    <a:pos x="58" y="113"/>
                  </a:cxn>
                  <a:cxn ang="0">
                    <a:pos x="66" y="112"/>
                  </a:cxn>
                  <a:cxn ang="0">
                    <a:pos x="73" y="111"/>
                  </a:cxn>
                  <a:cxn ang="0">
                    <a:pos x="80" y="110"/>
                  </a:cxn>
                  <a:cxn ang="0">
                    <a:pos x="87" y="109"/>
                  </a:cxn>
                  <a:cxn ang="0">
                    <a:pos x="94" y="107"/>
                  </a:cxn>
                  <a:cxn ang="0">
                    <a:pos x="100" y="105"/>
                  </a:cxn>
                  <a:cxn ang="0">
                    <a:pos x="106" y="104"/>
                  </a:cxn>
                  <a:cxn ang="0">
                    <a:pos x="111" y="102"/>
                  </a:cxn>
                  <a:cxn ang="0">
                    <a:pos x="116" y="100"/>
                  </a:cxn>
                  <a:cxn ang="0">
                    <a:pos x="119" y="98"/>
                  </a:cxn>
                  <a:cxn ang="0">
                    <a:pos x="121" y="88"/>
                  </a:cxn>
                  <a:cxn ang="0">
                    <a:pos x="123" y="76"/>
                  </a:cxn>
                  <a:cxn ang="0">
                    <a:pos x="124" y="62"/>
                  </a:cxn>
                  <a:cxn ang="0">
                    <a:pos x="124" y="47"/>
                  </a:cxn>
                  <a:cxn ang="0">
                    <a:pos x="122" y="33"/>
                  </a:cxn>
                  <a:cxn ang="0">
                    <a:pos x="118" y="20"/>
                  </a:cxn>
                  <a:cxn ang="0">
                    <a:pos x="113" y="10"/>
                  </a:cxn>
                  <a:cxn ang="0">
                    <a:pos x="106" y="3"/>
                  </a:cxn>
                  <a:cxn ang="0">
                    <a:pos x="101" y="2"/>
                  </a:cxn>
                  <a:cxn ang="0">
                    <a:pos x="96" y="1"/>
                  </a:cxn>
                  <a:cxn ang="0">
                    <a:pos x="90" y="0"/>
                  </a:cxn>
                  <a:cxn ang="0">
                    <a:pos x="84" y="0"/>
                  </a:cxn>
                  <a:cxn ang="0">
                    <a:pos x="76" y="0"/>
                  </a:cxn>
                  <a:cxn ang="0">
                    <a:pos x="69" y="1"/>
                  </a:cxn>
                  <a:cxn ang="0">
                    <a:pos x="62" y="1"/>
                  </a:cxn>
                  <a:cxn ang="0">
                    <a:pos x="54" y="2"/>
                  </a:cxn>
                  <a:cxn ang="0">
                    <a:pos x="46" y="3"/>
                  </a:cxn>
                  <a:cxn ang="0">
                    <a:pos x="39" y="4"/>
                  </a:cxn>
                  <a:cxn ang="0">
                    <a:pos x="32" y="5"/>
                  </a:cxn>
                  <a:cxn ang="0">
                    <a:pos x="25" y="6"/>
                  </a:cxn>
                  <a:cxn ang="0">
                    <a:pos x="19" y="7"/>
                  </a:cxn>
                  <a:cxn ang="0">
                    <a:pos x="13" y="9"/>
                  </a:cxn>
                  <a:cxn ang="0">
                    <a:pos x="8" y="10"/>
                  </a:cxn>
                  <a:cxn ang="0">
                    <a:pos x="4" y="12"/>
                  </a:cxn>
                </a:cxnLst>
                <a:rect l="0" t="0" r="r" b="b"/>
                <a:pathLst>
                  <a:path w="124" h="116">
                    <a:moveTo>
                      <a:pt x="4" y="12"/>
                    </a:moveTo>
                    <a:lnTo>
                      <a:pt x="1" y="21"/>
                    </a:lnTo>
                    <a:lnTo>
                      <a:pt x="0" y="33"/>
                    </a:lnTo>
                    <a:lnTo>
                      <a:pt x="0" y="48"/>
                    </a:lnTo>
                    <a:lnTo>
                      <a:pt x="3" y="64"/>
                    </a:lnTo>
                    <a:lnTo>
                      <a:pt x="6" y="80"/>
                    </a:lnTo>
                    <a:lnTo>
                      <a:pt x="11" y="95"/>
                    </a:lnTo>
                    <a:lnTo>
                      <a:pt x="16" y="107"/>
                    </a:lnTo>
                    <a:lnTo>
                      <a:pt x="22" y="116"/>
                    </a:lnTo>
                    <a:lnTo>
                      <a:pt x="27" y="115"/>
                    </a:lnTo>
                    <a:lnTo>
                      <a:pt x="32" y="115"/>
                    </a:lnTo>
                    <a:lnTo>
                      <a:pt x="38" y="115"/>
                    </a:lnTo>
                    <a:lnTo>
                      <a:pt x="45" y="114"/>
                    </a:lnTo>
                    <a:lnTo>
                      <a:pt x="51" y="113"/>
                    </a:lnTo>
                    <a:lnTo>
                      <a:pt x="58" y="113"/>
                    </a:lnTo>
                    <a:lnTo>
                      <a:pt x="66" y="112"/>
                    </a:lnTo>
                    <a:lnTo>
                      <a:pt x="73" y="111"/>
                    </a:lnTo>
                    <a:lnTo>
                      <a:pt x="80" y="110"/>
                    </a:lnTo>
                    <a:lnTo>
                      <a:pt x="87" y="109"/>
                    </a:lnTo>
                    <a:lnTo>
                      <a:pt x="94" y="107"/>
                    </a:lnTo>
                    <a:lnTo>
                      <a:pt x="100" y="105"/>
                    </a:lnTo>
                    <a:lnTo>
                      <a:pt x="106" y="104"/>
                    </a:lnTo>
                    <a:lnTo>
                      <a:pt x="111" y="102"/>
                    </a:lnTo>
                    <a:lnTo>
                      <a:pt x="116" y="100"/>
                    </a:lnTo>
                    <a:lnTo>
                      <a:pt x="119" y="98"/>
                    </a:lnTo>
                    <a:lnTo>
                      <a:pt x="121" y="88"/>
                    </a:lnTo>
                    <a:lnTo>
                      <a:pt x="123" y="76"/>
                    </a:lnTo>
                    <a:lnTo>
                      <a:pt x="124" y="62"/>
                    </a:lnTo>
                    <a:lnTo>
                      <a:pt x="124" y="47"/>
                    </a:lnTo>
                    <a:lnTo>
                      <a:pt x="122" y="33"/>
                    </a:lnTo>
                    <a:lnTo>
                      <a:pt x="118" y="20"/>
                    </a:lnTo>
                    <a:lnTo>
                      <a:pt x="113" y="10"/>
                    </a:lnTo>
                    <a:lnTo>
                      <a:pt x="106" y="3"/>
                    </a:lnTo>
                    <a:lnTo>
                      <a:pt x="101" y="2"/>
                    </a:lnTo>
                    <a:lnTo>
                      <a:pt x="96" y="1"/>
                    </a:lnTo>
                    <a:lnTo>
                      <a:pt x="90" y="0"/>
                    </a:lnTo>
                    <a:lnTo>
                      <a:pt x="84" y="0"/>
                    </a:lnTo>
                    <a:lnTo>
                      <a:pt x="76" y="0"/>
                    </a:lnTo>
                    <a:lnTo>
                      <a:pt x="69" y="1"/>
                    </a:lnTo>
                    <a:lnTo>
                      <a:pt x="62" y="1"/>
                    </a:lnTo>
                    <a:lnTo>
                      <a:pt x="54" y="2"/>
                    </a:lnTo>
                    <a:lnTo>
                      <a:pt x="46" y="3"/>
                    </a:lnTo>
                    <a:lnTo>
                      <a:pt x="39" y="4"/>
                    </a:lnTo>
                    <a:lnTo>
                      <a:pt x="32" y="5"/>
                    </a:lnTo>
                    <a:lnTo>
                      <a:pt x="25" y="6"/>
                    </a:lnTo>
                    <a:lnTo>
                      <a:pt x="19" y="7"/>
                    </a:lnTo>
                    <a:lnTo>
                      <a:pt x="13" y="9"/>
                    </a:lnTo>
                    <a:lnTo>
                      <a:pt x="8" y="10"/>
                    </a:lnTo>
                    <a:lnTo>
                      <a:pt x="4" y="12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8234" name="Freeform 58"/>
              <p:cNvSpPr>
                <a:spLocks/>
              </p:cNvSpPr>
              <p:nvPr/>
            </p:nvSpPr>
            <p:spPr bwMode="auto">
              <a:xfrm>
                <a:off x="2337" y="291"/>
                <a:ext cx="122" cy="112"/>
              </a:xfrm>
              <a:custGeom>
                <a:avLst/>
                <a:gdLst/>
                <a:ahLst/>
                <a:cxnLst>
                  <a:cxn ang="0">
                    <a:pos x="4" y="9"/>
                  </a:cxn>
                  <a:cxn ang="0">
                    <a:pos x="1" y="17"/>
                  </a:cxn>
                  <a:cxn ang="0">
                    <a:pos x="0" y="29"/>
                  </a:cxn>
                  <a:cxn ang="0">
                    <a:pos x="0" y="44"/>
                  </a:cxn>
                  <a:cxn ang="0">
                    <a:pos x="2" y="60"/>
                  </a:cxn>
                  <a:cxn ang="0">
                    <a:pos x="4" y="76"/>
                  </a:cxn>
                  <a:cxn ang="0">
                    <a:pos x="8" y="91"/>
                  </a:cxn>
                  <a:cxn ang="0">
                    <a:pos x="13" y="103"/>
                  </a:cxn>
                  <a:cxn ang="0">
                    <a:pos x="18" y="112"/>
                  </a:cxn>
                  <a:cxn ang="0">
                    <a:pos x="23" y="112"/>
                  </a:cxn>
                  <a:cxn ang="0">
                    <a:pos x="28" y="112"/>
                  </a:cxn>
                  <a:cxn ang="0">
                    <a:pos x="34" y="112"/>
                  </a:cxn>
                  <a:cxn ang="0">
                    <a:pos x="41" y="111"/>
                  </a:cxn>
                  <a:cxn ang="0">
                    <a:pos x="48" y="111"/>
                  </a:cxn>
                  <a:cxn ang="0">
                    <a:pos x="55" y="111"/>
                  </a:cxn>
                  <a:cxn ang="0">
                    <a:pos x="63" y="110"/>
                  </a:cxn>
                  <a:cxn ang="0">
                    <a:pos x="70" y="110"/>
                  </a:cxn>
                  <a:cxn ang="0">
                    <a:pos x="78" y="109"/>
                  </a:cxn>
                  <a:cxn ang="0">
                    <a:pos x="85" y="108"/>
                  </a:cxn>
                  <a:cxn ang="0">
                    <a:pos x="92" y="107"/>
                  </a:cxn>
                  <a:cxn ang="0">
                    <a:pos x="99" y="106"/>
                  </a:cxn>
                  <a:cxn ang="0">
                    <a:pos x="104" y="105"/>
                  </a:cxn>
                  <a:cxn ang="0">
                    <a:pos x="110" y="103"/>
                  </a:cxn>
                  <a:cxn ang="0">
                    <a:pos x="114" y="101"/>
                  </a:cxn>
                  <a:cxn ang="0">
                    <a:pos x="118" y="99"/>
                  </a:cxn>
                  <a:cxn ang="0">
                    <a:pos x="120" y="89"/>
                  </a:cxn>
                  <a:cxn ang="0">
                    <a:pos x="121" y="77"/>
                  </a:cxn>
                  <a:cxn ang="0">
                    <a:pos x="122" y="63"/>
                  </a:cxn>
                  <a:cxn ang="0">
                    <a:pos x="122" y="48"/>
                  </a:cxn>
                  <a:cxn ang="0">
                    <a:pos x="120" y="34"/>
                  </a:cxn>
                  <a:cxn ang="0">
                    <a:pos x="117" y="21"/>
                  </a:cxn>
                  <a:cxn ang="0">
                    <a:pos x="112" y="11"/>
                  </a:cxn>
                  <a:cxn ang="0">
                    <a:pos x="104" y="4"/>
                  </a:cxn>
                  <a:cxn ang="0">
                    <a:pos x="100" y="3"/>
                  </a:cxn>
                  <a:cxn ang="0">
                    <a:pos x="95" y="2"/>
                  </a:cxn>
                  <a:cxn ang="0">
                    <a:pos x="89" y="1"/>
                  </a:cxn>
                  <a:cxn ang="0">
                    <a:pos x="82" y="1"/>
                  </a:cxn>
                  <a:cxn ang="0">
                    <a:pos x="75" y="0"/>
                  </a:cxn>
                  <a:cxn ang="0">
                    <a:pos x="68" y="0"/>
                  </a:cxn>
                  <a:cxn ang="0">
                    <a:pos x="61" y="0"/>
                  </a:cxn>
                  <a:cxn ang="0">
                    <a:pos x="53" y="1"/>
                  </a:cxn>
                  <a:cxn ang="0">
                    <a:pos x="46" y="1"/>
                  </a:cxn>
                  <a:cxn ang="0">
                    <a:pos x="38" y="2"/>
                  </a:cxn>
                  <a:cxn ang="0">
                    <a:pos x="31" y="3"/>
                  </a:cxn>
                  <a:cxn ang="0">
                    <a:pos x="24" y="4"/>
                  </a:cxn>
                  <a:cxn ang="0">
                    <a:pos x="18" y="5"/>
                  </a:cxn>
                  <a:cxn ang="0">
                    <a:pos x="13" y="6"/>
                  </a:cxn>
                  <a:cxn ang="0">
                    <a:pos x="8" y="7"/>
                  </a:cxn>
                  <a:cxn ang="0">
                    <a:pos x="4" y="9"/>
                  </a:cxn>
                </a:cxnLst>
                <a:rect l="0" t="0" r="r" b="b"/>
                <a:pathLst>
                  <a:path w="122" h="112">
                    <a:moveTo>
                      <a:pt x="4" y="9"/>
                    </a:moveTo>
                    <a:lnTo>
                      <a:pt x="1" y="17"/>
                    </a:lnTo>
                    <a:lnTo>
                      <a:pt x="0" y="29"/>
                    </a:lnTo>
                    <a:lnTo>
                      <a:pt x="0" y="44"/>
                    </a:lnTo>
                    <a:lnTo>
                      <a:pt x="2" y="60"/>
                    </a:lnTo>
                    <a:lnTo>
                      <a:pt x="4" y="76"/>
                    </a:lnTo>
                    <a:lnTo>
                      <a:pt x="8" y="91"/>
                    </a:lnTo>
                    <a:lnTo>
                      <a:pt x="13" y="103"/>
                    </a:lnTo>
                    <a:lnTo>
                      <a:pt x="18" y="112"/>
                    </a:lnTo>
                    <a:lnTo>
                      <a:pt x="23" y="112"/>
                    </a:lnTo>
                    <a:lnTo>
                      <a:pt x="28" y="112"/>
                    </a:lnTo>
                    <a:lnTo>
                      <a:pt x="34" y="112"/>
                    </a:lnTo>
                    <a:lnTo>
                      <a:pt x="41" y="111"/>
                    </a:lnTo>
                    <a:lnTo>
                      <a:pt x="48" y="111"/>
                    </a:lnTo>
                    <a:lnTo>
                      <a:pt x="55" y="111"/>
                    </a:lnTo>
                    <a:lnTo>
                      <a:pt x="63" y="110"/>
                    </a:lnTo>
                    <a:lnTo>
                      <a:pt x="70" y="110"/>
                    </a:lnTo>
                    <a:lnTo>
                      <a:pt x="78" y="109"/>
                    </a:lnTo>
                    <a:lnTo>
                      <a:pt x="85" y="108"/>
                    </a:lnTo>
                    <a:lnTo>
                      <a:pt x="92" y="107"/>
                    </a:lnTo>
                    <a:lnTo>
                      <a:pt x="99" y="106"/>
                    </a:lnTo>
                    <a:lnTo>
                      <a:pt x="104" y="105"/>
                    </a:lnTo>
                    <a:lnTo>
                      <a:pt x="110" y="103"/>
                    </a:lnTo>
                    <a:lnTo>
                      <a:pt x="114" y="101"/>
                    </a:lnTo>
                    <a:lnTo>
                      <a:pt x="118" y="99"/>
                    </a:lnTo>
                    <a:lnTo>
                      <a:pt x="120" y="89"/>
                    </a:lnTo>
                    <a:lnTo>
                      <a:pt x="121" y="77"/>
                    </a:lnTo>
                    <a:lnTo>
                      <a:pt x="122" y="63"/>
                    </a:lnTo>
                    <a:lnTo>
                      <a:pt x="122" y="48"/>
                    </a:lnTo>
                    <a:lnTo>
                      <a:pt x="120" y="34"/>
                    </a:lnTo>
                    <a:lnTo>
                      <a:pt x="117" y="21"/>
                    </a:lnTo>
                    <a:lnTo>
                      <a:pt x="112" y="11"/>
                    </a:lnTo>
                    <a:lnTo>
                      <a:pt x="104" y="4"/>
                    </a:lnTo>
                    <a:lnTo>
                      <a:pt x="100" y="3"/>
                    </a:lnTo>
                    <a:lnTo>
                      <a:pt x="95" y="2"/>
                    </a:lnTo>
                    <a:lnTo>
                      <a:pt x="89" y="1"/>
                    </a:lnTo>
                    <a:lnTo>
                      <a:pt x="82" y="1"/>
                    </a:lnTo>
                    <a:lnTo>
                      <a:pt x="75" y="0"/>
                    </a:lnTo>
                    <a:lnTo>
                      <a:pt x="68" y="0"/>
                    </a:lnTo>
                    <a:lnTo>
                      <a:pt x="61" y="0"/>
                    </a:lnTo>
                    <a:lnTo>
                      <a:pt x="53" y="1"/>
                    </a:lnTo>
                    <a:lnTo>
                      <a:pt x="46" y="1"/>
                    </a:lnTo>
                    <a:lnTo>
                      <a:pt x="38" y="2"/>
                    </a:lnTo>
                    <a:lnTo>
                      <a:pt x="31" y="3"/>
                    </a:lnTo>
                    <a:lnTo>
                      <a:pt x="24" y="4"/>
                    </a:lnTo>
                    <a:lnTo>
                      <a:pt x="18" y="5"/>
                    </a:lnTo>
                    <a:lnTo>
                      <a:pt x="13" y="6"/>
                    </a:lnTo>
                    <a:lnTo>
                      <a:pt x="8" y="7"/>
                    </a:lnTo>
                    <a:lnTo>
                      <a:pt x="4" y="9"/>
                    </a:lnTo>
                    <a:close/>
                  </a:path>
                </a:pathLst>
              </a:custGeom>
              <a:solidFill>
                <a:srgbClr val="C9E8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8235" name="Freeform 59"/>
              <p:cNvSpPr>
                <a:spLocks/>
              </p:cNvSpPr>
              <p:nvPr/>
            </p:nvSpPr>
            <p:spPr bwMode="auto">
              <a:xfrm>
                <a:off x="2355" y="302"/>
                <a:ext cx="90" cy="75"/>
              </a:xfrm>
              <a:custGeom>
                <a:avLst/>
                <a:gdLst/>
                <a:ahLst/>
                <a:cxnLst>
                  <a:cxn ang="0">
                    <a:pos x="2" y="7"/>
                  </a:cxn>
                  <a:cxn ang="0">
                    <a:pos x="1" y="12"/>
                  </a:cxn>
                  <a:cxn ang="0">
                    <a:pos x="0" y="19"/>
                  </a:cxn>
                  <a:cxn ang="0">
                    <a:pos x="0" y="28"/>
                  </a:cxn>
                  <a:cxn ang="0">
                    <a:pos x="1" y="38"/>
                  </a:cxn>
                  <a:cxn ang="0">
                    <a:pos x="2" y="48"/>
                  </a:cxn>
                  <a:cxn ang="0">
                    <a:pos x="4" y="57"/>
                  </a:cxn>
                  <a:cxn ang="0">
                    <a:pos x="7" y="64"/>
                  </a:cxn>
                  <a:cxn ang="0">
                    <a:pos x="9" y="69"/>
                  </a:cxn>
                  <a:cxn ang="0">
                    <a:pos x="12" y="71"/>
                  </a:cxn>
                  <a:cxn ang="0">
                    <a:pos x="15" y="72"/>
                  </a:cxn>
                  <a:cxn ang="0">
                    <a:pos x="20" y="73"/>
                  </a:cxn>
                  <a:cxn ang="0">
                    <a:pos x="25" y="74"/>
                  </a:cxn>
                  <a:cxn ang="0">
                    <a:pos x="30" y="75"/>
                  </a:cxn>
                  <a:cxn ang="0">
                    <a:pos x="36" y="75"/>
                  </a:cxn>
                  <a:cxn ang="0">
                    <a:pos x="41" y="75"/>
                  </a:cxn>
                  <a:cxn ang="0">
                    <a:pos x="48" y="75"/>
                  </a:cxn>
                  <a:cxn ang="0">
                    <a:pos x="54" y="74"/>
                  </a:cxn>
                  <a:cxn ang="0">
                    <a:pos x="60" y="73"/>
                  </a:cxn>
                  <a:cxn ang="0">
                    <a:pos x="65" y="73"/>
                  </a:cxn>
                  <a:cxn ang="0">
                    <a:pos x="71" y="72"/>
                  </a:cxn>
                  <a:cxn ang="0">
                    <a:pos x="76" y="71"/>
                  </a:cxn>
                  <a:cxn ang="0">
                    <a:pos x="81" y="70"/>
                  </a:cxn>
                  <a:cxn ang="0">
                    <a:pos x="85" y="69"/>
                  </a:cxn>
                  <a:cxn ang="0">
                    <a:pos x="88" y="67"/>
                  </a:cxn>
                  <a:cxn ang="0">
                    <a:pos x="89" y="61"/>
                  </a:cxn>
                  <a:cxn ang="0">
                    <a:pos x="90" y="52"/>
                  </a:cxn>
                  <a:cxn ang="0">
                    <a:pos x="90" y="42"/>
                  </a:cxn>
                  <a:cxn ang="0">
                    <a:pos x="89" y="31"/>
                  </a:cxn>
                  <a:cxn ang="0">
                    <a:pos x="88" y="21"/>
                  </a:cxn>
                  <a:cxn ang="0">
                    <a:pos x="86" y="12"/>
                  </a:cxn>
                  <a:cxn ang="0">
                    <a:pos x="83" y="5"/>
                  </a:cxn>
                  <a:cxn ang="0">
                    <a:pos x="79" y="2"/>
                  </a:cxn>
                  <a:cxn ang="0">
                    <a:pos x="76" y="2"/>
                  </a:cxn>
                  <a:cxn ang="0">
                    <a:pos x="72" y="2"/>
                  </a:cxn>
                  <a:cxn ang="0">
                    <a:pos x="67" y="1"/>
                  </a:cxn>
                  <a:cxn ang="0">
                    <a:pos x="62" y="1"/>
                  </a:cxn>
                  <a:cxn ang="0">
                    <a:pos x="57" y="1"/>
                  </a:cxn>
                  <a:cxn ang="0">
                    <a:pos x="51" y="1"/>
                  </a:cxn>
                  <a:cxn ang="0">
                    <a:pos x="45" y="0"/>
                  </a:cxn>
                  <a:cxn ang="0">
                    <a:pos x="39" y="0"/>
                  </a:cxn>
                  <a:cxn ang="0">
                    <a:pos x="33" y="0"/>
                  </a:cxn>
                  <a:cxn ang="0">
                    <a:pos x="28" y="1"/>
                  </a:cxn>
                  <a:cxn ang="0">
                    <a:pos x="22" y="1"/>
                  </a:cxn>
                  <a:cxn ang="0">
                    <a:pos x="17" y="2"/>
                  </a:cxn>
                  <a:cxn ang="0">
                    <a:pos x="12" y="3"/>
                  </a:cxn>
                  <a:cxn ang="0">
                    <a:pos x="8" y="4"/>
                  </a:cxn>
                  <a:cxn ang="0">
                    <a:pos x="4" y="5"/>
                  </a:cxn>
                  <a:cxn ang="0">
                    <a:pos x="2" y="7"/>
                  </a:cxn>
                </a:cxnLst>
                <a:rect l="0" t="0" r="r" b="b"/>
                <a:pathLst>
                  <a:path w="90" h="75">
                    <a:moveTo>
                      <a:pt x="2" y="7"/>
                    </a:moveTo>
                    <a:lnTo>
                      <a:pt x="1" y="12"/>
                    </a:lnTo>
                    <a:lnTo>
                      <a:pt x="0" y="19"/>
                    </a:lnTo>
                    <a:lnTo>
                      <a:pt x="0" y="28"/>
                    </a:lnTo>
                    <a:lnTo>
                      <a:pt x="1" y="38"/>
                    </a:lnTo>
                    <a:lnTo>
                      <a:pt x="2" y="48"/>
                    </a:lnTo>
                    <a:lnTo>
                      <a:pt x="4" y="57"/>
                    </a:lnTo>
                    <a:lnTo>
                      <a:pt x="7" y="64"/>
                    </a:lnTo>
                    <a:lnTo>
                      <a:pt x="9" y="69"/>
                    </a:lnTo>
                    <a:lnTo>
                      <a:pt x="12" y="71"/>
                    </a:lnTo>
                    <a:lnTo>
                      <a:pt x="15" y="72"/>
                    </a:lnTo>
                    <a:lnTo>
                      <a:pt x="20" y="73"/>
                    </a:lnTo>
                    <a:lnTo>
                      <a:pt x="25" y="74"/>
                    </a:lnTo>
                    <a:lnTo>
                      <a:pt x="30" y="75"/>
                    </a:lnTo>
                    <a:lnTo>
                      <a:pt x="36" y="75"/>
                    </a:lnTo>
                    <a:lnTo>
                      <a:pt x="41" y="75"/>
                    </a:lnTo>
                    <a:lnTo>
                      <a:pt x="48" y="75"/>
                    </a:lnTo>
                    <a:lnTo>
                      <a:pt x="54" y="74"/>
                    </a:lnTo>
                    <a:lnTo>
                      <a:pt x="60" y="73"/>
                    </a:lnTo>
                    <a:lnTo>
                      <a:pt x="65" y="73"/>
                    </a:lnTo>
                    <a:lnTo>
                      <a:pt x="71" y="72"/>
                    </a:lnTo>
                    <a:lnTo>
                      <a:pt x="76" y="71"/>
                    </a:lnTo>
                    <a:lnTo>
                      <a:pt x="81" y="70"/>
                    </a:lnTo>
                    <a:lnTo>
                      <a:pt x="85" y="69"/>
                    </a:lnTo>
                    <a:lnTo>
                      <a:pt x="88" y="67"/>
                    </a:lnTo>
                    <a:lnTo>
                      <a:pt x="89" y="61"/>
                    </a:lnTo>
                    <a:lnTo>
                      <a:pt x="90" y="52"/>
                    </a:lnTo>
                    <a:lnTo>
                      <a:pt x="90" y="42"/>
                    </a:lnTo>
                    <a:lnTo>
                      <a:pt x="89" y="31"/>
                    </a:lnTo>
                    <a:lnTo>
                      <a:pt x="88" y="21"/>
                    </a:lnTo>
                    <a:lnTo>
                      <a:pt x="86" y="12"/>
                    </a:lnTo>
                    <a:lnTo>
                      <a:pt x="83" y="5"/>
                    </a:lnTo>
                    <a:lnTo>
                      <a:pt x="79" y="2"/>
                    </a:lnTo>
                    <a:lnTo>
                      <a:pt x="76" y="2"/>
                    </a:lnTo>
                    <a:lnTo>
                      <a:pt x="72" y="2"/>
                    </a:lnTo>
                    <a:lnTo>
                      <a:pt x="67" y="1"/>
                    </a:lnTo>
                    <a:lnTo>
                      <a:pt x="62" y="1"/>
                    </a:lnTo>
                    <a:lnTo>
                      <a:pt x="57" y="1"/>
                    </a:lnTo>
                    <a:lnTo>
                      <a:pt x="51" y="1"/>
                    </a:lnTo>
                    <a:lnTo>
                      <a:pt x="45" y="0"/>
                    </a:lnTo>
                    <a:lnTo>
                      <a:pt x="39" y="0"/>
                    </a:lnTo>
                    <a:lnTo>
                      <a:pt x="33" y="0"/>
                    </a:lnTo>
                    <a:lnTo>
                      <a:pt x="28" y="1"/>
                    </a:lnTo>
                    <a:lnTo>
                      <a:pt x="22" y="1"/>
                    </a:lnTo>
                    <a:lnTo>
                      <a:pt x="17" y="2"/>
                    </a:lnTo>
                    <a:lnTo>
                      <a:pt x="12" y="3"/>
                    </a:lnTo>
                    <a:lnTo>
                      <a:pt x="8" y="4"/>
                    </a:lnTo>
                    <a:lnTo>
                      <a:pt x="4" y="5"/>
                    </a:lnTo>
                    <a:lnTo>
                      <a:pt x="2" y="7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8236" name="Freeform 60"/>
              <p:cNvSpPr>
                <a:spLocks/>
              </p:cNvSpPr>
              <p:nvPr/>
            </p:nvSpPr>
            <p:spPr bwMode="auto">
              <a:xfrm>
                <a:off x="2349" y="309"/>
                <a:ext cx="90" cy="75"/>
              </a:xfrm>
              <a:custGeom>
                <a:avLst/>
                <a:gdLst/>
                <a:ahLst/>
                <a:cxnLst>
                  <a:cxn ang="0">
                    <a:pos x="2" y="8"/>
                  </a:cxn>
                  <a:cxn ang="0">
                    <a:pos x="1" y="12"/>
                  </a:cxn>
                  <a:cxn ang="0">
                    <a:pos x="0" y="19"/>
                  </a:cxn>
                  <a:cxn ang="0">
                    <a:pos x="0" y="28"/>
                  </a:cxn>
                  <a:cxn ang="0">
                    <a:pos x="1" y="38"/>
                  </a:cxn>
                  <a:cxn ang="0">
                    <a:pos x="3" y="48"/>
                  </a:cxn>
                  <a:cxn ang="0">
                    <a:pos x="4" y="57"/>
                  </a:cxn>
                  <a:cxn ang="0">
                    <a:pos x="7" y="64"/>
                  </a:cxn>
                  <a:cxn ang="0">
                    <a:pos x="9" y="69"/>
                  </a:cxn>
                  <a:cxn ang="0">
                    <a:pos x="12" y="71"/>
                  </a:cxn>
                  <a:cxn ang="0">
                    <a:pos x="16" y="72"/>
                  </a:cxn>
                  <a:cxn ang="0">
                    <a:pos x="20" y="74"/>
                  </a:cxn>
                  <a:cxn ang="0">
                    <a:pos x="25" y="74"/>
                  </a:cxn>
                  <a:cxn ang="0">
                    <a:pos x="30" y="75"/>
                  </a:cxn>
                  <a:cxn ang="0">
                    <a:pos x="36" y="75"/>
                  </a:cxn>
                  <a:cxn ang="0">
                    <a:pos x="42" y="75"/>
                  </a:cxn>
                  <a:cxn ang="0">
                    <a:pos x="48" y="75"/>
                  </a:cxn>
                  <a:cxn ang="0">
                    <a:pos x="54" y="74"/>
                  </a:cxn>
                  <a:cxn ang="0">
                    <a:pos x="60" y="74"/>
                  </a:cxn>
                  <a:cxn ang="0">
                    <a:pos x="65" y="73"/>
                  </a:cxn>
                  <a:cxn ang="0">
                    <a:pos x="71" y="72"/>
                  </a:cxn>
                  <a:cxn ang="0">
                    <a:pos x="76" y="71"/>
                  </a:cxn>
                  <a:cxn ang="0">
                    <a:pos x="81" y="70"/>
                  </a:cxn>
                  <a:cxn ang="0">
                    <a:pos x="85" y="69"/>
                  </a:cxn>
                  <a:cxn ang="0">
                    <a:pos x="88" y="68"/>
                  </a:cxn>
                  <a:cxn ang="0">
                    <a:pos x="89" y="61"/>
                  </a:cxn>
                  <a:cxn ang="0">
                    <a:pos x="90" y="53"/>
                  </a:cxn>
                  <a:cxn ang="0">
                    <a:pos x="90" y="43"/>
                  </a:cxn>
                  <a:cxn ang="0">
                    <a:pos x="89" y="32"/>
                  </a:cxn>
                  <a:cxn ang="0">
                    <a:pos x="88" y="21"/>
                  </a:cxn>
                  <a:cxn ang="0">
                    <a:pos x="86" y="12"/>
                  </a:cxn>
                  <a:cxn ang="0">
                    <a:pos x="83" y="6"/>
                  </a:cxn>
                  <a:cxn ang="0">
                    <a:pos x="79" y="2"/>
                  </a:cxn>
                  <a:cxn ang="0">
                    <a:pos x="76" y="2"/>
                  </a:cxn>
                  <a:cxn ang="0">
                    <a:pos x="72" y="2"/>
                  </a:cxn>
                  <a:cxn ang="0">
                    <a:pos x="67" y="2"/>
                  </a:cxn>
                  <a:cxn ang="0">
                    <a:pos x="62" y="1"/>
                  </a:cxn>
                  <a:cxn ang="0">
                    <a:pos x="57" y="1"/>
                  </a:cxn>
                  <a:cxn ang="0">
                    <a:pos x="51" y="1"/>
                  </a:cxn>
                  <a:cxn ang="0">
                    <a:pos x="45" y="0"/>
                  </a:cxn>
                  <a:cxn ang="0">
                    <a:pos x="39" y="0"/>
                  </a:cxn>
                  <a:cxn ang="0">
                    <a:pos x="34" y="0"/>
                  </a:cxn>
                  <a:cxn ang="0">
                    <a:pos x="28" y="1"/>
                  </a:cxn>
                  <a:cxn ang="0">
                    <a:pos x="22" y="1"/>
                  </a:cxn>
                  <a:cxn ang="0">
                    <a:pos x="17" y="2"/>
                  </a:cxn>
                  <a:cxn ang="0">
                    <a:pos x="12" y="3"/>
                  </a:cxn>
                  <a:cxn ang="0">
                    <a:pos x="8" y="4"/>
                  </a:cxn>
                  <a:cxn ang="0">
                    <a:pos x="4" y="6"/>
                  </a:cxn>
                  <a:cxn ang="0">
                    <a:pos x="2" y="8"/>
                  </a:cxn>
                </a:cxnLst>
                <a:rect l="0" t="0" r="r" b="b"/>
                <a:pathLst>
                  <a:path w="90" h="75">
                    <a:moveTo>
                      <a:pt x="2" y="8"/>
                    </a:moveTo>
                    <a:lnTo>
                      <a:pt x="1" y="12"/>
                    </a:lnTo>
                    <a:lnTo>
                      <a:pt x="0" y="19"/>
                    </a:lnTo>
                    <a:lnTo>
                      <a:pt x="0" y="28"/>
                    </a:lnTo>
                    <a:lnTo>
                      <a:pt x="1" y="38"/>
                    </a:lnTo>
                    <a:lnTo>
                      <a:pt x="3" y="48"/>
                    </a:lnTo>
                    <a:lnTo>
                      <a:pt x="4" y="57"/>
                    </a:lnTo>
                    <a:lnTo>
                      <a:pt x="7" y="64"/>
                    </a:lnTo>
                    <a:lnTo>
                      <a:pt x="9" y="69"/>
                    </a:lnTo>
                    <a:lnTo>
                      <a:pt x="12" y="71"/>
                    </a:lnTo>
                    <a:lnTo>
                      <a:pt x="16" y="72"/>
                    </a:lnTo>
                    <a:lnTo>
                      <a:pt x="20" y="74"/>
                    </a:lnTo>
                    <a:lnTo>
                      <a:pt x="25" y="74"/>
                    </a:lnTo>
                    <a:lnTo>
                      <a:pt x="30" y="75"/>
                    </a:lnTo>
                    <a:lnTo>
                      <a:pt x="36" y="75"/>
                    </a:lnTo>
                    <a:lnTo>
                      <a:pt x="42" y="75"/>
                    </a:lnTo>
                    <a:lnTo>
                      <a:pt x="48" y="75"/>
                    </a:lnTo>
                    <a:lnTo>
                      <a:pt x="54" y="74"/>
                    </a:lnTo>
                    <a:lnTo>
                      <a:pt x="60" y="74"/>
                    </a:lnTo>
                    <a:lnTo>
                      <a:pt x="65" y="73"/>
                    </a:lnTo>
                    <a:lnTo>
                      <a:pt x="71" y="72"/>
                    </a:lnTo>
                    <a:lnTo>
                      <a:pt x="76" y="71"/>
                    </a:lnTo>
                    <a:lnTo>
                      <a:pt x="81" y="70"/>
                    </a:lnTo>
                    <a:lnTo>
                      <a:pt x="85" y="69"/>
                    </a:lnTo>
                    <a:lnTo>
                      <a:pt x="88" y="68"/>
                    </a:lnTo>
                    <a:lnTo>
                      <a:pt x="89" y="61"/>
                    </a:lnTo>
                    <a:lnTo>
                      <a:pt x="90" y="53"/>
                    </a:lnTo>
                    <a:lnTo>
                      <a:pt x="90" y="43"/>
                    </a:lnTo>
                    <a:lnTo>
                      <a:pt x="89" y="32"/>
                    </a:lnTo>
                    <a:lnTo>
                      <a:pt x="88" y="21"/>
                    </a:lnTo>
                    <a:lnTo>
                      <a:pt x="86" y="12"/>
                    </a:lnTo>
                    <a:lnTo>
                      <a:pt x="83" y="6"/>
                    </a:lnTo>
                    <a:lnTo>
                      <a:pt x="79" y="2"/>
                    </a:lnTo>
                    <a:lnTo>
                      <a:pt x="76" y="2"/>
                    </a:lnTo>
                    <a:lnTo>
                      <a:pt x="72" y="2"/>
                    </a:lnTo>
                    <a:lnTo>
                      <a:pt x="67" y="2"/>
                    </a:lnTo>
                    <a:lnTo>
                      <a:pt x="62" y="1"/>
                    </a:lnTo>
                    <a:lnTo>
                      <a:pt x="57" y="1"/>
                    </a:lnTo>
                    <a:lnTo>
                      <a:pt x="51" y="1"/>
                    </a:lnTo>
                    <a:lnTo>
                      <a:pt x="45" y="0"/>
                    </a:lnTo>
                    <a:lnTo>
                      <a:pt x="39" y="0"/>
                    </a:lnTo>
                    <a:lnTo>
                      <a:pt x="34" y="0"/>
                    </a:lnTo>
                    <a:lnTo>
                      <a:pt x="28" y="1"/>
                    </a:lnTo>
                    <a:lnTo>
                      <a:pt x="22" y="1"/>
                    </a:lnTo>
                    <a:lnTo>
                      <a:pt x="17" y="2"/>
                    </a:lnTo>
                    <a:lnTo>
                      <a:pt x="12" y="3"/>
                    </a:lnTo>
                    <a:lnTo>
                      <a:pt x="8" y="4"/>
                    </a:lnTo>
                    <a:lnTo>
                      <a:pt x="4" y="6"/>
                    </a:lnTo>
                    <a:lnTo>
                      <a:pt x="2" y="8"/>
                    </a:lnTo>
                    <a:close/>
                  </a:path>
                </a:pathLst>
              </a:custGeom>
              <a:solidFill>
                <a:srgbClr val="006DC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8237" name="Freeform 61"/>
              <p:cNvSpPr>
                <a:spLocks/>
              </p:cNvSpPr>
              <p:nvPr/>
            </p:nvSpPr>
            <p:spPr bwMode="auto">
              <a:xfrm>
                <a:off x="2357" y="407"/>
                <a:ext cx="84" cy="18"/>
              </a:xfrm>
              <a:custGeom>
                <a:avLst/>
                <a:gdLst/>
                <a:ahLst/>
                <a:cxnLst>
                  <a:cxn ang="0">
                    <a:pos x="7" y="2"/>
                  </a:cxn>
                  <a:cxn ang="0">
                    <a:pos x="4" y="5"/>
                  </a:cxn>
                  <a:cxn ang="0">
                    <a:pos x="2" y="8"/>
                  </a:cxn>
                  <a:cxn ang="0">
                    <a:pos x="1" y="11"/>
                  </a:cxn>
                  <a:cxn ang="0">
                    <a:pos x="1" y="15"/>
                  </a:cxn>
                  <a:cxn ang="0">
                    <a:pos x="3" y="17"/>
                  </a:cxn>
                  <a:cxn ang="0">
                    <a:pos x="6" y="18"/>
                  </a:cxn>
                  <a:cxn ang="0">
                    <a:pos x="10" y="18"/>
                  </a:cxn>
                  <a:cxn ang="0">
                    <a:pos x="16" y="17"/>
                  </a:cxn>
                  <a:cxn ang="0">
                    <a:pos x="25" y="15"/>
                  </a:cxn>
                  <a:cxn ang="0">
                    <a:pos x="34" y="13"/>
                  </a:cxn>
                  <a:cxn ang="0">
                    <a:pos x="44" y="12"/>
                  </a:cxn>
                  <a:cxn ang="0">
                    <a:pos x="52" y="10"/>
                  </a:cxn>
                  <a:cxn ang="0">
                    <a:pos x="61" y="9"/>
                  </a:cxn>
                  <a:cxn ang="0">
                    <a:pos x="69" y="9"/>
                  </a:cxn>
                  <a:cxn ang="0">
                    <a:pos x="77" y="8"/>
                  </a:cxn>
                  <a:cxn ang="0">
                    <a:pos x="82" y="7"/>
                  </a:cxn>
                  <a:cxn ang="0">
                    <a:pos x="84" y="6"/>
                  </a:cxn>
                  <a:cxn ang="0">
                    <a:pos x="84" y="4"/>
                  </a:cxn>
                  <a:cxn ang="0">
                    <a:pos x="83" y="3"/>
                  </a:cxn>
                  <a:cxn ang="0">
                    <a:pos x="77" y="2"/>
                  </a:cxn>
                  <a:cxn ang="0">
                    <a:pos x="65" y="3"/>
                  </a:cxn>
                  <a:cxn ang="0">
                    <a:pos x="53" y="4"/>
                  </a:cxn>
                  <a:cxn ang="0">
                    <a:pos x="40" y="5"/>
                  </a:cxn>
                  <a:cxn ang="0">
                    <a:pos x="29" y="7"/>
                  </a:cxn>
                  <a:cxn ang="0">
                    <a:pos x="18" y="8"/>
                  </a:cxn>
                  <a:cxn ang="0">
                    <a:pos x="11" y="10"/>
                  </a:cxn>
                  <a:cxn ang="0">
                    <a:pos x="6" y="11"/>
                  </a:cxn>
                  <a:cxn ang="0">
                    <a:pos x="7" y="9"/>
                  </a:cxn>
                  <a:cxn ang="0">
                    <a:pos x="8" y="6"/>
                  </a:cxn>
                  <a:cxn ang="0">
                    <a:pos x="10" y="2"/>
                  </a:cxn>
                  <a:cxn ang="0">
                    <a:pos x="10" y="0"/>
                  </a:cxn>
                </a:cxnLst>
                <a:rect l="0" t="0" r="r" b="b"/>
                <a:pathLst>
                  <a:path w="84" h="18">
                    <a:moveTo>
                      <a:pt x="8" y="1"/>
                    </a:moveTo>
                    <a:lnTo>
                      <a:pt x="7" y="2"/>
                    </a:lnTo>
                    <a:lnTo>
                      <a:pt x="6" y="3"/>
                    </a:lnTo>
                    <a:lnTo>
                      <a:pt x="4" y="5"/>
                    </a:lnTo>
                    <a:lnTo>
                      <a:pt x="3" y="6"/>
                    </a:lnTo>
                    <a:lnTo>
                      <a:pt x="2" y="8"/>
                    </a:lnTo>
                    <a:lnTo>
                      <a:pt x="1" y="10"/>
                    </a:lnTo>
                    <a:lnTo>
                      <a:pt x="1" y="11"/>
                    </a:lnTo>
                    <a:lnTo>
                      <a:pt x="0" y="12"/>
                    </a:lnTo>
                    <a:lnTo>
                      <a:pt x="1" y="15"/>
                    </a:lnTo>
                    <a:lnTo>
                      <a:pt x="2" y="16"/>
                    </a:lnTo>
                    <a:lnTo>
                      <a:pt x="3" y="17"/>
                    </a:lnTo>
                    <a:lnTo>
                      <a:pt x="5" y="18"/>
                    </a:lnTo>
                    <a:lnTo>
                      <a:pt x="6" y="18"/>
                    </a:lnTo>
                    <a:lnTo>
                      <a:pt x="8" y="18"/>
                    </a:lnTo>
                    <a:lnTo>
                      <a:pt x="10" y="18"/>
                    </a:lnTo>
                    <a:lnTo>
                      <a:pt x="11" y="17"/>
                    </a:lnTo>
                    <a:lnTo>
                      <a:pt x="16" y="17"/>
                    </a:lnTo>
                    <a:lnTo>
                      <a:pt x="21" y="16"/>
                    </a:lnTo>
                    <a:lnTo>
                      <a:pt x="25" y="15"/>
                    </a:lnTo>
                    <a:lnTo>
                      <a:pt x="30" y="14"/>
                    </a:lnTo>
                    <a:lnTo>
                      <a:pt x="34" y="13"/>
                    </a:lnTo>
                    <a:lnTo>
                      <a:pt x="39" y="12"/>
                    </a:lnTo>
                    <a:lnTo>
                      <a:pt x="44" y="12"/>
                    </a:lnTo>
                    <a:lnTo>
                      <a:pt x="48" y="11"/>
                    </a:lnTo>
                    <a:lnTo>
                      <a:pt x="52" y="10"/>
                    </a:lnTo>
                    <a:lnTo>
                      <a:pt x="56" y="10"/>
                    </a:lnTo>
                    <a:lnTo>
                      <a:pt x="61" y="9"/>
                    </a:lnTo>
                    <a:lnTo>
                      <a:pt x="65" y="9"/>
                    </a:lnTo>
                    <a:lnTo>
                      <a:pt x="69" y="9"/>
                    </a:lnTo>
                    <a:lnTo>
                      <a:pt x="73" y="8"/>
                    </a:lnTo>
                    <a:lnTo>
                      <a:pt x="77" y="8"/>
                    </a:lnTo>
                    <a:lnTo>
                      <a:pt x="81" y="8"/>
                    </a:lnTo>
                    <a:lnTo>
                      <a:pt x="82" y="7"/>
                    </a:lnTo>
                    <a:lnTo>
                      <a:pt x="83" y="7"/>
                    </a:lnTo>
                    <a:lnTo>
                      <a:pt x="84" y="6"/>
                    </a:lnTo>
                    <a:lnTo>
                      <a:pt x="84" y="5"/>
                    </a:lnTo>
                    <a:lnTo>
                      <a:pt x="84" y="4"/>
                    </a:lnTo>
                    <a:lnTo>
                      <a:pt x="83" y="3"/>
                    </a:lnTo>
                    <a:lnTo>
                      <a:pt x="83" y="3"/>
                    </a:lnTo>
                    <a:lnTo>
                      <a:pt x="82" y="2"/>
                    </a:lnTo>
                    <a:lnTo>
                      <a:pt x="77" y="2"/>
                    </a:lnTo>
                    <a:lnTo>
                      <a:pt x="71" y="2"/>
                    </a:lnTo>
                    <a:lnTo>
                      <a:pt x="65" y="3"/>
                    </a:lnTo>
                    <a:lnTo>
                      <a:pt x="59" y="3"/>
                    </a:lnTo>
                    <a:lnTo>
                      <a:pt x="53" y="4"/>
                    </a:lnTo>
                    <a:lnTo>
                      <a:pt x="47" y="4"/>
                    </a:lnTo>
                    <a:lnTo>
                      <a:pt x="40" y="5"/>
                    </a:lnTo>
                    <a:lnTo>
                      <a:pt x="34" y="6"/>
                    </a:lnTo>
                    <a:lnTo>
                      <a:pt x="29" y="7"/>
                    </a:lnTo>
                    <a:lnTo>
                      <a:pt x="23" y="8"/>
                    </a:lnTo>
                    <a:lnTo>
                      <a:pt x="18" y="8"/>
                    </a:lnTo>
                    <a:lnTo>
                      <a:pt x="14" y="9"/>
                    </a:lnTo>
                    <a:lnTo>
                      <a:pt x="11" y="10"/>
                    </a:lnTo>
                    <a:lnTo>
                      <a:pt x="8" y="10"/>
                    </a:lnTo>
                    <a:lnTo>
                      <a:pt x="6" y="11"/>
                    </a:lnTo>
                    <a:lnTo>
                      <a:pt x="6" y="11"/>
                    </a:lnTo>
                    <a:lnTo>
                      <a:pt x="7" y="9"/>
                    </a:lnTo>
                    <a:lnTo>
                      <a:pt x="8" y="7"/>
                    </a:lnTo>
                    <a:lnTo>
                      <a:pt x="8" y="6"/>
                    </a:lnTo>
                    <a:lnTo>
                      <a:pt x="9" y="4"/>
                    </a:lnTo>
                    <a:lnTo>
                      <a:pt x="10" y="2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8" y="1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8238" name="Freeform 62"/>
              <p:cNvSpPr>
                <a:spLocks/>
              </p:cNvSpPr>
              <p:nvPr/>
            </p:nvSpPr>
            <p:spPr bwMode="auto">
              <a:xfrm>
                <a:off x="2364" y="360"/>
                <a:ext cx="14" cy="1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3" y="12"/>
                  </a:cxn>
                  <a:cxn ang="0">
                    <a:pos x="14" y="12"/>
                  </a:cxn>
                  <a:cxn ang="0">
                    <a:pos x="14" y="12"/>
                  </a:cxn>
                  <a:cxn ang="0">
                    <a:pos x="14" y="11"/>
                  </a:cxn>
                  <a:cxn ang="0">
                    <a:pos x="14" y="10"/>
                  </a:cxn>
                  <a:cxn ang="0">
                    <a:pos x="14" y="9"/>
                  </a:cxn>
                  <a:cxn ang="0">
                    <a:pos x="14" y="9"/>
                  </a:cxn>
                  <a:cxn ang="0">
                    <a:pos x="13" y="9"/>
                  </a:cxn>
                  <a:cxn ang="0">
                    <a:pos x="11" y="7"/>
                  </a:cxn>
                  <a:cxn ang="0">
                    <a:pos x="10" y="6"/>
                  </a:cxn>
                  <a:cxn ang="0">
                    <a:pos x="7" y="4"/>
                  </a:cxn>
                  <a:cxn ang="0">
                    <a:pos x="6" y="2"/>
                  </a:cxn>
                  <a:cxn ang="0">
                    <a:pos x="4" y="1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1" y="2"/>
                  </a:cxn>
                  <a:cxn ang="0">
                    <a:pos x="2" y="4"/>
                  </a:cxn>
                  <a:cxn ang="0">
                    <a:pos x="4" y="6"/>
                  </a:cxn>
                  <a:cxn ang="0">
                    <a:pos x="6" y="7"/>
                  </a:cxn>
                  <a:cxn ang="0">
                    <a:pos x="8" y="9"/>
                  </a:cxn>
                  <a:cxn ang="0">
                    <a:pos x="10" y="11"/>
                  </a:cxn>
                  <a:cxn ang="0">
                    <a:pos x="12" y="12"/>
                  </a:cxn>
                </a:cxnLst>
                <a:rect l="0" t="0" r="r" b="b"/>
                <a:pathLst>
                  <a:path w="14" h="12">
                    <a:moveTo>
                      <a:pt x="12" y="12"/>
                    </a:moveTo>
                    <a:lnTo>
                      <a:pt x="13" y="12"/>
                    </a:lnTo>
                    <a:lnTo>
                      <a:pt x="14" y="12"/>
                    </a:lnTo>
                    <a:lnTo>
                      <a:pt x="14" y="12"/>
                    </a:lnTo>
                    <a:lnTo>
                      <a:pt x="14" y="11"/>
                    </a:lnTo>
                    <a:lnTo>
                      <a:pt x="14" y="10"/>
                    </a:lnTo>
                    <a:lnTo>
                      <a:pt x="14" y="9"/>
                    </a:lnTo>
                    <a:lnTo>
                      <a:pt x="14" y="9"/>
                    </a:lnTo>
                    <a:lnTo>
                      <a:pt x="13" y="9"/>
                    </a:lnTo>
                    <a:lnTo>
                      <a:pt x="11" y="7"/>
                    </a:lnTo>
                    <a:lnTo>
                      <a:pt x="10" y="6"/>
                    </a:lnTo>
                    <a:lnTo>
                      <a:pt x="7" y="4"/>
                    </a:lnTo>
                    <a:lnTo>
                      <a:pt x="6" y="2"/>
                    </a:lnTo>
                    <a:lnTo>
                      <a:pt x="4" y="1"/>
                    </a:lnTo>
                    <a:lnTo>
                      <a:pt x="2" y="0"/>
                    </a:lnTo>
                    <a:lnTo>
                      <a:pt x="1" y="0"/>
                    </a:lnTo>
                    <a:lnTo>
                      <a:pt x="0" y="0"/>
                    </a:lnTo>
                    <a:lnTo>
                      <a:pt x="0" y="1"/>
                    </a:lnTo>
                    <a:lnTo>
                      <a:pt x="1" y="2"/>
                    </a:lnTo>
                    <a:lnTo>
                      <a:pt x="2" y="4"/>
                    </a:lnTo>
                    <a:lnTo>
                      <a:pt x="4" y="6"/>
                    </a:lnTo>
                    <a:lnTo>
                      <a:pt x="6" y="7"/>
                    </a:lnTo>
                    <a:lnTo>
                      <a:pt x="8" y="9"/>
                    </a:lnTo>
                    <a:lnTo>
                      <a:pt x="10" y="11"/>
                    </a:lnTo>
                    <a:lnTo>
                      <a:pt x="12" y="12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8239" name="Freeform 63"/>
              <p:cNvSpPr>
                <a:spLocks/>
              </p:cNvSpPr>
              <p:nvPr/>
            </p:nvSpPr>
            <p:spPr bwMode="auto">
              <a:xfrm>
                <a:off x="2372" y="357"/>
                <a:ext cx="16" cy="12"/>
              </a:xfrm>
              <a:custGeom>
                <a:avLst/>
                <a:gdLst/>
                <a:ahLst/>
                <a:cxnLst>
                  <a:cxn ang="0">
                    <a:pos x="14" y="12"/>
                  </a:cxn>
                  <a:cxn ang="0">
                    <a:pos x="15" y="12"/>
                  </a:cxn>
                  <a:cxn ang="0">
                    <a:pos x="15" y="12"/>
                  </a:cxn>
                  <a:cxn ang="0">
                    <a:pos x="16" y="12"/>
                  </a:cxn>
                  <a:cxn ang="0">
                    <a:pos x="16" y="12"/>
                  </a:cxn>
                  <a:cxn ang="0">
                    <a:pos x="16" y="11"/>
                  </a:cxn>
                  <a:cxn ang="0">
                    <a:pos x="16" y="10"/>
                  </a:cxn>
                  <a:cxn ang="0">
                    <a:pos x="16" y="9"/>
                  </a:cxn>
                  <a:cxn ang="0">
                    <a:pos x="15" y="9"/>
                  </a:cxn>
                  <a:cxn ang="0">
                    <a:pos x="13" y="8"/>
                  </a:cxn>
                  <a:cxn ang="0">
                    <a:pos x="11" y="6"/>
                  </a:cxn>
                  <a:cxn ang="0">
                    <a:pos x="9" y="4"/>
                  </a:cxn>
                  <a:cxn ang="0">
                    <a:pos x="7" y="2"/>
                  </a:cxn>
                  <a:cxn ang="0">
                    <a:pos x="4" y="1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1" y="2"/>
                  </a:cxn>
                  <a:cxn ang="0">
                    <a:pos x="3" y="4"/>
                  </a:cxn>
                  <a:cxn ang="0">
                    <a:pos x="5" y="6"/>
                  </a:cxn>
                  <a:cxn ang="0">
                    <a:pos x="7" y="7"/>
                  </a:cxn>
                  <a:cxn ang="0">
                    <a:pos x="10" y="9"/>
                  </a:cxn>
                  <a:cxn ang="0">
                    <a:pos x="12" y="11"/>
                  </a:cxn>
                  <a:cxn ang="0">
                    <a:pos x="14" y="12"/>
                  </a:cxn>
                </a:cxnLst>
                <a:rect l="0" t="0" r="r" b="b"/>
                <a:pathLst>
                  <a:path w="16" h="12">
                    <a:moveTo>
                      <a:pt x="14" y="12"/>
                    </a:moveTo>
                    <a:lnTo>
                      <a:pt x="15" y="12"/>
                    </a:lnTo>
                    <a:lnTo>
                      <a:pt x="15" y="12"/>
                    </a:lnTo>
                    <a:lnTo>
                      <a:pt x="16" y="12"/>
                    </a:lnTo>
                    <a:lnTo>
                      <a:pt x="16" y="12"/>
                    </a:lnTo>
                    <a:lnTo>
                      <a:pt x="16" y="11"/>
                    </a:lnTo>
                    <a:lnTo>
                      <a:pt x="16" y="10"/>
                    </a:lnTo>
                    <a:lnTo>
                      <a:pt x="16" y="9"/>
                    </a:lnTo>
                    <a:lnTo>
                      <a:pt x="15" y="9"/>
                    </a:lnTo>
                    <a:lnTo>
                      <a:pt x="13" y="8"/>
                    </a:lnTo>
                    <a:lnTo>
                      <a:pt x="11" y="6"/>
                    </a:lnTo>
                    <a:lnTo>
                      <a:pt x="9" y="4"/>
                    </a:lnTo>
                    <a:lnTo>
                      <a:pt x="7" y="2"/>
                    </a:lnTo>
                    <a:lnTo>
                      <a:pt x="4" y="1"/>
                    </a:lnTo>
                    <a:lnTo>
                      <a:pt x="2" y="0"/>
                    </a:lnTo>
                    <a:lnTo>
                      <a:pt x="1" y="0"/>
                    </a:lnTo>
                    <a:lnTo>
                      <a:pt x="0" y="0"/>
                    </a:lnTo>
                    <a:lnTo>
                      <a:pt x="0" y="1"/>
                    </a:lnTo>
                    <a:lnTo>
                      <a:pt x="1" y="2"/>
                    </a:lnTo>
                    <a:lnTo>
                      <a:pt x="3" y="4"/>
                    </a:lnTo>
                    <a:lnTo>
                      <a:pt x="5" y="6"/>
                    </a:lnTo>
                    <a:lnTo>
                      <a:pt x="7" y="7"/>
                    </a:lnTo>
                    <a:lnTo>
                      <a:pt x="10" y="9"/>
                    </a:lnTo>
                    <a:lnTo>
                      <a:pt x="12" y="11"/>
                    </a:lnTo>
                    <a:lnTo>
                      <a:pt x="14" y="12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8240" name="Freeform 64"/>
              <p:cNvSpPr>
                <a:spLocks/>
              </p:cNvSpPr>
              <p:nvPr/>
            </p:nvSpPr>
            <p:spPr bwMode="auto">
              <a:xfrm>
                <a:off x="2373" y="339"/>
                <a:ext cx="33" cy="34"/>
              </a:xfrm>
              <a:custGeom>
                <a:avLst/>
                <a:gdLst/>
                <a:ahLst/>
                <a:cxnLst>
                  <a:cxn ang="0">
                    <a:pos x="30" y="33"/>
                  </a:cxn>
                  <a:cxn ang="0">
                    <a:pos x="31" y="34"/>
                  </a:cxn>
                  <a:cxn ang="0">
                    <a:pos x="31" y="34"/>
                  </a:cxn>
                  <a:cxn ang="0">
                    <a:pos x="32" y="34"/>
                  </a:cxn>
                  <a:cxn ang="0">
                    <a:pos x="32" y="34"/>
                  </a:cxn>
                  <a:cxn ang="0">
                    <a:pos x="33" y="33"/>
                  </a:cxn>
                  <a:cxn ang="0">
                    <a:pos x="33" y="32"/>
                  </a:cxn>
                  <a:cxn ang="0">
                    <a:pos x="33" y="32"/>
                  </a:cxn>
                  <a:cxn ang="0">
                    <a:pos x="33" y="31"/>
                  </a:cxn>
                  <a:cxn ang="0">
                    <a:pos x="32" y="29"/>
                  </a:cxn>
                  <a:cxn ang="0">
                    <a:pos x="31" y="27"/>
                  </a:cxn>
                  <a:cxn ang="0">
                    <a:pos x="30" y="25"/>
                  </a:cxn>
                  <a:cxn ang="0">
                    <a:pos x="28" y="24"/>
                  </a:cxn>
                  <a:cxn ang="0">
                    <a:pos x="24" y="21"/>
                  </a:cxn>
                  <a:cxn ang="0">
                    <a:pos x="20" y="17"/>
                  </a:cxn>
                  <a:cxn ang="0">
                    <a:pos x="15" y="12"/>
                  </a:cxn>
                  <a:cxn ang="0">
                    <a:pos x="11" y="8"/>
                  </a:cxn>
                  <a:cxn ang="0">
                    <a:pos x="7" y="4"/>
                  </a:cxn>
                  <a:cxn ang="0">
                    <a:pos x="3" y="2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2" y="4"/>
                  </a:cxn>
                  <a:cxn ang="0">
                    <a:pos x="6" y="8"/>
                  </a:cxn>
                  <a:cxn ang="0">
                    <a:pos x="11" y="13"/>
                  </a:cxn>
                  <a:cxn ang="0">
                    <a:pos x="16" y="18"/>
                  </a:cxn>
                  <a:cxn ang="0">
                    <a:pos x="21" y="23"/>
                  </a:cxn>
                  <a:cxn ang="0">
                    <a:pos x="26" y="28"/>
                  </a:cxn>
                  <a:cxn ang="0">
                    <a:pos x="30" y="33"/>
                  </a:cxn>
                </a:cxnLst>
                <a:rect l="0" t="0" r="r" b="b"/>
                <a:pathLst>
                  <a:path w="33" h="34">
                    <a:moveTo>
                      <a:pt x="30" y="33"/>
                    </a:moveTo>
                    <a:lnTo>
                      <a:pt x="31" y="34"/>
                    </a:lnTo>
                    <a:lnTo>
                      <a:pt x="31" y="34"/>
                    </a:lnTo>
                    <a:lnTo>
                      <a:pt x="32" y="34"/>
                    </a:lnTo>
                    <a:lnTo>
                      <a:pt x="32" y="34"/>
                    </a:lnTo>
                    <a:lnTo>
                      <a:pt x="33" y="33"/>
                    </a:lnTo>
                    <a:lnTo>
                      <a:pt x="33" y="32"/>
                    </a:lnTo>
                    <a:lnTo>
                      <a:pt x="33" y="32"/>
                    </a:lnTo>
                    <a:lnTo>
                      <a:pt x="33" y="31"/>
                    </a:lnTo>
                    <a:lnTo>
                      <a:pt x="32" y="29"/>
                    </a:lnTo>
                    <a:lnTo>
                      <a:pt x="31" y="27"/>
                    </a:lnTo>
                    <a:lnTo>
                      <a:pt x="30" y="25"/>
                    </a:lnTo>
                    <a:lnTo>
                      <a:pt x="28" y="24"/>
                    </a:lnTo>
                    <a:lnTo>
                      <a:pt x="24" y="21"/>
                    </a:lnTo>
                    <a:lnTo>
                      <a:pt x="20" y="17"/>
                    </a:lnTo>
                    <a:lnTo>
                      <a:pt x="15" y="12"/>
                    </a:lnTo>
                    <a:lnTo>
                      <a:pt x="11" y="8"/>
                    </a:lnTo>
                    <a:lnTo>
                      <a:pt x="7" y="4"/>
                    </a:lnTo>
                    <a:lnTo>
                      <a:pt x="3" y="2"/>
                    </a:lnTo>
                    <a:lnTo>
                      <a:pt x="1" y="0"/>
                    </a:lnTo>
                    <a:lnTo>
                      <a:pt x="0" y="0"/>
                    </a:lnTo>
                    <a:lnTo>
                      <a:pt x="0" y="1"/>
                    </a:lnTo>
                    <a:lnTo>
                      <a:pt x="2" y="4"/>
                    </a:lnTo>
                    <a:lnTo>
                      <a:pt x="6" y="8"/>
                    </a:lnTo>
                    <a:lnTo>
                      <a:pt x="11" y="13"/>
                    </a:lnTo>
                    <a:lnTo>
                      <a:pt x="16" y="18"/>
                    </a:lnTo>
                    <a:lnTo>
                      <a:pt x="21" y="23"/>
                    </a:lnTo>
                    <a:lnTo>
                      <a:pt x="26" y="28"/>
                    </a:lnTo>
                    <a:lnTo>
                      <a:pt x="30" y="3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8241" name="Freeform 65"/>
              <p:cNvSpPr>
                <a:spLocks/>
              </p:cNvSpPr>
              <p:nvPr/>
            </p:nvSpPr>
            <p:spPr bwMode="auto">
              <a:xfrm>
                <a:off x="2363" y="402"/>
                <a:ext cx="83" cy="17"/>
              </a:xfrm>
              <a:custGeom>
                <a:avLst/>
                <a:gdLst/>
                <a:ahLst/>
                <a:cxnLst>
                  <a:cxn ang="0">
                    <a:pos x="7" y="1"/>
                  </a:cxn>
                  <a:cxn ang="0">
                    <a:pos x="4" y="4"/>
                  </a:cxn>
                  <a:cxn ang="0">
                    <a:pos x="2" y="7"/>
                  </a:cxn>
                  <a:cxn ang="0">
                    <a:pos x="0" y="10"/>
                  </a:cxn>
                  <a:cxn ang="0">
                    <a:pos x="0" y="14"/>
                  </a:cxn>
                  <a:cxn ang="0">
                    <a:pos x="2" y="17"/>
                  </a:cxn>
                  <a:cxn ang="0">
                    <a:pos x="6" y="17"/>
                  </a:cxn>
                  <a:cxn ang="0">
                    <a:pos x="9" y="17"/>
                  </a:cxn>
                  <a:cxn ang="0">
                    <a:pos x="15" y="16"/>
                  </a:cxn>
                  <a:cxn ang="0">
                    <a:pos x="25" y="15"/>
                  </a:cxn>
                  <a:cxn ang="0">
                    <a:pos x="34" y="13"/>
                  </a:cxn>
                  <a:cxn ang="0">
                    <a:pos x="43" y="11"/>
                  </a:cxn>
                  <a:cxn ang="0">
                    <a:pos x="52" y="10"/>
                  </a:cxn>
                  <a:cxn ang="0">
                    <a:pos x="60" y="9"/>
                  </a:cxn>
                  <a:cxn ang="0">
                    <a:pos x="68" y="8"/>
                  </a:cxn>
                  <a:cxn ang="0">
                    <a:pos x="77" y="8"/>
                  </a:cxn>
                  <a:cxn ang="0">
                    <a:pos x="82" y="7"/>
                  </a:cxn>
                  <a:cxn ang="0">
                    <a:pos x="83" y="6"/>
                  </a:cxn>
                  <a:cxn ang="0">
                    <a:pos x="83" y="4"/>
                  </a:cxn>
                  <a:cxn ang="0">
                    <a:pos x="82" y="3"/>
                  </a:cxn>
                  <a:cxn ang="0">
                    <a:pos x="76" y="2"/>
                  </a:cxn>
                  <a:cxn ang="0">
                    <a:pos x="67" y="2"/>
                  </a:cxn>
                  <a:cxn ang="0">
                    <a:pos x="57" y="3"/>
                  </a:cxn>
                  <a:cxn ang="0">
                    <a:pos x="48" y="5"/>
                  </a:cxn>
                  <a:cxn ang="0">
                    <a:pos x="38" y="6"/>
                  </a:cxn>
                  <a:cxn ang="0">
                    <a:pos x="29" y="8"/>
                  </a:cxn>
                  <a:cxn ang="0">
                    <a:pos x="20" y="9"/>
                  </a:cxn>
                  <a:cxn ang="0">
                    <a:pos x="11" y="11"/>
                  </a:cxn>
                  <a:cxn ang="0">
                    <a:pos x="5" y="10"/>
                  </a:cxn>
                  <a:cxn ang="0">
                    <a:pos x="7" y="7"/>
                  </a:cxn>
                  <a:cxn ang="0">
                    <a:pos x="9" y="4"/>
                  </a:cxn>
                  <a:cxn ang="0">
                    <a:pos x="9" y="0"/>
                  </a:cxn>
                  <a:cxn ang="0">
                    <a:pos x="7" y="0"/>
                  </a:cxn>
                </a:cxnLst>
                <a:rect l="0" t="0" r="r" b="b"/>
                <a:pathLst>
                  <a:path w="83" h="17">
                    <a:moveTo>
                      <a:pt x="7" y="0"/>
                    </a:moveTo>
                    <a:lnTo>
                      <a:pt x="7" y="1"/>
                    </a:lnTo>
                    <a:lnTo>
                      <a:pt x="6" y="2"/>
                    </a:lnTo>
                    <a:lnTo>
                      <a:pt x="4" y="4"/>
                    </a:lnTo>
                    <a:lnTo>
                      <a:pt x="3" y="5"/>
                    </a:lnTo>
                    <a:lnTo>
                      <a:pt x="2" y="7"/>
                    </a:lnTo>
                    <a:lnTo>
                      <a:pt x="1" y="9"/>
                    </a:lnTo>
                    <a:lnTo>
                      <a:pt x="0" y="10"/>
                    </a:lnTo>
                    <a:lnTo>
                      <a:pt x="0" y="11"/>
                    </a:lnTo>
                    <a:lnTo>
                      <a:pt x="0" y="14"/>
                    </a:lnTo>
                    <a:lnTo>
                      <a:pt x="1" y="16"/>
                    </a:lnTo>
                    <a:lnTo>
                      <a:pt x="2" y="17"/>
                    </a:lnTo>
                    <a:lnTo>
                      <a:pt x="4" y="17"/>
                    </a:lnTo>
                    <a:lnTo>
                      <a:pt x="6" y="17"/>
                    </a:lnTo>
                    <a:lnTo>
                      <a:pt x="7" y="17"/>
                    </a:lnTo>
                    <a:lnTo>
                      <a:pt x="9" y="17"/>
                    </a:lnTo>
                    <a:lnTo>
                      <a:pt x="11" y="17"/>
                    </a:lnTo>
                    <a:lnTo>
                      <a:pt x="15" y="16"/>
                    </a:lnTo>
                    <a:lnTo>
                      <a:pt x="20" y="15"/>
                    </a:lnTo>
                    <a:lnTo>
                      <a:pt x="25" y="15"/>
                    </a:lnTo>
                    <a:lnTo>
                      <a:pt x="29" y="14"/>
                    </a:lnTo>
                    <a:lnTo>
                      <a:pt x="34" y="13"/>
                    </a:lnTo>
                    <a:lnTo>
                      <a:pt x="38" y="12"/>
                    </a:lnTo>
                    <a:lnTo>
                      <a:pt x="43" y="11"/>
                    </a:lnTo>
                    <a:lnTo>
                      <a:pt x="47" y="11"/>
                    </a:lnTo>
                    <a:lnTo>
                      <a:pt x="52" y="10"/>
                    </a:lnTo>
                    <a:lnTo>
                      <a:pt x="56" y="9"/>
                    </a:lnTo>
                    <a:lnTo>
                      <a:pt x="60" y="9"/>
                    </a:lnTo>
                    <a:lnTo>
                      <a:pt x="64" y="9"/>
                    </a:lnTo>
                    <a:lnTo>
                      <a:pt x="68" y="8"/>
                    </a:lnTo>
                    <a:lnTo>
                      <a:pt x="73" y="8"/>
                    </a:lnTo>
                    <a:lnTo>
                      <a:pt x="77" y="8"/>
                    </a:lnTo>
                    <a:lnTo>
                      <a:pt x="81" y="7"/>
                    </a:lnTo>
                    <a:lnTo>
                      <a:pt x="82" y="7"/>
                    </a:lnTo>
                    <a:lnTo>
                      <a:pt x="82" y="7"/>
                    </a:lnTo>
                    <a:lnTo>
                      <a:pt x="83" y="6"/>
                    </a:lnTo>
                    <a:lnTo>
                      <a:pt x="83" y="5"/>
                    </a:lnTo>
                    <a:lnTo>
                      <a:pt x="83" y="4"/>
                    </a:lnTo>
                    <a:lnTo>
                      <a:pt x="82" y="3"/>
                    </a:lnTo>
                    <a:lnTo>
                      <a:pt x="82" y="3"/>
                    </a:lnTo>
                    <a:lnTo>
                      <a:pt x="81" y="2"/>
                    </a:lnTo>
                    <a:lnTo>
                      <a:pt x="76" y="2"/>
                    </a:lnTo>
                    <a:lnTo>
                      <a:pt x="72" y="2"/>
                    </a:lnTo>
                    <a:lnTo>
                      <a:pt x="67" y="2"/>
                    </a:lnTo>
                    <a:lnTo>
                      <a:pt x="62" y="3"/>
                    </a:lnTo>
                    <a:lnTo>
                      <a:pt x="57" y="3"/>
                    </a:lnTo>
                    <a:lnTo>
                      <a:pt x="53" y="4"/>
                    </a:lnTo>
                    <a:lnTo>
                      <a:pt x="48" y="5"/>
                    </a:lnTo>
                    <a:lnTo>
                      <a:pt x="43" y="5"/>
                    </a:lnTo>
                    <a:lnTo>
                      <a:pt x="38" y="6"/>
                    </a:lnTo>
                    <a:lnTo>
                      <a:pt x="34" y="7"/>
                    </a:lnTo>
                    <a:lnTo>
                      <a:pt x="29" y="8"/>
                    </a:lnTo>
                    <a:lnTo>
                      <a:pt x="25" y="9"/>
                    </a:lnTo>
                    <a:lnTo>
                      <a:pt x="20" y="9"/>
                    </a:lnTo>
                    <a:lnTo>
                      <a:pt x="15" y="10"/>
                    </a:lnTo>
                    <a:lnTo>
                      <a:pt x="11" y="11"/>
                    </a:lnTo>
                    <a:lnTo>
                      <a:pt x="6" y="11"/>
                    </a:lnTo>
                    <a:lnTo>
                      <a:pt x="5" y="10"/>
                    </a:lnTo>
                    <a:lnTo>
                      <a:pt x="6" y="9"/>
                    </a:lnTo>
                    <a:lnTo>
                      <a:pt x="7" y="7"/>
                    </a:lnTo>
                    <a:lnTo>
                      <a:pt x="8" y="6"/>
                    </a:lnTo>
                    <a:lnTo>
                      <a:pt x="9" y="4"/>
                    </a:lnTo>
                    <a:lnTo>
                      <a:pt x="10" y="2"/>
                    </a:lnTo>
                    <a:lnTo>
                      <a:pt x="9" y="0"/>
                    </a:lnTo>
                    <a:lnTo>
                      <a:pt x="9" y="0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8242" name="Freeform 66"/>
              <p:cNvSpPr>
                <a:spLocks/>
              </p:cNvSpPr>
              <p:nvPr/>
            </p:nvSpPr>
            <p:spPr bwMode="auto">
              <a:xfrm>
                <a:off x="2336" y="361"/>
                <a:ext cx="151" cy="79"/>
              </a:xfrm>
              <a:custGeom>
                <a:avLst/>
                <a:gdLst/>
                <a:ahLst/>
                <a:cxnLst>
                  <a:cxn ang="0">
                    <a:pos x="0" y="72"/>
                  </a:cxn>
                  <a:cxn ang="0">
                    <a:pos x="1" y="77"/>
                  </a:cxn>
                  <a:cxn ang="0">
                    <a:pos x="5" y="79"/>
                  </a:cxn>
                  <a:cxn ang="0">
                    <a:pos x="18" y="79"/>
                  </a:cxn>
                  <a:cxn ang="0">
                    <a:pos x="32" y="78"/>
                  </a:cxn>
                  <a:cxn ang="0">
                    <a:pos x="46" y="78"/>
                  </a:cxn>
                  <a:cxn ang="0">
                    <a:pos x="59" y="76"/>
                  </a:cxn>
                  <a:cxn ang="0">
                    <a:pos x="73" y="75"/>
                  </a:cxn>
                  <a:cxn ang="0">
                    <a:pos x="86" y="74"/>
                  </a:cxn>
                  <a:cxn ang="0">
                    <a:pos x="99" y="73"/>
                  </a:cxn>
                  <a:cxn ang="0">
                    <a:pos x="112" y="71"/>
                  </a:cxn>
                  <a:cxn ang="0">
                    <a:pos x="121" y="68"/>
                  </a:cxn>
                  <a:cxn ang="0">
                    <a:pos x="129" y="63"/>
                  </a:cxn>
                  <a:cxn ang="0">
                    <a:pos x="134" y="56"/>
                  </a:cxn>
                  <a:cxn ang="0">
                    <a:pos x="142" y="31"/>
                  </a:cxn>
                  <a:cxn ang="0">
                    <a:pos x="150" y="5"/>
                  </a:cxn>
                  <a:cxn ang="0">
                    <a:pos x="149" y="2"/>
                  </a:cxn>
                  <a:cxn ang="0">
                    <a:pos x="145" y="1"/>
                  </a:cxn>
                  <a:cxn ang="0">
                    <a:pos x="144" y="3"/>
                  </a:cxn>
                  <a:cxn ang="0">
                    <a:pos x="145" y="5"/>
                  </a:cxn>
                  <a:cxn ang="0">
                    <a:pos x="145" y="10"/>
                  </a:cxn>
                  <a:cxn ang="0">
                    <a:pos x="138" y="30"/>
                  </a:cxn>
                  <a:cxn ang="0">
                    <a:pos x="130" y="53"/>
                  </a:cxn>
                  <a:cxn ang="0">
                    <a:pos x="127" y="59"/>
                  </a:cxn>
                  <a:cxn ang="0">
                    <a:pos x="119" y="62"/>
                  </a:cxn>
                  <a:cxn ang="0">
                    <a:pos x="109" y="65"/>
                  </a:cxn>
                  <a:cxn ang="0">
                    <a:pos x="97" y="67"/>
                  </a:cxn>
                  <a:cxn ang="0">
                    <a:pos x="85" y="69"/>
                  </a:cxn>
                  <a:cxn ang="0">
                    <a:pos x="74" y="70"/>
                  </a:cxn>
                  <a:cxn ang="0">
                    <a:pos x="61" y="71"/>
                  </a:cxn>
                  <a:cxn ang="0">
                    <a:pos x="48" y="73"/>
                  </a:cxn>
                  <a:cxn ang="0">
                    <a:pos x="35" y="74"/>
                  </a:cxn>
                  <a:cxn ang="0">
                    <a:pos x="22" y="74"/>
                  </a:cxn>
                  <a:cxn ang="0">
                    <a:pos x="9" y="74"/>
                  </a:cxn>
                  <a:cxn ang="0">
                    <a:pos x="6" y="74"/>
                  </a:cxn>
                  <a:cxn ang="0">
                    <a:pos x="3" y="71"/>
                  </a:cxn>
                  <a:cxn ang="0">
                    <a:pos x="6" y="66"/>
                  </a:cxn>
                  <a:cxn ang="0">
                    <a:pos x="9" y="62"/>
                  </a:cxn>
                  <a:cxn ang="0">
                    <a:pos x="12" y="58"/>
                  </a:cxn>
                  <a:cxn ang="0">
                    <a:pos x="14" y="54"/>
                  </a:cxn>
                  <a:cxn ang="0">
                    <a:pos x="11" y="54"/>
                  </a:cxn>
                  <a:cxn ang="0">
                    <a:pos x="7" y="59"/>
                  </a:cxn>
                  <a:cxn ang="0">
                    <a:pos x="2" y="67"/>
                  </a:cxn>
                </a:cxnLst>
                <a:rect l="0" t="0" r="r" b="b"/>
                <a:pathLst>
                  <a:path w="151" h="79">
                    <a:moveTo>
                      <a:pt x="0" y="69"/>
                    </a:moveTo>
                    <a:lnTo>
                      <a:pt x="0" y="70"/>
                    </a:lnTo>
                    <a:lnTo>
                      <a:pt x="0" y="72"/>
                    </a:lnTo>
                    <a:lnTo>
                      <a:pt x="0" y="74"/>
                    </a:lnTo>
                    <a:lnTo>
                      <a:pt x="0" y="76"/>
                    </a:lnTo>
                    <a:lnTo>
                      <a:pt x="1" y="77"/>
                    </a:lnTo>
                    <a:lnTo>
                      <a:pt x="3" y="78"/>
                    </a:lnTo>
                    <a:lnTo>
                      <a:pt x="4" y="78"/>
                    </a:lnTo>
                    <a:lnTo>
                      <a:pt x="5" y="79"/>
                    </a:lnTo>
                    <a:lnTo>
                      <a:pt x="9" y="79"/>
                    </a:lnTo>
                    <a:lnTo>
                      <a:pt x="14" y="79"/>
                    </a:lnTo>
                    <a:lnTo>
                      <a:pt x="18" y="79"/>
                    </a:lnTo>
                    <a:lnTo>
                      <a:pt x="23" y="79"/>
                    </a:lnTo>
                    <a:lnTo>
                      <a:pt x="28" y="79"/>
                    </a:lnTo>
                    <a:lnTo>
                      <a:pt x="32" y="78"/>
                    </a:lnTo>
                    <a:lnTo>
                      <a:pt x="37" y="78"/>
                    </a:lnTo>
                    <a:lnTo>
                      <a:pt x="41" y="78"/>
                    </a:lnTo>
                    <a:lnTo>
                      <a:pt x="46" y="78"/>
                    </a:lnTo>
                    <a:lnTo>
                      <a:pt x="50" y="77"/>
                    </a:lnTo>
                    <a:lnTo>
                      <a:pt x="55" y="77"/>
                    </a:lnTo>
                    <a:lnTo>
                      <a:pt x="59" y="76"/>
                    </a:lnTo>
                    <a:lnTo>
                      <a:pt x="64" y="76"/>
                    </a:lnTo>
                    <a:lnTo>
                      <a:pt x="68" y="75"/>
                    </a:lnTo>
                    <a:lnTo>
                      <a:pt x="73" y="75"/>
                    </a:lnTo>
                    <a:lnTo>
                      <a:pt x="77" y="75"/>
                    </a:lnTo>
                    <a:lnTo>
                      <a:pt x="82" y="75"/>
                    </a:lnTo>
                    <a:lnTo>
                      <a:pt x="86" y="74"/>
                    </a:lnTo>
                    <a:lnTo>
                      <a:pt x="90" y="74"/>
                    </a:lnTo>
                    <a:lnTo>
                      <a:pt x="95" y="73"/>
                    </a:lnTo>
                    <a:lnTo>
                      <a:pt x="99" y="73"/>
                    </a:lnTo>
                    <a:lnTo>
                      <a:pt x="103" y="72"/>
                    </a:lnTo>
                    <a:lnTo>
                      <a:pt x="108" y="71"/>
                    </a:lnTo>
                    <a:lnTo>
                      <a:pt x="112" y="71"/>
                    </a:lnTo>
                    <a:lnTo>
                      <a:pt x="115" y="70"/>
                    </a:lnTo>
                    <a:lnTo>
                      <a:pt x="118" y="69"/>
                    </a:lnTo>
                    <a:lnTo>
                      <a:pt x="121" y="68"/>
                    </a:lnTo>
                    <a:lnTo>
                      <a:pt x="124" y="67"/>
                    </a:lnTo>
                    <a:lnTo>
                      <a:pt x="126" y="65"/>
                    </a:lnTo>
                    <a:lnTo>
                      <a:pt x="129" y="63"/>
                    </a:lnTo>
                    <a:lnTo>
                      <a:pt x="131" y="61"/>
                    </a:lnTo>
                    <a:lnTo>
                      <a:pt x="133" y="58"/>
                    </a:lnTo>
                    <a:lnTo>
                      <a:pt x="134" y="56"/>
                    </a:lnTo>
                    <a:lnTo>
                      <a:pt x="136" y="50"/>
                    </a:lnTo>
                    <a:lnTo>
                      <a:pt x="139" y="41"/>
                    </a:lnTo>
                    <a:lnTo>
                      <a:pt x="142" y="31"/>
                    </a:lnTo>
                    <a:lnTo>
                      <a:pt x="146" y="21"/>
                    </a:lnTo>
                    <a:lnTo>
                      <a:pt x="149" y="12"/>
                    </a:lnTo>
                    <a:lnTo>
                      <a:pt x="150" y="5"/>
                    </a:lnTo>
                    <a:lnTo>
                      <a:pt x="151" y="3"/>
                    </a:lnTo>
                    <a:lnTo>
                      <a:pt x="151" y="3"/>
                    </a:lnTo>
                    <a:lnTo>
                      <a:pt x="149" y="2"/>
                    </a:lnTo>
                    <a:lnTo>
                      <a:pt x="148" y="1"/>
                    </a:lnTo>
                    <a:lnTo>
                      <a:pt x="146" y="0"/>
                    </a:lnTo>
                    <a:lnTo>
                      <a:pt x="145" y="1"/>
                    </a:lnTo>
                    <a:lnTo>
                      <a:pt x="145" y="1"/>
                    </a:lnTo>
                    <a:lnTo>
                      <a:pt x="144" y="2"/>
                    </a:lnTo>
                    <a:lnTo>
                      <a:pt x="144" y="3"/>
                    </a:lnTo>
                    <a:lnTo>
                      <a:pt x="144" y="4"/>
                    </a:lnTo>
                    <a:lnTo>
                      <a:pt x="145" y="5"/>
                    </a:lnTo>
                    <a:lnTo>
                      <a:pt x="145" y="5"/>
                    </a:lnTo>
                    <a:lnTo>
                      <a:pt x="146" y="5"/>
                    </a:lnTo>
                    <a:lnTo>
                      <a:pt x="145" y="8"/>
                    </a:lnTo>
                    <a:lnTo>
                      <a:pt x="145" y="10"/>
                    </a:lnTo>
                    <a:lnTo>
                      <a:pt x="143" y="15"/>
                    </a:lnTo>
                    <a:lnTo>
                      <a:pt x="141" y="22"/>
                    </a:lnTo>
                    <a:lnTo>
                      <a:pt x="138" y="30"/>
                    </a:lnTo>
                    <a:lnTo>
                      <a:pt x="135" y="39"/>
                    </a:lnTo>
                    <a:lnTo>
                      <a:pt x="132" y="47"/>
                    </a:lnTo>
                    <a:lnTo>
                      <a:pt x="130" y="53"/>
                    </a:lnTo>
                    <a:lnTo>
                      <a:pt x="129" y="57"/>
                    </a:lnTo>
                    <a:lnTo>
                      <a:pt x="128" y="58"/>
                    </a:lnTo>
                    <a:lnTo>
                      <a:pt x="127" y="59"/>
                    </a:lnTo>
                    <a:lnTo>
                      <a:pt x="125" y="60"/>
                    </a:lnTo>
                    <a:lnTo>
                      <a:pt x="122" y="61"/>
                    </a:lnTo>
                    <a:lnTo>
                      <a:pt x="119" y="62"/>
                    </a:lnTo>
                    <a:lnTo>
                      <a:pt x="116" y="63"/>
                    </a:lnTo>
                    <a:lnTo>
                      <a:pt x="113" y="64"/>
                    </a:lnTo>
                    <a:lnTo>
                      <a:pt x="109" y="65"/>
                    </a:lnTo>
                    <a:lnTo>
                      <a:pt x="105" y="66"/>
                    </a:lnTo>
                    <a:lnTo>
                      <a:pt x="101" y="67"/>
                    </a:lnTo>
                    <a:lnTo>
                      <a:pt x="97" y="67"/>
                    </a:lnTo>
                    <a:lnTo>
                      <a:pt x="93" y="68"/>
                    </a:lnTo>
                    <a:lnTo>
                      <a:pt x="89" y="68"/>
                    </a:lnTo>
                    <a:lnTo>
                      <a:pt x="85" y="69"/>
                    </a:lnTo>
                    <a:lnTo>
                      <a:pt x="82" y="69"/>
                    </a:lnTo>
                    <a:lnTo>
                      <a:pt x="78" y="69"/>
                    </a:lnTo>
                    <a:lnTo>
                      <a:pt x="74" y="70"/>
                    </a:lnTo>
                    <a:lnTo>
                      <a:pt x="70" y="70"/>
                    </a:lnTo>
                    <a:lnTo>
                      <a:pt x="65" y="71"/>
                    </a:lnTo>
                    <a:lnTo>
                      <a:pt x="61" y="71"/>
                    </a:lnTo>
                    <a:lnTo>
                      <a:pt x="57" y="71"/>
                    </a:lnTo>
                    <a:lnTo>
                      <a:pt x="52" y="72"/>
                    </a:lnTo>
                    <a:lnTo>
                      <a:pt x="48" y="73"/>
                    </a:lnTo>
                    <a:lnTo>
                      <a:pt x="44" y="73"/>
                    </a:lnTo>
                    <a:lnTo>
                      <a:pt x="39" y="73"/>
                    </a:lnTo>
                    <a:lnTo>
                      <a:pt x="35" y="74"/>
                    </a:lnTo>
                    <a:lnTo>
                      <a:pt x="31" y="74"/>
                    </a:lnTo>
                    <a:lnTo>
                      <a:pt x="26" y="74"/>
                    </a:lnTo>
                    <a:lnTo>
                      <a:pt x="22" y="74"/>
                    </a:lnTo>
                    <a:lnTo>
                      <a:pt x="18" y="75"/>
                    </a:lnTo>
                    <a:lnTo>
                      <a:pt x="13" y="75"/>
                    </a:lnTo>
                    <a:lnTo>
                      <a:pt x="9" y="74"/>
                    </a:lnTo>
                    <a:lnTo>
                      <a:pt x="8" y="74"/>
                    </a:lnTo>
                    <a:lnTo>
                      <a:pt x="7" y="74"/>
                    </a:lnTo>
                    <a:lnTo>
                      <a:pt x="6" y="74"/>
                    </a:lnTo>
                    <a:lnTo>
                      <a:pt x="4" y="73"/>
                    </a:lnTo>
                    <a:lnTo>
                      <a:pt x="3" y="73"/>
                    </a:lnTo>
                    <a:lnTo>
                      <a:pt x="3" y="71"/>
                    </a:lnTo>
                    <a:lnTo>
                      <a:pt x="4" y="70"/>
                    </a:lnTo>
                    <a:lnTo>
                      <a:pt x="5" y="68"/>
                    </a:lnTo>
                    <a:lnTo>
                      <a:pt x="6" y="66"/>
                    </a:lnTo>
                    <a:lnTo>
                      <a:pt x="7" y="65"/>
                    </a:lnTo>
                    <a:lnTo>
                      <a:pt x="8" y="63"/>
                    </a:lnTo>
                    <a:lnTo>
                      <a:pt x="9" y="62"/>
                    </a:lnTo>
                    <a:lnTo>
                      <a:pt x="10" y="61"/>
                    </a:lnTo>
                    <a:lnTo>
                      <a:pt x="11" y="59"/>
                    </a:lnTo>
                    <a:lnTo>
                      <a:pt x="12" y="58"/>
                    </a:lnTo>
                    <a:lnTo>
                      <a:pt x="12" y="57"/>
                    </a:lnTo>
                    <a:lnTo>
                      <a:pt x="14" y="56"/>
                    </a:lnTo>
                    <a:lnTo>
                      <a:pt x="14" y="54"/>
                    </a:lnTo>
                    <a:lnTo>
                      <a:pt x="13" y="53"/>
                    </a:lnTo>
                    <a:lnTo>
                      <a:pt x="12" y="53"/>
                    </a:lnTo>
                    <a:lnTo>
                      <a:pt x="11" y="54"/>
                    </a:lnTo>
                    <a:lnTo>
                      <a:pt x="10" y="55"/>
                    </a:lnTo>
                    <a:lnTo>
                      <a:pt x="9" y="57"/>
                    </a:lnTo>
                    <a:lnTo>
                      <a:pt x="7" y="59"/>
                    </a:lnTo>
                    <a:lnTo>
                      <a:pt x="5" y="62"/>
                    </a:lnTo>
                    <a:lnTo>
                      <a:pt x="3" y="65"/>
                    </a:lnTo>
                    <a:lnTo>
                      <a:pt x="2" y="67"/>
                    </a:lnTo>
                    <a:lnTo>
                      <a:pt x="0" y="6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8243" name="Freeform 67"/>
              <p:cNvSpPr>
                <a:spLocks/>
              </p:cNvSpPr>
              <p:nvPr/>
            </p:nvSpPr>
            <p:spPr bwMode="auto">
              <a:xfrm>
                <a:off x="2379" y="288"/>
                <a:ext cx="81" cy="107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4" y="8"/>
                  </a:cxn>
                  <a:cxn ang="0">
                    <a:pos x="10" y="7"/>
                  </a:cxn>
                  <a:cxn ang="0">
                    <a:pos x="19" y="6"/>
                  </a:cxn>
                  <a:cxn ang="0">
                    <a:pos x="29" y="5"/>
                  </a:cxn>
                  <a:cxn ang="0">
                    <a:pos x="40" y="4"/>
                  </a:cxn>
                  <a:cxn ang="0">
                    <a:pos x="51" y="5"/>
                  </a:cxn>
                  <a:cxn ang="0">
                    <a:pos x="61" y="8"/>
                  </a:cxn>
                  <a:cxn ang="0">
                    <a:pos x="70" y="21"/>
                  </a:cxn>
                  <a:cxn ang="0">
                    <a:pos x="75" y="44"/>
                  </a:cxn>
                  <a:cxn ang="0">
                    <a:pos x="76" y="68"/>
                  </a:cxn>
                  <a:cxn ang="0">
                    <a:pos x="74" y="92"/>
                  </a:cxn>
                  <a:cxn ang="0">
                    <a:pos x="72" y="105"/>
                  </a:cxn>
                  <a:cxn ang="0">
                    <a:pos x="72" y="107"/>
                  </a:cxn>
                  <a:cxn ang="0">
                    <a:pos x="74" y="107"/>
                  </a:cxn>
                  <a:cxn ang="0">
                    <a:pos x="75" y="107"/>
                  </a:cxn>
                  <a:cxn ang="0">
                    <a:pos x="79" y="91"/>
                  </a:cxn>
                  <a:cxn ang="0">
                    <a:pos x="81" y="60"/>
                  </a:cxn>
                  <a:cxn ang="0">
                    <a:pos x="80" y="39"/>
                  </a:cxn>
                  <a:cxn ang="0">
                    <a:pos x="78" y="28"/>
                  </a:cxn>
                  <a:cxn ang="0">
                    <a:pos x="75" y="17"/>
                  </a:cxn>
                  <a:cxn ang="0">
                    <a:pos x="71" y="8"/>
                  </a:cxn>
                  <a:cxn ang="0">
                    <a:pos x="64" y="2"/>
                  </a:cxn>
                  <a:cxn ang="0">
                    <a:pos x="58" y="1"/>
                  </a:cxn>
                  <a:cxn ang="0">
                    <a:pos x="53" y="0"/>
                  </a:cxn>
                  <a:cxn ang="0">
                    <a:pos x="47" y="0"/>
                  </a:cxn>
                  <a:cxn ang="0">
                    <a:pos x="41" y="0"/>
                  </a:cxn>
                  <a:cxn ang="0">
                    <a:pos x="34" y="0"/>
                  </a:cxn>
                  <a:cxn ang="0">
                    <a:pos x="27" y="1"/>
                  </a:cxn>
                  <a:cxn ang="0">
                    <a:pos x="20" y="2"/>
                  </a:cxn>
                  <a:cxn ang="0">
                    <a:pos x="13" y="3"/>
                  </a:cxn>
                  <a:cxn ang="0">
                    <a:pos x="7" y="4"/>
                  </a:cxn>
                  <a:cxn ang="0">
                    <a:pos x="3" y="5"/>
                  </a:cxn>
                  <a:cxn ang="0">
                    <a:pos x="0" y="6"/>
                  </a:cxn>
                </a:cxnLst>
                <a:rect l="0" t="0" r="r" b="b"/>
                <a:pathLst>
                  <a:path w="81" h="107">
                    <a:moveTo>
                      <a:pt x="0" y="7"/>
                    </a:moveTo>
                    <a:lnTo>
                      <a:pt x="0" y="8"/>
                    </a:lnTo>
                    <a:lnTo>
                      <a:pt x="2" y="8"/>
                    </a:lnTo>
                    <a:lnTo>
                      <a:pt x="4" y="8"/>
                    </a:lnTo>
                    <a:lnTo>
                      <a:pt x="7" y="8"/>
                    </a:lnTo>
                    <a:lnTo>
                      <a:pt x="10" y="7"/>
                    </a:lnTo>
                    <a:lnTo>
                      <a:pt x="14" y="7"/>
                    </a:lnTo>
                    <a:lnTo>
                      <a:pt x="19" y="6"/>
                    </a:lnTo>
                    <a:lnTo>
                      <a:pt x="24" y="6"/>
                    </a:lnTo>
                    <a:lnTo>
                      <a:pt x="29" y="5"/>
                    </a:lnTo>
                    <a:lnTo>
                      <a:pt x="35" y="4"/>
                    </a:lnTo>
                    <a:lnTo>
                      <a:pt x="40" y="4"/>
                    </a:lnTo>
                    <a:lnTo>
                      <a:pt x="46" y="5"/>
                    </a:lnTo>
                    <a:lnTo>
                      <a:pt x="51" y="5"/>
                    </a:lnTo>
                    <a:lnTo>
                      <a:pt x="56" y="6"/>
                    </a:lnTo>
                    <a:lnTo>
                      <a:pt x="61" y="8"/>
                    </a:lnTo>
                    <a:lnTo>
                      <a:pt x="65" y="10"/>
                    </a:lnTo>
                    <a:lnTo>
                      <a:pt x="70" y="21"/>
                    </a:lnTo>
                    <a:lnTo>
                      <a:pt x="73" y="32"/>
                    </a:lnTo>
                    <a:lnTo>
                      <a:pt x="75" y="44"/>
                    </a:lnTo>
                    <a:lnTo>
                      <a:pt x="76" y="56"/>
                    </a:lnTo>
                    <a:lnTo>
                      <a:pt x="76" y="68"/>
                    </a:lnTo>
                    <a:lnTo>
                      <a:pt x="75" y="80"/>
                    </a:lnTo>
                    <a:lnTo>
                      <a:pt x="74" y="92"/>
                    </a:lnTo>
                    <a:lnTo>
                      <a:pt x="72" y="104"/>
                    </a:lnTo>
                    <a:lnTo>
                      <a:pt x="72" y="105"/>
                    </a:lnTo>
                    <a:lnTo>
                      <a:pt x="72" y="106"/>
                    </a:lnTo>
                    <a:lnTo>
                      <a:pt x="72" y="107"/>
                    </a:lnTo>
                    <a:lnTo>
                      <a:pt x="73" y="107"/>
                    </a:lnTo>
                    <a:lnTo>
                      <a:pt x="74" y="107"/>
                    </a:lnTo>
                    <a:lnTo>
                      <a:pt x="75" y="107"/>
                    </a:lnTo>
                    <a:lnTo>
                      <a:pt x="75" y="107"/>
                    </a:lnTo>
                    <a:lnTo>
                      <a:pt x="76" y="106"/>
                    </a:lnTo>
                    <a:lnTo>
                      <a:pt x="79" y="91"/>
                    </a:lnTo>
                    <a:lnTo>
                      <a:pt x="81" y="75"/>
                    </a:lnTo>
                    <a:lnTo>
                      <a:pt x="81" y="60"/>
                    </a:lnTo>
                    <a:lnTo>
                      <a:pt x="80" y="44"/>
                    </a:lnTo>
                    <a:lnTo>
                      <a:pt x="80" y="39"/>
                    </a:lnTo>
                    <a:lnTo>
                      <a:pt x="79" y="33"/>
                    </a:lnTo>
                    <a:lnTo>
                      <a:pt x="78" y="28"/>
                    </a:lnTo>
                    <a:lnTo>
                      <a:pt x="77" y="22"/>
                    </a:lnTo>
                    <a:lnTo>
                      <a:pt x="75" y="17"/>
                    </a:lnTo>
                    <a:lnTo>
                      <a:pt x="73" y="12"/>
                    </a:lnTo>
                    <a:lnTo>
                      <a:pt x="71" y="8"/>
                    </a:lnTo>
                    <a:lnTo>
                      <a:pt x="67" y="4"/>
                    </a:lnTo>
                    <a:lnTo>
                      <a:pt x="64" y="2"/>
                    </a:lnTo>
                    <a:lnTo>
                      <a:pt x="62" y="2"/>
                    </a:lnTo>
                    <a:lnTo>
                      <a:pt x="58" y="1"/>
                    </a:lnTo>
                    <a:lnTo>
                      <a:pt x="56" y="0"/>
                    </a:lnTo>
                    <a:lnTo>
                      <a:pt x="53" y="0"/>
                    </a:lnTo>
                    <a:lnTo>
                      <a:pt x="50" y="0"/>
                    </a:lnTo>
                    <a:lnTo>
                      <a:pt x="47" y="0"/>
                    </a:lnTo>
                    <a:lnTo>
                      <a:pt x="44" y="0"/>
                    </a:lnTo>
                    <a:lnTo>
                      <a:pt x="41" y="0"/>
                    </a:lnTo>
                    <a:lnTo>
                      <a:pt x="37" y="0"/>
                    </a:lnTo>
                    <a:lnTo>
                      <a:pt x="34" y="0"/>
                    </a:lnTo>
                    <a:lnTo>
                      <a:pt x="31" y="1"/>
                    </a:lnTo>
                    <a:lnTo>
                      <a:pt x="27" y="1"/>
                    </a:lnTo>
                    <a:lnTo>
                      <a:pt x="23" y="1"/>
                    </a:lnTo>
                    <a:lnTo>
                      <a:pt x="20" y="2"/>
                    </a:lnTo>
                    <a:lnTo>
                      <a:pt x="16" y="2"/>
                    </a:lnTo>
                    <a:lnTo>
                      <a:pt x="13" y="3"/>
                    </a:lnTo>
                    <a:lnTo>
                      <a:pt x="10" y="3"/>
                    </a:lnTo>
                    <a:lnTo>
                      <a:pt x="7" y="4"/>
                    </a:lnTo>
                    <a:lnTo>
                      <a:pt x="4" y="4"/>
                    </a:lnTo>
                    <a:lnTo>
                      <a:pt x="3" y="5"/>
                    </a:lnTo>
                    <a:lnTo>
                      <a:pt x="1" y="6"/>
                    </a:lnTo>
                    <a:lnTo>
                      <a:pt x="0" y="6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8244" name="Freeform 68"/>
              <p:cNvSpPr>
                <a:spLocks/>
              </p:cNvSpPr>
              <p:nvPr/>
            </p:nvSpPr>
            <p:spPr bwMode="auto">
              <a:xfrm>
                <a:off x="2346" y="308"/>
                <a:ext cx="91" cy="80"/>
              </a:xfrm>
              <a:custGeom>
                <a:avLst/>
                <a:gdLst/>
                <a:ahLst/>
                <a:cxnLst>
                  <a:cxn ang="0">
                    <a:pos x="42" y="75"/>
                  </a:cxn>
                  <a:cxn ang="0">
                    <a:pos x="34" y="75"/>
                  </a:cxn>
                  <a:cxn ang="0">
                    <a:pos x="23" y="73"/>
                  </a:cxn>
                  <a:cxn ang="0">
                    <a:pos x="14" y="67"/>
                  </a:cxn>
                  <a:cxn ang="0">
                    <a:pos x="8" y="51"/>
                  </a:cxn>
                  <a:cxn ang="0">
                    <a:pos x="6" y="28"/>
                  </a:cxn>
                  <a:cxn ang="0">
                    <a:pos x="5" y="14"/>
                  </a:cxn>
                  <a:cxn ang="0">
                    <a:pos x="7" y="11"/>
                  </a:cxn>
                  <a:cxn ang="0">
                    <a:pos x="10" y="10"/>
                  </a:cxn>
                  <a:cxn ang="0">
                    <a:pos x="13" y="9"/>
                  </a:cxn>
                  <a:cxn ang="0">
                    <a:pos x="16" y="8"/>
                  </a:cxn>
                  <a:cxn ang="0">
                    <a:pos x="23" y="8"/>
                  </a:cxn>
                  <a:cxn ang="0">
                    <a:pos x="29" y="7"/>
                  </a:cxn>
                  <a:cxn ang="0">
                    <a:pos x="36" y="7"/>
                  </a:cxn>
                  <a:cxn ang="0">
                    <a:pos x="43" y="6"/>
                  </a:cxn>
                  <a:cxn ang="0">
                    <a:pos x="50" y="6"/>
                  </a:cxn>
                  <a:cxn ang="0">
                    <a:pos x="57" y="6"/>
                  </a:cxn>
                  <a:cxn ang="0">
                    <a:pos x="64" y="6"/>
                  </a:cxn>
                  <a:cxn ang="0">
                    <a:pos x="71" y="6"/>
                  </a:cxn>
                  <a:cxn ang="0">
                    <a:pos x="73" y="6"/>
                  </a:cxn>
                  <a:cxn ang="0">
                    <a:pos x="74" y="4"/>
                  </a:cxn>
                  <a:cxn ang="0">
                    <a:pos x="75" y="3"/>
                  </a:cxn>
                  <a:cxn ang="0">
                    <a:pos x="75" y="1"/>
                  </a:cxn>
                  <a:cxn ang="0">
                    <a:pos x="74" y="0"/>
                  </a:cxn>
                  <a:cxn ang="0">
                    <a:pos x="73" y="0"/>
                  </a:cxn>
                  <a:cxn ang="0">
                    <a:pos x="66" y="0"/>
                  </a:cxn>
                  <a:cxn ang="0">
                    <a:pos x="59" y="1"/>
                  </a:cxn>
                  <a:cxn ang="0">
                    <a:pos x="51" y="1"/>
                  </a:cxn>
                  <a:cxn ang="0">
                    <a:pos x="44" y="1"/>
                  </a:cxn>
                  <a:cxn ang="0">
                    <a:pos x="37" y="1"/>
                  </a:cxn>
                  <a:cxn ang="0">
                    <a:pos x="30" y="2"/>
                  </a:cxn>
                  <a:cxn ang="0">
                    <a:pos x="23" y="2"/>
                  </a:cxn>
                  <a:cxn ang="0">
                    <a:pos x="16" y="3"/>
                  </a:cxn>
                  <a:cxn ang="0">
                    <a:pos x="11" y="3"/>
                  </a:cxn>
                  <a:cxn ang="0">
                    <a:pos x="7" y="5"/>
                  </a:cxn>
                  <a:cxn ang="0">
                    <a:pos x="3" y="8"/>
                  </a:cxn>
                  <a:cxn ang="0">
                    <a:pos x="1" y="12"/>
                  </a:cxn>
                  <a:cxn ang="0">
                    <a:pos x="0" y="21"/>
                  </a:cxn>
                  <a:cxn ang="0">
                    <a:pos x="2" y="35"/>
                  </a:cxn>
                  <a:cxn ang="0">
                    <a:pos x="4" y="52"/>
                  </a:cxn>
                  <a:cxn ang="0">
                    <a:pos x="7" y="66"/>
                  </a:cxn>
                  <a:cxn ang="0">
                    <a:pos x="10" y="71"/>
                  </a:cxn>
                  <a:cxn ang="0">
                    <a:pos x="14" y="74"/>
                  </a:cxn>
                  <a:cxn ang="0">
                    <a:pos x="21" y="77"/>
                  </a:cxn>
                  <a:cxn ang="0">
                    <a:pos x="29" y="78"/>
                  </a:cxn>
                  <a:cxn ang="0">
                    <a:pos x="37" y="79"/>
                  </a:cxn>
                  <a:cxn ang="0">
                    <a:pos x="44" y="80"/>
                  </a:cxn>
                  <a:cxn ang="0">
                    <a:pos x="51" y="79"/>
                  </a:cxn>
                  <a:cxn ang="0">
                    <a:pos x="57" y="78"/>
                  </a:cxn>
                  <a:cxn ang="0">
                    <a:pos x="64" y="76"/>
                  </a:cxn>
                  <a:cxn ang="0">
                    <a:pos x="70" y="75"/>
                  </a:cxn>
                  <a:cxn ang="0">
                    <a:pos x="76" y="75"/>
                  </a:cxn>
                  <a:cxn ang="0">
                    <a:pos x="83" y="73"/>
                  </a:cxn>
                  <a:cxn ang="0">
                    <a:pos x="89" y="72"/>
                  </a:cxn>
                  <a:cxn ang="0">
                    <a:pos x="91" y="69"/>
                  </a:cxn>
                  <a:cxn ang="0">
                    <a:pos x="88" y="68"/>
                  </a:cxn>
                  <a:cxn ang="0">
                    <a:pos x="83" y="68"/>
                  </a:cxn>
                  <a:cxn ang="0">
                    <a:pos x="76" y="69"/>
                  </a:cxn>
                  <a:cxn ang="0">
                    <a:pos x="69" y="70"/>
                  </a:cxn>
                  <a:cxn ang="0">
                    <a:pos x="61" y="71"/>
                  </a:cxn>
                  <a:cxn ang="0">
                    <a:pos x="55" y="73"/>
                  </a:cxn>
                  <a:cxn ang="0">
                    <a:pos x="49" y="74"/>
                  </a:cxn>
                  <a:cxn ang="0">
                    <a:pos x="46" y="75"/>
                  </a:cxn>
                </a:cxnLst>
                <a:rect l="0" t="0" r="r" b="b"/>
                <a:pathLst>
                  <a:path w="91" h="80">
                    <a:moveTo>
                      <a:pt x="46" y="75"/>
                    </a:moveTo>
                    <a:lnTo>
                      <a:pt x="42" y="75"/>
                    </a:lnTo>
                    <a:lnTo>
                      <a:pt x="38" y="75"/>
                    </a:lnTo>
                    <a:lnTo>
                      <a:pt x="34" y="75"/>
                    </a:lnTo>
                    <a:lnTo>
                      <a:pt x="28" y="74"/>
                    </a:lnTo>
                    <a:lnTo>
                      <a:pt x="23" y="73"/>
                    </a:lnTo>
                    <a:lnTo>
                      <a:pt x="18" y="71"/>
                    </a:lnTo>
                    <a:lnTo>
                      <a:pt x="14" y="67"/>
                    </a:lnTo>
                    <a:lnTo>
                      <a:pt x="11" y="63"/>
                    </a:lnTo>
                    <a:lnTo>
                      <a:pt x="8" y="51"/>
                    </a:lnTo>
                    <a:lnTo>
                      <a:pt x="7" y="39"/>
                    </a:lnTo>
                    <a:lnTo>
                      <a:pt x="6" y="28"/>
                    </a:lnTo>
                    <a:lnTo>
                      <a:pt x="5" y="16"/>
                    </a:lnTo>
                    <a:lnTo>
                      <a:pt x="5" y="14"/>
                    </a:lnTo>
                    <a:lnTo>
                      <a:pt x="6" y="12"/>
                    </a:lnTo>
                    <a:lnTo>
                      <a:pt x="7" y="11"/>
                    </a:lnTo>
                    <a:lnTo>
                      <a:pt x="8" y="10"/>
                    </a:lnTo>
                    <a:lnTo>
                      <a:pt x="10" y="10"/>
                    </a:lnTo>
                    <a:lnTo>
                      <a:pt x="11" y="9"/>
                    </a:lnTo>
                    <a:lnTo>
                      <a:pt x="13" y="9"/>
                    </a:lnTo>
                    <a:lnTo>
                      <a:pt x="14" y="8"/>
                    </a:lnTo>
                    <a:lnTo>
                      <a:pt x="16" y="8"/>
                    </a:lnTo>
                    <a:lnTo>
                      <a:pt x="19" y="8"/>
                    </a:lnTo>
                    <a:lnTo>
                      <a:pt x="23" y="8"/>
                    </a:lnTo>
                    <a:lnTo>
                      <a:pt x="26" y="8"/>
                    </a:lnTo>
                    <a:lnTo>
                      <a:pt x="29" y="7"/>
                    </a:lnTo>
                    <a:lnTo>
                      <a:pt x="33" y="7"/>
                    </a:lnTo>
                    <a:lnTo>
                      <a:pt x="36" y="7"/>
                    </a:lnTo>
                    <a:lnTo>
                      <a:pt x="40" y="7"/>
                    </a:lnTo>
                    <a:lnTo>
                      <a:pt x="43" y="6"/>
                    </a:lnTo>
                    <a:lnTo>
                      <a:pt x="46" y="6"/>
                    </a:lnTo>
                    <a:lnTo>
                      <a:pt x="50" y="6"/>
                    </a:lnTo>
                    <a:lnTo>
                      <a:pt x="53" y="6"/>
                    </a:lnTo>
                    <a:lnTo>
                      <a:pt x="57" y="6"/>
                    </a:lnTo>
                    <a:lnTo>
                      <a:pt x="60" y="6"/>
                    </a:lnTo>
                    <a:lnTo>
                      <a:pt x="64" y="6"/>
                    </a:lnTo>
                    <a:lnTo>
                      <a:pt x="67" y="6"/>
                    </a:lnTo>
                    <a:lnTo>
                      <a:pt x="71" y="6"/>
                    </a:lnTo>
                    <a:lnTo>
                      <a:pt x="72" y="6"/>
                    </a:lnTo>
                    <a:lnTo>
                      <a:pt x="73" y="6"/>
                    </a:lnTo>
                    <a:lnTo>
                      <a:pt x="73" y="5"/>
                    </a:lnTo>
                    <a:lnTo>
                      <a:pt x="74" y="4"/>
                    </a:lnTo>
                    <a:lnTo>
                      <a:pt x="75" y="4"/>
                    </a:lnTo>
                    <a:lnTo>
                      <a:pt x="75" y="3"/>
                    </a:lnTo>
                    <a:lnTo>
                      <a:pt x="75" y="2"/>
                    </a:lnTo>
                    <a:lnTo>
                      <a:pt x="75" y="1"/>
                    </a:lnTo>
                    <a:lnTo>
                      <a:pt x="75" y="1"/>
                    </a:lnTo>
                    <a:lnTo>
                      <a:pt x="74" y="0"/>
                    </a:lnTo>
                    <a:lnTo>
                      <a:pt x="73" y="0"/>
                    </a:lnTo>
                    <a:lnTo>
                      <a:pt x="73" y="0"/>
                    </a:lnTo>
                    <a:lnTo>
                      <a:pt x="69" y="0"/>
                    </a:lnTo>
                    <a:lnTo>
                      <a:pt x="66" y="0"/>
                    </a:lnTo>
                    <a:lnTo>
                      <a:pt x="62" y="0"/>
                    </a:lnTo>
                    <a:lnTo>
                      <a:pt x="59" y="1"/>
                    </a:lnTo>
                    <a:lnTo>
                      <a:pt x="55" y="1"/>
                    </a:lnTo>
                    <a:lnTo>
                      <a:pt x="51" y="1"/>
                    </a:lnTo>
                    <a:lnTo>
                      <a:pt x="48" y="1"/>
                    </a:lnTo>
                    <a:lnTo>
                      <a:pt x="44" y="1"/>
                    </a:lnTo>
                    <a:lnTo>
                      <a:pt x="41" y="1"/>
                    </a:lnTo>
                    <a:lnTo>
                      <a:pt x="37" y="1"/>
                    </a:lnTo>
                    <a:lnTo>
                      <a:pt x="34" y="1"/>
                    </a:lnTo>
                    <a:lnTo>
                      <a:pt x="30" y="2"/>
                    </a:lnTo>
                    <a:lnTo>
                      <a:pt x="27" y="2"/>
                    </a:lnTo>
                    <a:lnTo>
                      <a:pt x="23" y="2"/>
                    </a:lnTo>
                    <a:lnTo>
                      <a:pt x="19" y="2"/>
                    </a:lnTo>
                    <a:lnTo>
                      <a:pt x="16" y="3"/>
                    </a:lnTo>
                    <a:lnTo>
                      <a:pt x="14" y="3"/>
                    </a:lnTo>
                    <a:lnTo>
                      <a:pt x="11" y="3"/>
                    </a:lnTo>
                    <a:lnTo>
                      <a:pt x="9" y="4"/>
                    </a:lnTo>
                    <a:lnTo>
                      <a:pt x="7" y="5"/>
                    </a:lnTo>
                    <a:lnTo>
                      <a:pt x="5" y="6"/>
                    </a:lnTo>
                    <a:lnTo>
                      <a:pt x="3" y="8"/>
                    </a:lnTo>
                    <a:lnTo>
                      <a:pt x="2" y="9"/>
                    </a:lnTo>
                    <a:lnTo>
                      <a:pt x="1" y="12"/>
                    </a:lnTo>
                    <a:lnTo>
                      <a:pt x="0" y="15"/>
                    </a:lnTo>
                    <a:lnTo>
                      <a:pt x="0" y="21"/>
                    </a:lnTo>
                    <a:lnTo>
                      <a:pt x="1" y="28"/>
                    </a:lnTo>
                    <a:lnTo>
                      <a:pt x="2" y="35"/>
                    </a:lnTo>
                    <a:lnTo>
                      <a:pt x="2" y="44"/>
                    </a:lnTo>
                    <a:lnTo>
                      <a:pt x="4" y="52"/>
                    </a:lnTo>
                    <a:lnTo>
                      <a:pt x="6" y="60"/>
                    </a:lnTo>
                    <a:lnTo>
                      <a:pt x="7" y="66"/>
                    </a:lnTo>
                    <a:lnTo>
                      <a:pt x="9" y="69"/>
                    </a:lnTo>
                    <a:lnTo>
                      <a:pt x="10" y="71"/>
                    </a:lnTo>
                    <a:lnTo>
                      <a:pt x="12" y="73"/>
                    </a:lnTo>
                    <a:lnTo>
                      <a:pt x="14" y="74"/>
                    </a:lnTo>
                    <a:lnTo>
                      <a:pt x="18" y="76"/>
                    </a:lnTo>
                    <a:lnTo>
                      <a:pt x="21" y="77"/>
                    </a:lnTo>
                    <a:lnTo>
                      <a:pt x="25" y="78"/>
                    </a:lnTo>
                    <a:lnTo>
                      <a:pt x="29" y="78"/>
                    </a:lnTo>
                    <a:lnTo>
                      <a:pt x="33" y="79"/>
                    </a:lnTo>
                    <a:lnTo>
                      <a:pt x="37" y="79"/>
                    </a:lnTo>
                    <a:lnTo>
                      <a:pt x="41" y="80"/>
                    </a:lnTo>
                    <a:lnTo>
                      <a:pt x="44" y="80"/>
                    </a:lnTo>
                    <a:lnTo>
                      <a:pt x="48" y="80"/>
                    </a:lnTo>
                    <a:lnTo>
                      <a:pt x="51" y="79"/>
                    </a:lnTo>
                    <a:lnTo>
                      <a:pt x="54" y="79"/>
                    </a:lnTo>
                    <a:lnTo>
                      <a:pt x="57" y="78"/>
                    </a:lnTo>
                    <a:lnTo>
                      <a:pt x="61" y="77"/>
                    </a:lnTo>
                    <a:lnTo>
                      <a:pt x="64" y="76"/>
                    </a:lnTo>
                    <a:lnTo>
                      <a:pt x="67" y="75"/>
                    </a:lnTo>
                    <a:lnTo>
                      <a:pt x="70" y="75"/>
                    </a:lnTo>
                    <a:lnTo>
                      <a:pt x="73" y="75"/>
                    </a:lnTo>
                    <a:lnTo>
                      <a:pt x="76" y="75"/>
                    </a:lnTo>
                    <a:lnTo>
                      <a:pt x="80" y="74"/>
                    </a:lnTo>
                    <a:lnTo>
                      <a:pt x="83" y="73"/>
                    </a:lnTo>
                    <a:lnTo>
                      <a:pt x="86" y="73"/>
                    </a:lnTo>
                    <a:lnTo>
                      <a:pt x="89" y="72"/>
                    </a:lnTo>
                    <a:lnTo>
                      <a:pt x="91" y="70"/>
                    </a:lnTo>
                    <a:lnTo>
                      <a:pt x="91" y="69"/>
                    </a:lnTo>
                    <a:lnTo>
                      <a:pt x="90" y="68"/>
                    </a:lnTo>
                    <a:lnTo>
                      <a:pt x="88" y="68"/>
                    </a:lnTo>
                    <a:lnTo>
                      <a:pt x="86" y="68"/>
                    </a:lnTo>
                    <a:lnTo>
                      <a:pt x="83" y="68"/>
                    </a:lnTo>
                    <a:lnTo>
                      <a:pt x="79" y="68"/>
                    </a:lnTo>
                    <a:lnTo>
                      <a:pt x="76" y="69"/>
                    </a:lnTo>
                    <a:lnTo>
                      <a:pt x="72" y="69"/>
                    </a:lnTo>
                    <a:lnTo>
                      <a:pt x="69" y="70"/>
                    </a:lnTo>
                    <a:lnTo>
                      <a:pt x="65" y="71"/>
                    </a:lnTo>
                    <a:lnTo>
                      <a:pt x="61" y="71"/>
                    </a:lnTo>
                    <a:lnTo>
                      <a:pt x="58" y="72"/>
                    </a:lnTo>
                    <a:lnTo>
                      <a:pt x="55" y="73"/>
                    </a:lnTo>
                    <a:lnTo>
                      <a:pt x="52" y="73"/>
                    </a:lnTo>
                    <a:lnTo>
                      <a:pt x="49" y="74"/>
                    </a:lnTo>
                    <a:lnTo>
                      <a:pt x="47" y="74"/>
                    </a:lnTo>
                    <a:lnTo>
                      <a:pt x="46" y="7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8245" name="Freeform 69"/>
              <p:cNvSpPr>
                <a:spLocks/>
              </p:cNvSpPr>
              <p:nvPr/>
            </p:nvSpPr>
            <p:spPr bwMode="auto">
              <a:xfrm>
                <a:off x="2428" y="311"/>
                <a:ext cx="13" cy="53"/>
              </a:xfrm>
              <a:custGeom>
                <a:avLst/>
                <a:gdLst/>
                <a:ahLst/>
                <a:cxnLst>
                  <a:cxn ang="0">
                    <a:pos x="1" y="6"/>
                  </a:cxn>
                  <a:cxn ang="0">
                    <a:pos x="4" y="11"/>
                  </a:cxn>
                  <a:cxn ang="0">
                    <a:pos x="6" y="16"/>
                  </a:cxn>
                  <a:cxn ang="0">
                    <a:pos x="7" y="22"/>
                  </a:cxn>
                  <a:cxn ang="0">
                    <a:pos x="8" y="28"/>
                  </a:cxn>
                  <a:cxn ang="0">
                    <a:pos x="8" y="34"/>
                  </a:cxn>
                  <a:cxn ang="0">
                    <a:pos x="8" y="40"/>
                  </a:cxn>
                  <a:cxn ang="0">
                    <a:pos x="8" y="45"/>
                  </a:cxn>
                  <a:cxn ang="0">
                    <a:pos x="9" y="51"/>
                  </a:cxn>
                  <a:cxn ang="0">
                    <a:pos x="9" y="52"/>
                  </a:cxn>
                  <a:cxn ang="0">
                    <a:pos x="10" y="53"/>
                  </a:cxn>
                  <a:cxn ang="0">
                    <a:pos x="10" y="53"/>
                  </a:cxn>
                  <a:cxn ang="0">
                    <a:pos x="11" y="53"/>
                  </a:cxn>
                  <a:cxn ang="0">
                    <a:pos x="12" y="53"/>
                  </a:cxn>
                  <a:cxn ang="0">
                    <a:pos x="13" y="52"/>
                  </a:cxn>
                  <a:cxn ang="0">
                    <a:pos x="13" y="52"/>
                  </a:cxn>
                  <a:cxn ang="0">
                    <a:pos x="13" y="51"/>
                  </a:cxn>
                  <a:cxn ang="0">
                    <a:pos x="13" y="44"/>
                  </a:cxn>
                  <a:cxn ang="0">
                    <a:pos x="13" y="37"/>
                  </a:cxn>
                  <a:cxn ang="0">
                    <a:pos x="13" y="30"/>
                  </a:cxn>
                  <a:cxn ang="0">
                    <a:pos x="12" y="23"/>
                  </a:cxn>
                  <a:cxn ang="0">
                    <a:pos x="12" y="16"/>
                  </a:cxn>
                  <a:cxn ang="0">
                    <a:pos x="10" y="10"/>
                  </a:cxn>
                  <a:cxn ang="0">
                    <a:pos x="7" y="5"/>
                  </a:cxn>
                  <a:cxn ang="0">
                    <a:pos x="3" y="0"/>
                  </a:cxn>
                  <a:cxn ang="0">
                    <a:pos x="2" y="1"/>
                  </a:cxn>
                  <a:cxn ang="0">
                    <a:pos x="1" y="2"/>
                  </a:cxn>
                  <a:cxn ang="0">
                    <a:pos x="0" y="3"/>
                  </a:cxn>
                  <a:cxn ang="0">
                    <a:pos x="1" y="6"/>
                  </a:cxn>
                </a:cxnLst>
                <a:rect l="0" t="0" r="r" b="b"/>
                <a:pathLst>
                  <a:path w="13" h="53">
                    <a:moveTo>
                      <a:pt x="1" y="6"/>
                    </a:moveTo>
                    <a:lnTo>
                      <a:pt x="4" y="11"/>
                    </a:lnTo>
                    <a:lnTo>
                      <a:pt x="6" y="16"/>
                    </a:lnTo>
                    <a:lnTo>
                      <a:pt x="7" y="22"/>
                    </a:lnTo>
                    <a:lnTo>
                      <a:pt x="8" y="28"/>
                    </a:lnTo>
                    <a:lnTo>
                      <a:pt x="8" y="34"/>
                    </a:lnTo>
                    <a:lnTo>
                      <a:pt x="8" y="40"/>
                    </a:lnTo>
                    <a:lnTo>
                      <a:pt x="8" y="45"/>
                    </a:lnTo>
                    <a:lnTo>
                      <a:pt x="9" y="51"/>
                    </a:lnTo>
                    <a:lnTo>
                      <a:pt x="9" y="52"/>
                    </a:lnTo>
                    <a:lnTo>
                      <a:pt x="10" y="53"/>
                    </a:lnTo>
                    <a:lnTo>
                      <a:pt x="10" y="53"/>
                    </a:lnTo>
                    <a:lnTo>
                      <a:pt x="11" y="53"/>
                    </a:lnTo>
                    <a:lnTo>
                      <a:pt x="12" y="53"/>
                    </a:lnTo>
                    <a:lnTo>
                      <a:pt x="13" y="52"/>
                    </a:lnTo>
                    <a:lnTo>
                      <a:pt x="13" y="52"/>
                    </a:lnTo>
                    <a:lnTo>
                      <a:pt x="13" y="51"/>
                    </a:lnTo>
                    <a:lnTo>
                      <a:pt x="13" y="44"/>
                    </a:lnTo>
                    <a:lnTo>
                      <a:pt x="13" y="37"/>
                    </a:lnTo>
                    <a:lnTo>
                      <a:pt x="13" y="30"/>
                    </a:lnTo>
                    <a:lnTo>
                      <a:pt x="12" y="23"/>
                    </a:lnTo>
                    <a:lnTo>
                      <a:pt x="12" y="16"/>
                    </a:lnTo>
                    <a:lnTo>
                      <a:pt x="10" y="10"/>
                    </a:lnTo>
                    <a:lnTo>
                      <a:pt x="7" y="5"/>
                    </a:lnTo>
                    <a:lnTo>
                      <a:pt x="3" y="0"/>
                    </a:lnTo>
                    <a:lnTo>
                      <a:pt x="2" y="1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1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8246" name="Freeform 70"/>
              <p:cNvSpPr>
                <a:spLocks/>
              </p:cNvSpPr>
              <p:nvPr/>
            </p:nvSpPr>
            <p:spPr bwMode="auto">
              <a:xfrm>
                <a:off x="2360" y="361"/>
                <a:ext cx="15" cy="13"/>
              </a:xfrm>
              <a:custGeom>
                <a:avLst/>
                <a:gdLst/>
                <a:ahLst/>
                <a:cxnLst>
                  <a:cxn ang="0">
                    <a:pos x="13" y="13"/>
                  </a:cxn>
                  <a:cxn ang="0">
                    <a:pos x="13" y="13"/>
                  </a:cxn>
                  <a:cxn ang="0">
                    <a:pos x="14" y="12"/>
                  </a:cxn>
                  <a:cxn ang="0">
                    <a:pos x="14" y="12"/>
                  </a:cxn>
                  <a:cxn ang="0">
                    <a:pos x="15" y="12"/>
                  </a:cxn>
                  <a:cxn ang="0">
                    <a:pos x="15" y="11"/>
                  </a:cxn>
                  <a:cxn ang="0">
                    <a:pos x="15" y="10"/>
                  </a:cxn>
                  <a:cxn ang="0">
                    <a:pos x="14" y="9"/>
                  </a:cxn>
                  <a:cxn ang="0">
                    <a:pos x="14" y="9"/>
                  </a:cxn>
                  <a:cxn ang="0">
                    <a:pos x="12" y="8"/>
                  </a:cxn>
                  <a:cxn ang="0">
                    <a:pos x="10" y="6"/>
                  </a:cxn>
                  <a:cxn ang="0">
                    <a:pos x="8" y="5"/>
                  </a:cxn>
                  <a:cxn ang="0">
                    <a:pos x="6" y="3"/>
                  </a:cxn>
                  <a:cxn ang="0">
                    <a:pos x="4" y="2"/>
                  </a:cxn>
                  <a:cxn ang="0">
                    <a:pos x="2" y="1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1" y="3"/>
                  </a:cxn>
                  <a:cxn ang="0">
                    <a:pos x="2" y="5"/>
                  </a:cxn>
                  <a:cxn ang="0">
                    <a:pos x="4" y="6"/>
                  </a:cxn>
                  <a:cxn ang="0">
                    <a:pos x="6" y="8"/>
                  </a:cxn>
                  <a:cxn ang="0">
                    <a:pos x="9" y="10"/>
                  </a:cxn>
                  <a:cxn ang="0">
                    <a:pos x="11" y="12"/>
                  </a:cxn>
                  <a:cxn ang="0">
                    <a:pos x="13" y="13"/>
                  </a:cxn>
                </a:cxnLst>
                <a:rect l="0" t="0" r="r" b="b"/>
                <a:pathLst>
                  <a:path w="15" h="13">
                    <a:moveTo>
                      <a:pt x="13" y="13"/>
                    </a:moveTo>
                    <a:lnTo>
                      <a:pt x="13" y="13"/>
                    </a:lnTo>
                    <a:lnTo>
                      <a:pt x="14" y="12"/>
                    </a:lnTo>
                    <a:lnTo>
                      <a:pt x="14" y="12"/>
                    </a:lnTo>
                    <a:lnTo>
                      <a:pt x="15" y="12"/>
                    </a:lnTo>
                    <a:lnTo>
                      <a:pt x="15" y="11"/>
                    </a:lnTo>
                    <a:lnTo>
                      <a:pt x="15" y="10"/>
                    </a:lnTo>
                    <a:lnTo>
                      <a:pt x="14" y="9"/>
                    </a:lnTo>
                    <a:lnTo>
                      <a:pt x="14" y="9"/>
                    </a:lnTo>
                    <a:lnTo>
                      <a:pt x="12" y="8"/>
                    </a:lnTo>
                    <a:lnTo>
                      <a:pt x="10" y="6"/>
                    </a:lnTo>
                    <a:lnTo>
                      <a:pt x="8" y="5"/>
                    </a:lnTo>
                    <a:lnTo>
                      <a:pt x="6" y="3"/>
                    </a:lnTo>
                    <a:lnTo>
                      <a:pt x="4" y="2"/>
                    </a:lnTo>
                    <a:lnTo>
                      <a:pt x="2" y="1"/>
                    </a:lnTo>
                    <a:lnTo>
                      <a:pt x="1" y="0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1" y="3"/>
                    </a:lnTo>
                    <a:lnTo>
                      <a:pt x="2" y="5"/>
                    </a:lnTo>
                    <a:lnTo>
                      <a:pt x="4" y="6"/>
                    </a:lnTo>
                    <a:lnTo>
                      <a:pt x="6" y="8"/>
                    </a:lnTo>
                    <a:lnTo>
                      <a:pt x="9" y="10"/>
                    </a:lnTo>
                    <a:lnTo>
                      <a:pt x="11" y="12"/>
                    </a:lnTo>
                    <a:lnTo>
                      <a:pt x="13" y="1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8247" name="Freeform 71"/>
              <p:cNvSpPr>
                <a:spLocks/>
              </p:cNvSpPr>
              <p:nvPr/>
            </p:nvSpPr>
            <p:spPr bwMode="auto">
              <a:xfrm>
                <a:off x="2368" y="358"/>
                <a:ext cx="15" cy="13"/>
              </a:xfrm>
              <a:custGeom>
                <a:avLst/>
                <a:gdLst/>
                <a:ahLst/>
                <a:cxnLst>
                  <a:cxn ang="0">
                    <a:pos x="13" y="13"/>
                  </a:cxn>
                  <a:cxn ang="0">
                    <a:pos x="14" y="13"/>
                  </a:cxn>
                  <a:cxn ang="0">
                    <a:pos x="14" y="13"/>
                  </a:cxn>
                  <a:cxn ang="0">
                    <a:pos x="15" y="13"/>
                  </a:cxn>
                  <a:cxn ang="0">
                    <a:pos x="15" y="12"/>
                  </a:cxn>
                  <a:cxn ang="0">
                    <a:pos x="15" y="11"/>
                  </a:cxn>
                  <a:cxn ang="0">
                    <a:pos x="15" y="11"/>
                  </a:cxn>
                  <a:cxn ang="0">
                    <a:pos x="15" y="10"/>
                  </a:cxn>
                  <a:cxn ang="0">
                    <a:pos x="15" y="10"/>
                  </a:cxn>
                  <a:cxn ang="0">
                    <a:pos x="13" y="8"/>
                  </a:cxn>
                  <a:cxn ang="0">
                    <a:pos x="10" y="6"/>
                  </a:cxn>
                  <a:cxn ang="0">
                    <a:pos x="8" y="4"/>
                  </a:cxn>
                  <a:cxn ang="0">
                    <a:pos x="6" y="3"/>
                  </a:cxn>
                  <a:cxn ang="0">
                    <a:pos x="4" y="1"/>
                  </a:cxn>
                  <a:cxn ang="0">
                    <a:pos x="2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1" y="2"/>
                  </a:cxn>
                  <a:cxn ang="0">
                    <a:pos x="2" y="4"/>
                  </a:cxn>
                  <a:cxn ang="0">
                    <a:pos x="4" y="6"/>
                  </a:cxn>
                  <a:cxn ang="0">
                    <a:pos x="6" y="8"/>
                  </a:cxn>
                  <a:cxn ang="0">
                    <a:pos x="9" y="10"/>
                  </a:cxn>
                  <a:cxn ang="0">
                    <a:pos x="11" y="11"/>
                  </a:cxn>
                  <a:cxn ang="0">
                    <a:pos x="13" y="13"/>
                  </a:cxn>
                </a:cxnLst>
                <a:rect l="0" t="0" r="r" b="b"/>
                <a:pathLst>
                  <a:path w="15" h="13">
                    <a:moveTo>
                      <a:pt x="13" y="13"/>
                    </a:moveTo>
                    <a:lnTo>
                      <a:pt x="14" y="13"/>
                    </a:lnTo>
                    <a:lnTo>
                      <a:pt x="14" y="13"/>
                    </a:lnTo>
                    <a:lnTo>
                      <a:pt x="15" y="13"/>
                    </a:lnTo>
                    <a:lnTo>
                      <a:pt x="15" y="12"/>
                    </a:lnTo>
                    <a:lnTo>
                      <a:pt x="15" y="11"/>
                    </a:lnTo>
                    <a:lnTo>
                      <a:pt x="15" y="11"/>
                    </a:lnTo>
                    <a:lnTo>
                      <a:pt x="15" y="10"/>
                    </a:lnTo>
                    <a:lnTo>
                      <a:pt x="15" y="10"/>
                    </a:lnTo>
                    <a:lnTo>
                      <a:pt x="13" y="8"/>
                    </a:lnTo>
                    <a:lnTo>
                      <a:pt x="10" y="6"/>
                    </a:lnTo>
                    <a:lnTo>
                      <a:pt x="8" y="4"/>
                    </a:lnTo>
                    <a:lnTo>
                      <a:pt x="6" y="3"/>
                    </a:lnTo>
                    <a:lnTo>
                      <a:pt x="4" y="1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"/>
                    </a:lnTo>
                    <a:lnTo>
                      <a:pt x="1" y="2"/>
                    </a:lnTo>
                    <a:lnTo>
                      <a:pt x="2" y="4"/>
                    </a:lnTo>
                    <a:lnTo>
                      <a:pt x="4" y="6"/>
                    </a:lnTo>
                    <a:lnTo>
                      <a:pt x="6" y="8"/>
                    </a:lnTo>
                    <a:lnTo>
                      <a:pt x="9" y="10"/>
                    </a:lnTo>
                    <a:lnTo>
                      <a:pt x="11" y="11"/>
                    </a:lnTo>
                    <a:lnTo>
                      <a:pt x="13" y="1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8248" name="Freeform 72"/>
              <p:cNvSpPr>
                <a:spLocks/>
              </p:cNvSpPr>
              <p:nvPr/>
            </p:nvSpPr>
            <p:spPr bwMode="auto">
              <a:xfrm>
                <a:off x="2367" y="342"/>
                <a:ext cx="33" cy="34"/>
              </a:xfrm>
              <a:custGeom>
                <a:avLst/>
                <a:gdLst/>
                <a:ahLst/>
                <a:cxnLst>
                  <a:cxn ang="0">
                    <a:pos x="30" y="33"/>
                  </a:cxn>
                  <a:cxn ang="0">
                    <a:pos x="31" y="34"/>
                  </a:cxn>
                  <a:cxn ang="0">
                    <a:pos x="31" y="34"/>
                  </a:cxn>
                  <a:cxn ang="0">
                    <a:pos x="32" y="34"/>
                  </a:cxn>
                  <a:cxn ang="0">
                    <a:pos x="33" y="34"/>
                  </a:cxn>
                  <a:cxn ang="0">
                    <a:pos x="33" y="33"/>
                  </a:cxn>
                  <a:cxn ang="0">
                    <a:pos x="33" y="33"/>
                  </a:cxn>
                  <a:cxn ang="0">
                    <a:pos x="33" y="32"/>
                  </a:cxn>
                  <a:cxn ang="0">
                    <a:pos x="33" y="31"/>
                  </a:cxn>
                  <a:cxn ang="0">
                    <a:pos x="32" y="29"/>
                  </a:cxn>
                  <a:cxn ang="0">
                    <a:pos x="31" y="27"/>
                  </a:cxn>
                  <a:cxn ang="0">
                    <a:pos x="30" y="26"/>
                  </a:cxn>
                  <a:cxn ang="0">
                    <a:pos x="29" y="24"/>
                  </a:cxn>
                  <a:cxn ang="0">
                    <a:pos x="25" y="21"/>
                  </a:cxn>
                  <a:cxn ang="0">
                    <a:pos x="20" y="16"/>
                  </a:cxn>
                  <a:cxn ang="0">
                    <a:pos x="16" y="12"/>
                  </a:cxn>
                  <a:cxn ang="0">
                    <a:pos x="11" y="8"/>
                  </a:cxn>
                  <a:cxn ang="0">
                    <a:pos x="7" y="5"/>
                  </a:cxn>
                  <a:cxn ang="0">
                    <a:pos x="3" y="2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3" y="4"/>
                  </a:cxn>
                  <a:cxn ang="0">
                    <a:pos x="6" y="8"/>
                  </a:cxn>
                  <a:cxn ang="0">
                    <a:pos x="11" y="13"/>
                  </a:cxn>
                  <a:cxn ang="0">
                    <a:pos x="16" y="18"/>
                  </a:cxn>
                  <a:cxn ang="0">
                    <a:pos x="21" y="23"/>
                  </a:cxn>
                  <a:cxn ang="0">
                    <a:pos x="26" y="29"/>
                  </a:cxn>
                  <a:cxn ang="0">
                    <a:pos x="30" y="33"/>
                  </a:cxn>
                </a:cxnLst>
                <a:rect l="0" t="0" r="r" b="b"/>
                <a:pathLst>
                  <a:path w="33" h="34">
                    <a:moveTo>
                      <a:pt x="30" y="33"/>
                    </a:moveTo>
                    <a:lnTo>
                      <a:pt x="31" y="34"/>
                    </a:lnTo>
                    <a:lnTo>
                      <a:pt x="31" y="34"/>
                    </a:lnTo>
                    <a:lnTo>
                      <a:pt x="32" y="34"/>
                    </a:lnTo>
                    <a:lnTo>
                      <a:pt x="33" y="34"/>
                    </a:lnTo>
                    <a:lnTo>
                      <a:pt x="33" y="33"/>
                    </a:lnTo>
                    <a:lnTo>
                      <a:pt x="33" y="33"/>
                    </a:lnTo>
                    <a:lnTo>
                      <a:pt x="33" y="32"/>
                    </a:lnTo>
                    <a:lnTo>
                      <a:pt x="33" y="31"/>
                    </a:lnTo>
                    <a:lnTo>
                      <a:pt x="32" y="29"/>
                    </a:lnTo>
                    <a:lnTo>
                      <a:pt x="31" y="27"/>
                    </a:lnTo>
                    <a:lnTo>
                      <a:pt x="30" y="26"/>
                    </a:lnTo>
                    <a:lnTo>
                      <a:pt x="29" y="24"/>
                    </a:lnTo>
                    <a:lnTo>
                      <a:pt x="25" y="21"/>
                    </a:lnTo>
                    <a:lnTo>
                      <a:pt x="20" y="16"/>
                    </a:lnTo>
                    <a:lnTo>
                      <a:pt x="16" y="12"/>
                    </a:lnTo>
                    <a:lnTo>
                      <a:pt x="11" y="8"/>
                    </a:lnTo>
                    <a:lnTo>
                      <a:pt x="7" y="5"/>
                    </a:lnTo>
                    <a:lnTo>
                      <a:pt x="3" y="2"/>
                    </a:lnTo>
                    <a:lnTo>
                      <a:pt x="1" y="0"/>
                    </a:lnTo>
                    <a:lnTo>
                      <a:pt x="0" y="0"/>
                    </a:lnTo>
                    <a:lnTo>
                      <a:pt x="0" y="1"/>
                    </a:lnTo>
                    <a:lnTo>
                      <a:pt x="3" y="4"/>
                    </a:lnTo>
                    <a:lnTo>
                      <a:pt x="6" y="8"/>
                    </a:lnTo>
                    <a:lnTo>
                      <a:pt x="11" y="13"/>
                    </a:lnTo>
                    <a:lnTo>
                      <a:pt x="16" y="18"/>
                    </a:lnTo>
                    <a:lnTo>
                      <a:pt x="21" y="23"/>
                    </a:lnTo>
                    <a:lnTo>
                      <a:pt x="26" y="29"/>
                    </a:lnTo>
                    <a:lnTo>
                      <a:pt x="30" y="3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8249" name="Freeform 73"/>
              <p:cNvSpPr>
                <a:spLocks/>
              </p:cNvSpPr>
              <p:nvPr/>
            </p:nvSpPr>
            <p:spPr bwMode="auto">
              <a:xfrm>
                <a:off x="2458" y="256"/>
                <a:ext cx="20" cy="116"/>
              </a:xfrm>
              <a:custGeom>
                <a:avLst/>
                <a:gdLst/>
                <a:ahLst/>
                <a:cxnLst>
                  <a:cxn ang="0">
                    <a:pos x="6" y="116"/>
                  </a:cxn>
                  <a:cxn ang="0">
                    <a:pos x="10" y="112"/>
                  </a:cxn>
                  <a:cxn ang="0">
                    <a:pos x="12" y="108"/>
                  </a:cxn>
                  <a:cxn ang="0">
                    <a:pos x="14" y="104"/>
                  </a:cxn>
                  <a:cxn ang="0">
                    <a:pos x="16" y="100"/>
                  </a:cxn>
                  <a:cxn ang="0">
                    <a:pos x="17" y="96"/>
                  </a:cxn>
                  <a:cxn ang="0">
                    <a:pos x="18" y="92"/>
                  </a:cxn>
                  <a:cxn ang="0">
                    <a:pos x="19" y="87"/>
                  </a:cxn>
                  <a:cxn ang="0">
                    <a:pos x="20" y="81"/>
                  </a:cxn>
                  <a:cxn ang="0">
                    <a:pos x="20" y="80"/>
                  </a:cxn>
                  <a:cxn ang="0">
                    <a:pos x="20" y="79"/>
                  </a:cxn>
                  <a:cxn ang="0">
                    <a:pos x="20" y="77"/>
                  </a:cxn>
                  <a:cxn ang="0">
                    <a:pos x="20" y="76"/>
                  </a:cxn>
                  <a:cxn ang="0">
                    <a:pos x="18" y="68"/>
                  </a:cxn>
                  <a:cxn ang="0">
                    <a:pos x="17" y="59"/>
                  </a:cxn>
                  <a:cxn ang="0">
                    <a:pos x="15" y="49"/>
                  </a:cxn>
                  <a:cxn ang="0">
                    <a:pos x="13" y="38"/>
                  </a:cxn>
                  <a:cxn ang="0">
                    <a:pos x="11" y="28"/>
                  </a:cxn>
                  <a:cxn ang="0">
                    <a:pos x="9" y="17"/>
                  </a:cxn>
                  <a:cxn ang="0">
                    <a:pos x="6" y="9"/>
                  </a:cxn>
                  <a:cxn ang="0">
                    <a:pos x="4" y="2"/>
                  </a:cxn>
                  <a:cxn ang="0">
                    <a:pos x="4" y="1"/>
                  </a:cxn>
                  <a:cxn ang="0">
                    <a:pos x="3" y="1"/>
                  </a:cxn>
                  <a:cxn ang="0">
                    <a:pos x="2" y="0"/>
                  </a:cxn>
                  <a:cxn ang="0">
                    <a:pos x="2" y="1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0" y="2"/>
                  </a:cxn>
                  <a:cxn ang="0">
                    <a:pos x="1" y="3"/>
                  </a:cxn>
                  <a:cxn ang="0">
                    <a:pos x="3" y="10"/>
                  </a:cxn>
                  <a:cxn ang="0">
                    <a:pos x="6" y="19"/>
                  </a:cxn>
                  <a:cxn ang="0">
                    <a:pos x="8" y="30"/>
                  </a:cxn>
                  <a:cxn ang="0">
                    <a:pos x="11" y="42"/>
                  </a:cxn>
                  <a:cxn ang="0">
                    <a:pos x="13" y="54"/>
                  </a:cxn>
                  <a:cxn ang="0">
                    <a:pos x="15" y="65"/>
                  </a:cxn>
                  <a:cxn ang="0">
                    <a:pos x="16" y="74"/>
                  </a:cxn>
                  <a:cxn ang="0">
                    <a:pos x="17" y="79"/>
                  </a:cxn>
                  <a:cxn ang="0">
                    <a:pos x="16" y="83"/>
                  </a:cxn>
                  <a:cxn ang="0">
                    <a:pos x="16" y="87"/>
                  </a:cxn>
                  <a:cxn ang="0">
                    <a:pos x="15" y="90"/>
                  </a:cxn>
                  <a:cxn ang="0">
                    <a:pos x="14" y="93"/>
                  </a:cxn>
                  <a:cxn ang="0">
                    <a:pos x="14" y="96"/>
                  </a:cxn>
                  <a:cxn ang="0">
                    <a:pos x="12" y="100"/>
                  </a:cxn>
                  <a:cxn ang="0">
                    <a:pos x="11" y="103"/>
                  </a:cxn>
                  <a:cxn ang="0">
                    <a:pos x="9" y="107"/>
                  </a:cxn>
                  <a:cxn ang="0">
                    <a:pos x="9" y="106"/>
                  </a:cxn>
                  <a:cxn ang="0">
                    <a:pos x="9" y="103"/>
                  </a:cxn>
                  <a:cxn ang="0">
                    <a:pos x="9" y="100"/>
                  </a:cxn>
                  <a:cxn ang="0">
                    <a:pos x="7" y="98"/>
                  </a:cxn>
                  <a:cxn ang="0">
                    <a:pos x="6" y="101"/>
                  </a:cxn>
                  <a:cxn ang="0">
                    <a:pos x="6" y="107"/>
                  </a:cxn>
                  <a:cxn ang="0">
                    <a:pos x="6" y="113"/>
                  </a:cxn>
                  <a:cxn ang="0">
                    <a:pos x="6" y="116"/>
                  </a:cxn>
                </a:cxnLst>
                <a:rect l="0" t="0" r="r" b="b"/>
                <a:pathLst>
                  <a:path w="20" h="116">
                    <a:moveTo>
                      <a:pt x="6" y="116"/>
                    </a:moveTo>
                    <a:lnTo>
                      <a:pt x="10" y="112"/>
                    </a:lnTo>
                    <a:lnTo>
                      <a:pt x="12" y="108"/>
                    </a:lnTo>
                    <a:lnTo>
                      <a:pt x="14" y="104"/>
                    </a:lnTo>
                    <a:lnTo>
                      <a:pt x="16" y="100"/>
                    </a:lnTo>
                    <a:lnTo>
                      <a:pt x="17" y="96"/>
                    </a:lnTo>
                    <a:lnTo>
                      <a:pt x="18" y="92"/>
                    </a:lnTo>
                    <a:lnTo>
                      <a:pt x="19" y="87"/>
                    </a:lnTo>
                    <a:lnTo>
                      <a:pt x="20" y="81"/>
                    </a:lnTo>
                    <a:lnTo>
                      <a:pt x="20" y="80"/>
                    </a:lnTo>
                    <a:lnTo>
                      <a:pt x="20" y="79"/>
                    </a:lnTo>
                    <a:lnTo>
                      <a:pt x="20" y="77"/>
                    </a:lnTo>
                    <a:lnTo>
                      <a:pt x="20" y="76"/>
                    </a:lnTo>
                    <a:lnTo>
                      <a:pt x="18" y="68"/>
                    </a:lnTo>
                    <a:lnTo>
                      <a:pt x="17" y="59"/>
                    </a:lnTo>
                    <a:lnTo>
                      <a:pt x="15" y="49"/>
                    </a:lnTo>
                    <a:lnTo>
                      <a:pt x="13" y="38"/>
                    </a:lnTo>
                    <a:lnTo>
                      <a:pt x="11" y="28"/>
                    </a:lnTo>
                    <a:lnTo>
                      <a:pt x="9" y="17"/>
                    </a:lnTo>
                    <a:lnTo>
                      <a:pt x="6" y="9"/>
                    </a:lnTo>
                    <a:lnTo>
                      <a:pt x="4" y="2"/>
                    </a:lnTo>
                    <a:lnTo>
                      <a:pt x="4" y="1"/>
                    </a:lnTo>
                    <a:lnTo>
                      <a:pt x="3" y="1"/>
                    </a:lnTo>
                    <a:lnTo>
                      <a:pt x="2" y="0"/>
                    </a:lnTo>
                    <a:lnTo>
                      <a:pt x="2" y="1"/>
                    </a:lnTo>
                    <a:lnTo>
                      <a:pt x="1" y="1"/>
                    </a:lnTo>
                    <a:lnTo>
                      <a:pt x="1" y="2"/>
                    </a:lnTo>
                    <a:lnTo>
                      <a:pt x="0" y="2"/>
                    </a:lnTo>
                    <a:lnTo>
                      <a:pt x="1" y="3"/>
                    </a:lnTo>
                    <a:lnTo>
                      <a:pt x="3" y="10"/>
                    </a:lnTo>
                    <a:lnTo>
                      <a:pt x="6" y="19"/>
                    </a:lnTo>
                    <a:lnTo>
                      <a:pt x="8" y="30"/>
                    </a:lnTo>
                    <a:lnTo>
                      <a:pt x="11" y="42"/>
                    </a:lnTo>
                    <a:lnTo>
                      <a:pt x="13" y="54"/>
                    </a:lnTo>
                    <a:lnTo>
                      <a:pt x="15" y="65"/>
                    </a:lnTo>
                    <a:lnTo>
                      <a:pt x="16" y="74"/>
                    </a:lnTo>
                    <a:lnTo>
                      <a:pt x="17" y="79"/>
                    </a:lnTo>
                    <a:lnTo>
                      <a:pt x="16" y="83"/>
                    </a:lnTo>
                    <a:lnTo>
                      <a:pt x="16" y="87"/>
                    </a:lnTo>
                    <a:lnTo>
                      <a:pt x="15" y="90"/>
                    </a:lnTo>
                    <a:lnTo>
                      <a:pt x="14" y="93"/>
                    </a:lnTo>
                    <a:lnTo>
                      <a:pt x="14" y="96"/>
                    </a:lnTo>
                    <a:lnTo>
                      <a:pt x="12" y="100"/>
                    </a:lnTo>
                    <a:lnTo>
                      <a:pt x="11" y="103"/>
                    </a:lnTo>
                    <a:lnTo>
                      <a:pt x="9" y="107"/>
                    </a:lnTo>
                    <a:lnTo>
                      <a:pt x="9" y="106"/>
                    </a:lnTo>
                    <a:lnTo>
                      <a:pt x="9" y="103"/>
                    </a:lnTo>
                    <a:lnTo>
                      <a:pt x="9" y="100"/>
                    </a:lnTo>
                    <a:lnTo>
                      <a:pt x="7" y="98"/>
                    </a:lnTo>
                    <a:lnTo>
                      <a:pt x="6" y="101"/>
                    </a:lnTo>
                    <a:lnTo>
                      <a:pt x="6" y="107"/>
                    </a:lnTo>
                    <a:lnTo>
                      <a:pt x="6" y="113"/>
                    </a:lnTo>
                    <a:lnTo>
                      <a:pt x="6" y="11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8250" name="Freeform 74"/>
              <p:cNvSpPr>
                <a:spLocks/>
              </p:cNvSpPr>
              <p:nvPr/>
            </p:nvSpPr>
            <p:spPr bwMode="auto">
              <a:xfrm>
                <a:off x="2347" y="257"/>
                <a:ext cx="33" cy="30"/>
              </a:xfrm>
              <a:custGeom>
                <a:avLst/>
                <a:gdLst/>
                <a:ahLst/>
                <a:cxnLst>
                  <a:cxn ang="0">
                    <a:pos x="33" y="0"/>
                  </a:cxn>
                  <a:cxn ang="0">
                    <a:pos x="30" y="1"/>
                  </a:cxn>
                  <a:cxn ang="0">
                    <a:pos x="25" y="4"/>
                  </a:cxn>
                  <a:cxn ang="0">
                    <a:pos x="20" y="9"/>
                  </a:cxn>
                  <a:cxn ang="0">
                    <a:pos x="14" y="14"/>
                  </a:cxn>
                  <a:cxn ang="0">
                    <a:pos x="8" y="19"/>
                  </a:cxn>
                  <a:cxn ang="0">
                    <a:pos x="3" y="24"/>
                  </a:cxn>
                  <a:cxn ang="0">
                    <a:pos x="1" y="28"/>
                  </a:cxn>
                  <a:cxn ang="0">
                    <a:pos x="0" y="30"/>
                  </a:cxn>
                  <a:cxn ang="0">
                    <a:pos x="3" y="29"/>
                  </a:cxn>
                  <a:cxn ang="0">
                    <a:pos x="7" y="26"/>
                  </a:cxn>
                  <a:cxn ang="0">
                    <a:pos x="12" y="23"/>
                  </a:cxn>
                  <a:cxn ang="0">
                    <a:pos x="17" y="18"/>
                  </a:cxn>
                  <a:cxn ang="0">
                    <a:pos x="22" y="14"/>
                  </a:cxn>
                  <a:cxn ang="0">
                    <a:pos x="26" y="9"/>
                  </a:cxn>
                  <a:cxn ang="0">
                    <a:pos x="30" y="5"/>
                  </a:cxn>
                  <a:cxn ang="0">
                    <a:pos x="33" y="0"/>
                  </a:cxn>
                </a:cxnLst>
                <a:rect l="0" t="0" r="r" b="b"/>
                <a:pathLst>
                  <a:path w="33" h="30">
                    <a:moveTo>
                      <a:pt x="33" y="0"/>
                    </a:moveTo>
                    <a:lnTo>
                      <a:pt x="30" y="1"/>
                    </a:lnTo>
                    <a:lnTo>
                      <a:pt x="25" y="4"/>
                    </a:lnTo>
                    <a:lnTo>
                      <a:pt x="20" y="9"/>
                    </a:lnTo>
                    <a:lnTo>
                      <a:pt x="14" y="14"/>
                    </a:lnTo>
                    <a:lnTo>
                      <a:pt x="8" y="19"/>
                    </a:lnTo>
                    <a:lnTo>
                      <a:pt x="3" y="24"/>
                    </a:lnTo>
                    <a:lnTo>
                      <a:pt x="1" y="28"/>
                    </a:lnTo>
                    <a:lnTo>
                      <a:pt x="0" y="30"/>
                    </a:lnTo>
                    <a:lnTo>
                      <a:pt x="3" y="29"/>
                    </a:lnTo>
                    <a:lnTo>
                      <a:pt x="7" y="26"/>
                    </a:lnTo>
                    <a:lnTo>
                      <a:pt x="12" y="23"/>
                    </a:lnTo>
                    <a:lnTo>
                      <a:pt x="17" y="18"/>
                    </a:lnTo>
                    <a:lnTo>
                      <a:pt x="22" y="14"/>
                    </a:lnTo>
                    <a:lnTo>
                      <a:pt x="26" y="9"/>
                    </a:lnTo>
                    <a:lnTo>
                      <a:pt x="30" y="5"/>
                    </a:lnTo>
                    <a:lnTo>
                      <a:pt x="33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8251" name="Freeform 75"/>
              <p:cNvSpPr>
                <a:spLocks/>
              </p:cNvSpPr>
              <p:nvPr/>
            </p:nvSpPr>
            <p:spPr bwMode="auto">
              <a:xfrm>
                <a:off x="2387" y="243"/>
                <a:ext cx="71" cy="29"/>
              </a:xfrm>
              <a:custGeom>
                <a:avLst/>
                <a:gdLst/>
                <a:ahLst/>
                <a:cxnLst>
                  <a:cxn ang="0">
                    <a:pos x="71" y="5"/>
                  </a:cxn>
                  <a:cxn ang="0">
                    <a:pos x="71" y="4"/>
                  </a:cxn>
                  <a:cxn ang="0">
                    <a:pos x="69" y="3"/>
                  </a:cxn>
                  <a:cxn ang="0">
                    <a:pos x="66" y="2"/>
                  </a:cxn>
                  <a:cxn ang="0">
                    <a:pos x="62" y="1"/>
                  </a:cxn>
                  <a:cxn ang="0">
                    <a:pos x="57" y="1"/>
                  </a:cxn>
                  <a:cxn ang="0">
                    <a:pos x="51" y="0"/>
                  </a:cxn>
                  <a:cxn ang="0">
                    <a:pos x="45" y="0"/>
                  </a:cxn>
                  <a:cxn ang="0">
                    <a:pos x="39" y="0"/>
                  </a:cxn>
                  <a:cxn ang="0">
                    <a:pos x="33" y="0"/>
                  </a:cxn>
                  <a:cxn ang="0">
                    <a:pos x="27" y="1"/>
                  </a:cxn>
                  <a:cxn ang="0">
                    <a:pos x="21" y="1"/>
                  </a:cxn>
                  <a:cxn ang="0">
                    <a:pos x="15" y="2"/>
                  </a:cxn>
                  <a:cxn ang="0">
                    <a:pos x="10" y="2"/>
                  </a:cxn>
                  <a:cxn ang="0">
                    <a:pos x="6" y="3"/>
                  </a:cxn>
                  <a:cxn ang="0">
                    <a:pos x="3" y="4"/>
                  </a:cxn>
                  <a:cxn ang="0">
                    <a:pos x="1" y="5"/>
                  </a:cxn>
                  <a:cxn ang="0">
                    <a:pos x="0" y="6"/>
                  </a:cxn>
                  <a:cxn ang="0">
                    <a:pos x="0" y="7"/>
                  </a:cxn>
                  <a:cxn ang="0">
                    <a:pos x="0" y="8"/>
                  </a:cxn>
                  <a:cxn ang="0">
                    <a:pos x="0" y="9"/>
                  </a:cxn>
                  <a:cxn ang="0">
                    <a:pos x="1" y="9"/>
                  </a:cxn>
                  <a:cxn ang="0">
                    <a:pos x="1" y="10"/>
                  </a:cxn>
                  <a:cxn ang="0">
                    <a:pos x="2" y="10"/>
                  </a:cxn>
                  <a:cxn ang="0">
                    <a:pos x="3" y="9"/>
                  </a:cxn>
                  <a:cxn ang="0">
                    <a:pos x="4" y="9"/>
                  </a:cxn>
                  <a:cxn ang="0">
                    <a:pos x="6" y="8"/>
                  </a:cxn>
                  <a:cxn ang="0">
                    <a:pos x="9" y="7"/>
                  </a:cxn>
                  <a:cxn ang="0">
                    <a:pos x="13" y="7"/>
                  </a:cxn>
                  <a:cxn ang="0">
                    <a:pos x="17" y="6"/>
                  </a:cxn>
                  <a:cxn ang="0">
                    <a:pos x="21" y="5"/>
                  </a:cxn>
                  <a:cxn ang="0">
                    <a:pos x="26" y="5"/>
                  </a:cxn>
                  <a:cxn ang="0">
                    <a:pos x="31" y="4"/>
                  </a:cxn>
                  <a:cxn ang="0">
                    <a:pos x="36" y="4"/>
                  </a:cxn>
                  <a:cxn ang="0">
                    <a:pos x="41" y="3"/>
                  </a:cxn>
                  <a:cxn ang="0">
                    <a:pos x="47" y="3"/>
                  </a:cxn>
                  <a:cxn ang="0">
                    <a:pos x="52" y="3"/>
                  </a:cxn>
                  <a:cxn ang="0">
                    <a:pos x="56" y="3"/>
                  </a:cxn>
                  <a:cxn ang="0">
                    <a:pos x="60" y="4"/>
                  </a:cxn>
                  <a:cxn ang="0">
                    <a:pos x="64" y="5"/>
                  </a:cxn>
                  <a:cxn ang="0">
                    <a:pos x="67" y="6"/>
                  </a:cxn>
                  <a:cxn ang="0">
                    <a:pos x="67" y="7"/>
                  </a:cxn>
                  <a:cxn ang="0">
                    <a:pos x="65" y="9"/>
                  </a:cxn>
                  <a:cxn ang="0">
                    <a:pos x="63" y="13"/>
                  </a:cxn>
                  <a:cxn ang="0">
                    <a:pos x="61" y="17"/>
                  </a:cxn>
                  <a:cxn ang="0">
                    <a:pos x="58" y="21"/>
                  </a:cxn>
                  <a:cxn ang="0">
                    <a:pos x="57" y="25"/>
                  </a:cxn>
                  <a:cxn ang="0">
                    <a:pos x="56" y="27"/>
                  </a:cxn>
                  <a:cxn ang="0">
                    <a:pos x="56" y="29"/>
                  </a:cxn>
                  <a:cxn ang="0">
                    <a:pos x="57" y="28"/>
                  </a:cxn>
                  <a:cxn ang="0">
                    <a:pos x="59" y="27"/>
                  </a:cxn>
                  <a:cxn ang="0">
                    <a:pos x="61" y="24"/>
                  </a:cxn>
                  <a:cxn ang="0">
                    <a:pos x="64" y="20"/>
                  </a:cxn>
                  <a:cxn ang="0">
                    <a:pos x="67" y="16"/>
                  </a:cxn>
                  <a:cxn ang="0">
                    <a:pos x="69" y="12"/>
                  </a:cxn>
                  <a:cxn ang="0">
                    <a:pos x="71" y="8"/>
                  </a:cxn>
                  <a:cxn ang="0">
                    <a:pos x="71" y="5"/>
                  </a:cxn>
                </a:cxnLst>
                <a:rect l="0" t="0" r="r" b="b"/>
                <a:pathLst>
                  <a:path w="71" h="29">
                    <a:moveTo>
                      <a:pt x="71" y="5"/>
                    </a:moveTo>
                    <a:lnTo>
                      <a:pt x="71" y="4"/>
                    </a:lnTo>
                    <a:lnTo>
                      <a:pt x="69" y="3"/>
                    </a:lnTo>
                    <a:lnTo>
                      <a:pt x="66" y="2"/>
                    </a:lnTo>
                    <a:lnTo>
                      <a:pt x="62" y="1"/>
                    </a:lnTo>
                    <a:lnTo>
                      <a:pt x="57" y="1"/>
                    </a:lnTo>
                    <a:lnTo>
                      <a:pt x="51" y="0"/>
                    </a:lnTo>
                    <a:lnTo>
                      <a:pt x="45" y="0"/>
                    </a:lnTo>
                    <a:lnTo>
                      <a:pt x="39" y="0"/>
                    </a:lnTo>
                    <a:lnTo>
                      <a:pt x="33" y="0"/>
                    </a:lnTo>
                    <a:lnTo>
                      <a:pt x="27" y="1"/>
                    </a:lnTo>
                    <a:lnTo>
                      <a:pt x="21" y="1"/>
                    </a:lnTo>
                    <a:lnTo>
                      <a:pt x="15" y="2"/>
                    </a:lnTo>
                    <a:lnTo>
                      <a:pt x="10" y="2"/>
                    </a:lnTo>
                    <a:lnTo>
                      <a:pt x="6" y="3"/>
                    </a:lnTo>
                    <a:lnTo>
                      <a:pt x="3" y="4"/>
                    </a:lnTo>
                    <a:lnTo>
                      <a:pt x="1" y="5"/>
                    </a:lnTo>
                    <a:lnTo>
                      <a:pt x="0" y="6"/>
                    </a:lnTo>
                    <a:lnTo>
                      <a:pt x="0" y="7"/>
                    </a:lnTo>
                    <a:lnTo>
                      <a:pt x="0" y="8"/>
                    </a:lnTo>
                    <a:lnTo>
                      <a:pt x="0" y="9"/>
                    </a:lnTo>
                    <a:lnTo>
                      <a:pt x="1" y="9"/>
                    </a:lnTo>
                    <a:lnTo>
                      <a:pt x="1" y="10"/>
                    </a:lnTo>
                    <a:lnTo>
                      <a:pt x="2" y="10"/>
                    </a:lnTo>
                    <a:lnTo>
                      <a:pt x="3" y="9"/>
                    </a:lnTo>
                    <a:lnTo>
                      <a:pt x="4" y="9"/>
                    </a:lnTo>
                    <a:lnTo>
                      <a:pt x="6" y="8"/>
                    </a:lnTo>
                    <a:lnTo>
                      <a:pt x="9" y="7"/>
                    </a:lnTo>
                    <a:lnTo>
                      <a:pt x="13" y="7"/>
                    </a:lnTo>
                    <a:lnTo>
                      <a:pt x="17" y="6"/>
                    </a:lnTo>
                    <a:lnTo>
                      <a:pt x="21" y="5"/>
                    </a:lnTo>
                    <a:lnTo>
                      <a:pt x="26" y="5"/>
                    </a:lnTo>
                    <a:lnTo>
                      <a:pt x="31" y="4"/>
                    </a:lnTo>
                    <a:lnTo>
                      <a:pt x="36" y="4"/>
                    </a:lnTo>
                    <a:lnTo>
                      <a:pt x="41" y="3"/>
                    </a:lnTo>
                    <a:lnTo>
                      <a:pt x="47" y="3"/>
                    </a:lnTo>
                    <a:lnTo>
                      <a:pt x="52" y="3"/>
                    </a:lnTo>
                    <a:lnTo>
                      <a:pt x="56" y="3"/>
                    </a:lnTo>
                    <a:lnTo>
                      <a:pt x="60" y="4"/>
                    </a:lnTo>
                    <a:lnTo>
                      <a:pt x="64" y="5"/>
                    </a:lnTo>
                    <a:lnTo>
                      <a:pt x="67" y="6"/>
                    </a:lnTo>
                    <a:lnTo>
                      <a:pt x="67" y="7"/>
                    </a:lnTo>
                    <a:lnTo>
                      <a:pt x="65" y="9"/>
                    </a:lnTo>
                    <a:lnTo>
                      <a:pt x="63" y="13"/>
                    </a:lnTo>
                    <a:lnTo>
                      <a:pt x="61" y="17"/>
                    </a:lnTo>
                    <a:lnTo>
                      <a:pt x="58" y="21"/>
                    </a:lnTo>
                    <a:lnTo>
                      <a:pt x="57" y="25"/>
                    </a:lnTo>
                    <a:lnTo>
                      <a:pt x="56" y="27"/>
                    </a:lnTo>
                    <a:lnTo>
                      <a:pt x="56" y="29"/>
                    </a:lnTo>
                    <a:lnTo>
                      <a:pt x="57" y="28"/>
                    </a:lnTo>
                    <a:lnTo>
                      <a:pt x="59" y="27"/>
                    </a:lnTo>
                    <a:lnTo>
                      <a:pt x="61" y="24"/>
                    </a:lnTo>
                    <a:lnTo>
                      <a:pt x="64" y="20"/>
                    </a:lnTo>
                    <a:lnTo>
                      <a:pt x="67" y="16"/>
                    </a:lnTo>
                    <a:lnTo>
                      <a:pt x="69" y="12"/>
                    </a:lnTo>
                    <a:lnTo>
                      <a:pt x="71" y="8"/>
                    </a:lnTo>
                    <a:lnTo>
                      <a:pt x="71" y="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8252" name="Freeform 76"/>
              <p:cNvSpPr>
                <a:spLocks/>
              </p:cNvSpPr>
              <p:nvPr/>
            </p:nvSpPr>
            <p:spPr bwMode="auto">
              <a:xfrm>
                <a:off x="2334" y="292"/>
                <a:ext cx="107" cy="114"/>
              </a:xfrm>
              <a:custGeom>
                <a:avLst/>
                <a:gdLst/>
                <a:ahLst/>
                <a:cxnLst>
                  <a:cxn ang="0">
                    <a:pos x="5" y="6"/>
                  </a:cxn>
                  <a:cxn ang="0">
                    <a:pos x="0" y="16"/>
                  </a:cxn>
                  <a:cxn ang="0">
                    <a:pos x="0" y="27"/>
                  </a:cxn>
                  <a:cxn ang="0">
                    <a:pos x="0" y="39"/>
                  </a:cxn>
                  <a:cxn ang="0">
                    <a:pos x="2" y="52"/>
                  </a:cxn>
                  <a:cxn ang="0">
                    <a:pos x="5" y="67"/>
                  </a:cxn>
                  <a:cxn ang="0">
                    <a:pos x="8" y="82"/>
                  </a:cxn>
                  <a:cxn ang="0">
                    <a:pos x="11" y="98"/>
                  </a:cxn>
                  <a:cxn ang="0">
                    <a:pos x="14" y="108"/>
                  </a:cxn>
                  <a:cxn ang="0">
                    <a:pos x="18" y="112"/>
                  </a:cxn>
                  <a:cxn ang="0">
                    <a:pos x="25" y="113"/>
                  </a:cxn>
                  <a:cxn ang="0">
                    <a:pos x="36" y="114"/>
                  </a:cxn>
                  <a:cxn ang="0">
                    <a:pos x="47" y="114"/>
                  </a:cxn>
                  <a:cxn ang="0">
                    <a:pos x="58" y="113"/>
                  </a:cxn>
                  <a:cxn ang="0">
                    <a:pos x="69" y="111"/>
                  </a:cxn>
                  <a:cxn ang="0">
                    <a:pos x="80" y="109"/>
                  </a:cxn>
                  <a:cxn ang="0">
                    <a:pos x="91" y="107"/>
                  </a:cxn>
                  <a:cxn ang="0">
                    <a:pos x="101" y="105"/>
                  </a:cxn>
                  <a:cxn ang="0">
                    <a:pos x="107" y="104"/>
                  </a:cxn>
                  <a:cxn ang="0">
                    <a:pos x="107" y="102"/>
                  </a:cxn>
                  <a:cxn ang="0">
                    <a:pos x="107" y="101"/>
                  </a:cxn>
                  <a:cxn ang="0">
                    <a:pos x="106" y="100"/>
                  </a:cxn>
                  <a:cxn ang="0">
                    <a:pos x="100" y="100"/>
                  </a:cxn>
                  <a:cxn ang="0">
                    <a:pos x="90" y="101"/>
                  </a:cxn>
                  <a:cxn ang="0">
                    <a:pos x="79" y="103"/>
                  </a:cxn>
                  <a:cxn ang="0">
                    <a:pos x="68" y="105"/>
                  </a:cxn>
                  <a:cxn ang="0">
                    <a:pos x="57" y="107"/>
                  </a:cxn>
                  <a:cxn ang="0">
                    <a:pos x="46" y="108"/>
                  </a:cxn>
                  <a:cxn ang="0">
                    <a:pos x="35" y="109"/>
                  </a:cxn>
                  <a:cxn ang="0">
                    <a:pos x="24" y="108"/>
                  </a:cxn>
                  <a:cxn ang="0">
                    <a:pos x="19" y="106"/>
                  </a:cxn>
                  <a:cxn ang="0">
                    <a:pos x="18" y="104"/>
                  </a:cxn>
                  <a:cxn ang="0">
                    <a:pos x="16" y="96"/>
                  </a:cxn>
                  <a:cxn ang="0">
                    <a:pos x="12" y="81"/>
                  </a:cxn>
                  <a:cxn ang="0">
                    <a:pos x="9" y="66"/>
                  </a:cxn>
                  <a:cxn ang="0">
                    <a:pos x="6" y="51"/>
                  </a:cxn>
                  <a:cxn ang="0">
                    <a:pos x="5" y="36"/>
                  </a:cxn>
                  <a:cxn ang="0">
                    <a:pos x="5" y="20"/>
                  </a:cxn>
                  <a:cxn ang="0">
                    <a:pos x="9" y="9"/>
                  </a:cxn>
                  <a:cxn ang="0">
                    <a:pos x="16" y="6"/>
                  </a:cxn>
                  <a:cxn ang="0">
                    <a:pos x="25" y="5"/>
                  </a:cxn>
                  <a:cxn ang="0">
                    <a:pos x="32" y="3"/>
                  </a:cxn>
                  <a:cxn ang="0">
                    <a:pos x="34" y="0"/>
                  </a:cxn>
                  <a:cxn ang="0">
                    <a:pos x="29" y="0"/>
                  </a:cxn>
                  <a:cxn ang="0">
                    <a:pos x="21" y="0"/>
                  </a:cxn>
                  <a:cxn ang="0">
                    <a:pos x="12" y="2"/>
                  </a:cxn>
                </a:cxnLst>
                <a:rect l="0" t="0" r="r" b="b"/>
                <a:pathLst>
                  <a:path w="107" h="114">
                    <a:moveTo>
                      <a:pt x="8" y="2"/>
                    </a:moveTo>
                    <a:lnTo>
                      <a:pt x="5" y="6"/>
                    </a:lnTo>
                    <a:lnTo>
                      <a:pt x="2" y="11"/>
                    </a:lnTo>
                    <a:lnTo>
                      <a:pt x="0" y="16"/>
                    </a:lnTo>
                    <a:lnTo>
                      <a:pt x="0" y="22"/>
                    </a:lnTo>
                    <a:lnTo>
                      <a:pt x="0" y="27"/>
                    </a:lnTo>
                    <a:lnTo>
                      <a:pt x="0" y="33"/>
                    </a:lnTo>
                    <a:lnTo>
                      <a:pt x="0" y="39"/>
                    </a:lnTo>
                    <a:lnTo>
                      <a:pt x="0" y="44"/>
                    </a:lnTo>
                    <a:lnTo>
                      <a:pt x="2" y="52"/>
                    </a:lnTo>
                    <a:lnTo>
                      <a:pt x="3" y="60"/>
                    </a:lnTo>
                    <a:lnTo>
                      <a:pt x="5" y="67"/>
                    </a:lnTo>
                    <a:lnTo>
                      <a:pt x="6" y="74"/>
                    </a:lnTo>
                    <a:lnTo>
                      <a:pt x="8" y="82"/>
                    </a:lnTo>
                    <a:lnTo>
                      <a:pt x="10" y="90"/>
                    </a:lnTo>
                    <a:lnTo>
                      <a:pt x="11" y="98"/>
                    </a:lnTo>
                    <a:lnTo>
                      <a:pt x="13" y="106"/>
                    </a:lnTo>
                    <a:lnTo>
                      <a:pt x="14" y="108"/>
                    </a:lnTo>
                    <a:lnTo>
                      <a:pt x="16" y="110"/>
                    </a:lnTo>
                    <a:lnTo>
                      <a:pt x="18" y="112"/>
                    </a:lnTo>
                    <a:lnTo>
                      <a:pt x="20" y="113"/>
                    </a:lnTo>
                    <a:lnTo>
                      <a:pt x="25" y="113"/>
                    </a:lnTo>
                    <a:lnTo>
                      <a:pt x="30" y="114"/>
                    </a:lnTo>
                    <a:lnTo>
                      <a:pt x="36" y="114"/>
                    </a:lnTo>
                    <a:lnTo>
                      <a:pt x="41" y="114"/>
                    </a:lnTo>
                    <a:lnTo>
                      <a:pt x="47" y="114"/>
                    </a:lnTo>
                    <a:lnTo>
                      <a:pt x="52" y="113"/>
                    </a:lnTo>
                    <a:lnTo>
                      <a:pt x="58" y="113"/>
                    </a:lnTo>
                    <a:lnTo>
                      <a:pt x="63" y="112"/>
                    </a:lnTo>
                    <a:lnTo>
                      <a:pt x="69" y="111"/>
                    </a:lnTo>
                    <a:lnTo>
                      <a:pt x="75" y="110"/>
                    </a:lnTo>
                    <a:lnTo>
                      <a:pt x="80" y="109"/>
                    </a:lnTo>
                    <a:lnTo>
                      <a:pt x="85" y="108"/>
                    </a:lnTo>
                    <a:lnTo>
                      <a:pt x="91" y="107"/>
                    </a:lnTo>
                    <a:lnTo>
                      <a:pt x="96" y="106"/>
                    </a:lnTo>
                    <a:lnTo>
                      <a:pt x="101" y="105"/>
                    </a:lnTo>
                    <a:lnTo>
                      <a:pt x="106" y="104"/>
                    </a:lnTo>
                    <a:lnTo>
                      <a:pt x="107" y="104"/>
                    </a:lnTo>
                    <a:lnTo>
                      <a:pt x="107" y="103"/>
                    </a:lnTo>
                    <a:lnTo>
                      <a:pt x="107" y="102"/>
                    </a:lnTo>
                    <a:lnTo>
                      <a:pt x="107" y="102"/>
                    </a:lnTo>
                    <a:lnTo>
                      <a:pt x="107" y="101"/>
                    </a:lnTo>
                    <a:lnTo>
                      <a:pt x="107" y="100"/>
                    </a:lnTo>
                    <a:lnTo>
                      <a:pt x="106" y="100"/>
                    </a:lnTo>
                    <a:lnTo>
                      <a:pt x="105" y="100"/>
                    </a:lnTo>
                    <a:lnTo>
                      <a:pt x="100" y="100"/>
                    </a:lnTo>
                    <a:lnTo>
                      <a:pt x="95" y="100"/>
                    </a:lnTo>
                    <a:lnTo>
                      <a:pt x="90" y="101"/>
                    </a:lnTo>
                    <a:lnTo>
                      <a:pt x="85" y="102"/>
                    </a:lnTo>
                    <a:lnTo>
                      <a:pt x="79" y="103"/>
                    </a:lnTo>
                    <a:lnTo>
                      <a:pt x="74" y="104"/>
                    </a:lnTo>
                    <a:lnTo>
                      <a:pt x="68" y="105"/>
                    </a:lnTo>
                    <a:lnTo>
                      <a:pt x="62" y="106"/>
                    </a:lnTo>
                    <a:lnTo>
                      <a:pt x="57" y="107"/>
                    </a:lnTo>
                    <a:lnTo>
                      <a:pt x="51" y="108"/>
                    </a:lnTo>
                    <a:lnTo>
                      <a:pt x="46" y="108"/>
                    </a:lnTo>
                    <a:lnTo>
                      <a:pt x="40" y="109"/>
                    </a:lnTo>
                    <a:lnTo>
                      <a:pt x="35" y="109"/>
                    </a:lnTo>
                    <a:lnTo>
                      <a:pt x="29" y="108"/>
                    </a:lnTo>
                    <a:lnTo>
                      <a:pt x="24" y="108"/>
                    </a:lnTo>
                    <a:lnTo>
                      <a:pt x="19" y="106"/>
                    </a:lnTo>
                    <a:lnTo>
                      <a:pt x="19" y="106"/>
                    </a:lnTo>
                    <a:lnTo>
                      <a:pt x="18" y="105"/>
                    </a:lnTo>
                    <a:lnTo>
                      <a:pt x="18" y="104"/>
                    </a:lnTo>
                    <a:lnTo>
                      <a:pt x="18" y="104"/>
                    </a:lnTo>
                    <a:lnTo>
                      <a:pt x="16" y="96"/>
                    </a:lnTo>
                    <a:lnTo>
                      <a:pt x="14" y="88"/>
                    </a:lnTo>
                    <a:lnTo>
                      <a:pt x="12" y="81"/>
                    </a:lnTo>
                    <a:lnTo>
                      <a:pt x="11" y="74"/>
                    </a:lnTo>
                    <a:lnTo>
                      <a:pt x="9" y="66"/>
                    </a:lnTo>
                    <a:lnTo>
                      <a:pt x="8" y="59"/>
                    </a:lnTo>
                    <a:lnTo>
                      <a:pt x="6" y="51"/>
                    </a:lnTo>
                    <a:lnTo>
                      <a:pt x="5" y="44"/>
                    </a:lnTo>
                    <a:lnTo>
                      <a:pt x="5" y="36"/>
                    </a:lnTo>
                    <a:lnTo>
                      <a:pt x="4" y="28"/>
                    </a:lnTo>
                    <a:lnTo>
                      <a:pt x="5" y="20"/>
                    </a:lnTo>
                    <a:lnTo>
                      <a:pt x="6" y="13"/>
                    </a:lnTo>
                    <a:lnTo>
                      <a:pt x="9" y="9"/>
                    </a:lnTo>
                    <a:lnTo>
                      <a:pt x="12" y="7"/>
                    </a:lnTo>
                    <a:lnTo>
                      <a:pt x="16" y="6"/>
                    </a:lnTo>
                    <a:lnTo>
                      <a:pt x="20" y="5"/>
                    </a:lnTo>
                    <a:lnTo>
                      <a:pt x="25" y="5"/>
                    </a:lnTo>
                    <a:lnTo>
                      <a:pt x="29" y="4"/>
                    </a:lnTo>
                    <a:lnTo>
                      <a:pt x="32" y="3"/>
                    </a:lnTo>
                    <a:lnTo>
                      <a:pt x="35" y="1"/>
                    </a:lnTo>
                    <a:lnTo>
                      <a:pt x="34" y="0"/>
                    </a:lnTo>
                    <a:lnTo>
                      <a:pt x="32" y="0"/>
                    </a:lnTo>
                    <a:lnTo>
                      <a:pt x="29" y="0"/>
                    </a:lnTo>
                    <a:lnTo>
                      <a:pt x="25" y="0"/>
                    </a:lnTo>
                    <a:lnTo>
                      <a:pt x="21" y="0"/>
                    </a:lnTo>
                    <a:lnTo>
                      <a:pt x="16" y="1"/>
                    </a:lnTo>
                    <a:lnTo>
                      <a:pt x="12" y="2"/>
                    </a:lnTo>
                    <a:lnTo>
                      <a:pt x="8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8253" name="Freeform 77"/>
              <p:cNvSpPr>
                <a:spLocks/>
              </p:cNvSpPr>
              <p:nvPr/>
            </p:nvSpPr>
            <p:spPr bwMode="auto">
              <a:xfrm>
                <a:off x="2307" y="290"/>
                <a:ext cx="17" cy="87"/>
              </a:xfrm>
              <a:custGeom>
                <a:avLst/>
                <a:gdLst/>
                <a:ahLst/>
                <a:cxnLst>
                  <a:cxn ang="0">
                    <a:pos x="4" y="12"/>
                  </a:cxn>
                  <a:cxn ang="0">
                    <a:pos x="2" y="21"/>
                  </a:cxn>
                  <a:cxn ang="0">
                    <a:pos x="1" y="30"/>
                  </a:cxn>
                  <a:cxn ang="0">
                    <a:pos x="0" y="39"/>
                  </a:cxn>
                  <a:cxn ang="0">
                    <a:pos x="0" y="49"/>
                  </a:cxn>
                  <a:cxn ang="0">
                    <a:pos x="1" y="58"/>
                  </a:cxn>
                  <a:cxn ang="0">
                    <a:pos x="2" y="67"/>
                  </a:cxn>
                  <a:cxn ang="0">
                    <a:pos x="4" y="76"/>
                  </a:cxn>
                  <a:cxn ang="0">
                    <a:pos x="7" y="85"/>
                  </a:cxn>
                  <a:cxn ang="0">
                    <a:pos x="8" y="86"/>
                  </a:cxn>
                  <a:cxn ang="0">
                    <a:pos x="8" y="86"/>
                  </a:cxn>
                  <a:cxn ang="0">
                    <a:pos x="9" y="87"/>
                  </a:cxn>
                  <a:cxn ang="0">
                    <a:pos x="10" y="86"/>
                  </a:cxn>
                  <a:cxn ang="0">
                    <a:pos x="11" y="86"/>
                  </a:cxn>
                  <a:cxn ang="0">
                    <a:pos x="11" y="85"/>
                  </a:cxn>
                  <a:cxn ang="0">
                    <a:pos x="11" y="84"/>
                  </a:cxn>
                  <a:cxn ang="0">
                    <a:pos x="11" y="83"/>
                  </a:cxn>
                  <a:cxn ang="0">
                    <a:pos x="9" y="73"/>
                  </a:cxn>
                  <a:cxn ang="0">
                    <a:pos x="7" y="62"/>
                  </a:cxn>
                  <a:cxn ang="0">
                    <a:pos x="5" y="51"/>
                  </a:cxn>
                  <a:cxn ang="0">
                    <a:pos x="5" y="40"/>
                  </a:cxn>
                  <a:cxn ang="0">
                    <a:pos x="5" y="29"/>
                  </a:cxn>
                  <a:cxn ang="0">
                    <a:pos x="7" y="18"/>
                  </a:cxn>
                  <a:cxn ang="0">
                    <a:pos x="11" y="9"/>
                  </a:cxn>
                  <a:cxn ang="0">
                    <a:pos x="17" y="0"/>
                  </a:cxn>
                  <a:cxn ang="0">
                    <a:pos x="15" y="0"/>
                  </a:cxn>
                  <a:cxn ang="0">
                    <a:pos x="14" y="0"/>
                  </a:cxn>
                  <a:cxn ang="0">
                    <a:pos x="12" y="1"/>
                  </a:cxn>
                  <a:cxn ang="0">
                    <a:pos x="10" y="3"/>
                  </a:cxn>
                  <a:cxn ang="0">
                    <a:pos x="8" y="5"/>
                  </a:cxn>
                  <a:cxn ang="0">
                    <a:pos x="6" y="8"/>
                  </a:cxn>
                  <a:cxn ang="0">
                    <a:pos x="5" y="10"/>
                  </a:cxn>
                  <a:cxn ang="0">
                    <a:pos x="4" y="12"/>
                  </a:cxn>
                </a:cxnLst>
                <a:rect l="0" t="0" r="r" b="b"/>
                <a:pathLst>
                  <a:path w="17" h="87">
                    <a:moveTo>
                      <a:pt x="4" y="12"/>
                    </a:moveTo>
                    <a:lnTo>
                      <a:pt x="2" y="21"/>
                    </a:lnTo>
                    <a:lnTo>
                      <a:pt x="1" y="30"/>
                    </a:lnTo>
                    <a:lnTo>
                      <a:pt x="0" y="39"/>
                    </a:lnTo>
                    <a:lnTo>
                      <a:pt x="0" y="49"/>
                    </a:lnTo>
                    <a:lnTo>
                      <a:pt x="1" y="58"/>
                    </a:lnTo>
                    <a:lnTo>
                      <a:pt x="2" y="67"/>
                    </a:lnTo>
                    <a:lnTo>
                      <a:pt x="4" y="76"/>
                    </a:lnTo>
                    <a:lnTo>
                      <a:pt x="7" y="85"/>
                    </a:lnTo>
                    <a:lnTo>
                      <a:pt x="8" y="86"/>
                    </a:lnTo>
                    <a:lnTo>
                      <a:pt x="8" y="86"/>
                    </a:lnTo>
                    <a:lnTo>
                      <a:pt x="9" y="87"/>
                    </a:lnTo>
                    <a:lnTo>
                      <a:pt x="10" y="86"/>
                    </a:lnTo>
                    <a:lnTo>
                      <a:pt x="11" y="86"/>
                    </a:lnTo>
                    <a:lnTo>
                      <a:pt x="11" y="85"/>
                    </a:lnTo>
                    <a:lnTo>
                      <a:pt x="11" y="84"/>
                    </a:lnTo>
                    <a:lnTo>
                      <a:pt x="11" y="83"/>
                    </a:lnTo>
                    <a:lnTo>
                      <a:pt x="9" y="73"/>
                    </a:lnTo>
                    <a:lnTo>
                      <a:pt x="7" y="62"/>
                    </a:lnTo>
                    <a:lnTo>
                      <a:pt x="5" y="51"/>
                    </a:lnTo>
                    <a:lnTo>
                      <a:pt x="5" y="40"/>
                    </a:lnTo>
                    <a:lnTo>
                      <a:pt x="5" y="29"/>
                    </a:lnTo>
                    <a:lnTo>
                      <a:pt x="7" y="18"/>
                    </a:lnTo>
                    <a:lnTo>
                      <a:pt x="11" y="9"/>
                    </a:lnTo>
                    <a:lnTo>
                      <a:pt x="17" y="0"/>
                    </a:lnTo>
                    <a:lnTo>
                      <a:pt x="15" y="0"/>
                    </a:lnTo>
                    <a:lnTo>
                      <a:pt x="14" y="0"/>
                    </a:lnTo>
                    <a:lnTo>
                      <a:pt x="12" y="1"/>
                    </a:lnTo>
                    <a:lnTo>
                      <a:pt x="10" y="3"/>
                    </a:lnTo>
                    <a:lnTo>
                      <a:pt x="8" y="5"/>
                    </a:lnTo>
                    <a:lnTo>
                      <a:pt x="6" y="8"/>
                    </a:lnTo>
                    <a:lnTo>
                      <a:pt x="5" y="10"/>
                    </a:lnTo>
                    <a:lnTo>
                      <a:pt x="4" y="1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8254" name="Freeform 78"/>
              <p:cNvSpPr>
                <a:spLocks/>
              </p:cNvSpPr>
              <p:nvPr/>
            </p:nvSpPr>
            <p:spPr bwMode="auto">
              <a:xfrm>
                <a:off x="2291" y="301"/>
                <a:ext cx="11" cy="57"/>
              </a:xfrm>
              <a:custGeom>
                <a:avLst/>
                <a:gdLst/>
                <a:ahLst/>
                <a:cxnLst>
                  <a:cxn ang="0">
                    <a:pos x="2" y="55"/>
                  </a:cxn>
                  <a:cxn ang="0">
                    <a:pos x="3" y="57"/>
                  </a:cxn>
                  <a:cxn ang="0">
                    <a:pos x="4" y="57"/>
                  </a:cxn>
                  <a:cxn ang="0">
                    <a:pos x="5" y="57"/>
                  </a:cxn>
                  <a:cxn ang="0">
                    <a:pos x="6" y="57"/>
                  </a:cxn>
                  <a:cxn ang="0">
                    <a:pos x="7" y="56"/>
                  </a:cxn>
                  <a:cxn ang="0">
                    <a:pos x="8" y="55"/>
                  </a:cxn>
                  <a:cxn ang="0">
                    <a:pos x="8" y="54"/>
                  </a:cxn>
                  <a:cxn ang="0">
                    <a:pos x="8" y="52"/>
                  </a:cxn>
                  <a:cxn ang="0">
                    <a:pos x="6" y="45"/>
                  </a:cxn>
                  <a:cxn ang="0">
                    <a:pos x="6" y="37"/>
                  </a:cxn>
                  <a:cxn ang="0">
                    <a:pos x="7" y="29"/>
                  </a:cxn>
                  <a:cxn ang="0">
                    <a:pos x="8" y="20"/>
                  </a:cxn>
                  <a:cxn ang="0">
                    <a:pos x="9" y="13"/>
                  </a:cxn>
                  <a:cxn ang="0">
                    <a:pos x="10" y="6"/>
                  </a:cxn>
                  <a:cxn ang="0">
                    <a:pos x="11" y="2"/>
                  </a:cxn>
                  <a:cxn ang="0">
                    <a:pos x="10" y="0"/>
                  </a:cxn>
                  <a:cxn ang="0">
                    <a:pos x="8" y="3"/>
                  </a:cxn>
                  <a:cxn ang="0">
                    <a:pos x="6" y="8"/>
                  </a:cxn>
                  <a:cxn ang="0">
                    <a:pos x="4" y="15"/>
                  </a:cxn>
                  <a:cxn ang="0">
                    <a:pos x="2" y="23"/>
                  </a:cxn>
                  <a:cxn ang="0">
                    <a:pos x="0" y="32"/>
                  </a:cxn>
                  <a:cxn ang="0">
                    <a:pos x="0" y="40"/>
                  </a:cxn>
                  <a:cxn ang="0">
                    <a:pos x="0" y="48"/>
                  </a:cxn>
                  <a:cxn ang="0">
                    <a:pos x="2" y="55"/>
                  </a:cxn>
                </a:cxnLst>
                <a:rect l="0" t="0" r="r" b="b"/>
                <a:pathLst>
                  <a:path w="11" h="57">
                    <a:moveTo>
                      <a:pt x="2" y="55"/>
                    </a:moveTo>
                    <a:lnTo>
                      <a:pt x="3" y="57"/>
                    </a:lnTo>
                    <a:lnTo>
                      <a:pt x="4" y="57"/>
                    </a:lnTo>
                    <a:lnTo>
                      <a:pt x="5" y="57"/>
                    </a:lnTo>
                    <a:lnTo>
                      <a:pt x="6" y="57"/>
                    </a:lnTo>
                    <a:lnTo>
                      <a:pt x="7" y="56"/>
                    </a:lnTo>
                    <a:lnTo>
                      <a:pt x="8" y="55"/>
                    </a:lnTo>
                    <a:lnTo>
                      <a:pt x="8" y="54"/>
                    </a:lnTo>
                    <a:lnTo>
                      <a:pt x="8" y="52"/>
                    </a:lnTo>
                    <a:lnTo>
                      <a:pt x="6" y="45"/>
                    </a:lnTo>
                    <a:lnTo>
                      <a:pt x="6" y="37"/>
                    </a:lnTo>
                    <a:lnTo>
                      <a:pt x="7" y="29"/>
                    </a:lnTo>
                    <a:lnTo>
                      <a:pt x="8" y="20"/>
                    </a:lnTo>
                    <a:lnTo>
                      <a:pt x="9" y="13"/>
                    </a:lnTo>
                    <a:lnTo>
                      <a:pt x="10" y="6"/>
                    </a:lnTo>
                    <a:lnTo>
                      <a:pt x="11" y="2"/>
                    </a:lnTo>
                    <a:lnTo>
                      <a:pt x="10" y="0"/>
                    </a:lnTo>
                    <a:lnTo>
                      <a:pt x="8" y="3"/>
                    </a:lnTo>
                    <a:lnTo>
                      <a:pt x="6" y="8"/>
                    </a:lnTo>
                    <a:lnTo>
                      <a:pt x="4" y="15"/>
                    </a:lnTo>
                    <a:lnTo>
                      <a:pt x="2" y="23"/>
                    </a:lnTo>
                    <a:lnTo>
                      <a:pt x="0" y="32"/>
                    </a:lnTo>
                    <a:lnTo>
                      <a:pt x="0" y="40"/>
                    </a:lnTo>
                    <a:lnTo>
                      <a:pt x="0" y="48"/>
                    </a:lnTo>
                    <a:lnTo>
                      <a:pt x="2" y="5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8255" name="Freeform 79"/>
              <p:cNvSpPr>
                <a:spLocks/>
              </p:cNvSpPr>
              <p:nvPr/>
            </p:nvSpPr>
            <p:spPr bwMode="auto">
              <a:xfrm>
                <a:off x="2481" y="260"/>
                <a:ext cx="28" cy="82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3" y="5"/>
                  </a:cxn>
                  <a:cxn ang="0">
                    <a:pos x="5" y="9"/>
                  </a:cxn>
                  <a:cxn ang="0">
                    <a:pos x="8" y="13"/>
                  </a:cxn>
                  <a:cxn ang="0">
                    <a:pos x="11" y="18"/>
                  </a:cxn>
                  <a:cxn ang="0">
                    <a:pos x="13" y="22"/>
                  </a:cxn>
                  <a:cxn ang="0">
                    <a:pos x="15" y="26"/>
                  </a:cxn>
                  <a:cxn ang="0">
                    <a:pos x="17" y="31"/>
                  </a:cxn>
                  <a:cxn ang="0">
                    <a:pos x="19" y="35"/>
                  </a:cxn>
                  <a:cxn ang="0">
                    <a:pos x="22" y="46"/>
                  </a:cxn>
                  <a:cxn ang="0">
                    <a:pos x="24" y="57"/>
                  </a:cxn>
                  <a:cxn ang="0">
                    <a:pos x="24" y="68"/>
                  </a:cxn>
                  <a:cxn ang="0">
                    <a:pos x="23" y="79"/>
                  </a:cxn>
                  <a:cxn ang="0">
                    <a:pos x="23" y="81"/>
                  </a:cxn>
                  <a:cxn ang="0">
                    <a:pos x="23" y="81"/>
                  </a:cxn>
                  <a:cxn ang="0">
                    <a:pos x="24" y="82"/>
                  </a:cxn>
                  <a:cxn ang="0">
                    <a:pos x="25" y="82"/>
                  </a:cxn>
                  <a:cxn ang="0">
                    <a:pos x="25" y="82"/>
                  </a:cxn>
                  <a:cxn ang="0">
                    <a:pos x="26" y="82"/>
                  </a:cxn>
                  <a:cxn ang="0">
                    <a:pos x="26" y="81"/>
                  </a:cxn>
                  <a:cxn ang="0">
                    <a:pos x="27" y="80"/>
                  </a:cxn>
                  <a:cxn ang="0">
                    <a:pos x="28" y="69"/>
                  </a:cxn>
                  <a:cxn ang="0">
                    <a:pos x="28" y="58"/>
                  </a:cxn>
                  <a:cxn ang="0">
                    <a:pos x="26" y="47"/>
                  </a:cxn>
                  <a:cxn ang="0">
                    <a:pos x="23" y="36"/>
                  </a:cxn>
                  <a:cxn ang="0">
                    <a:pos x="19" y="26"/>
                  </a:cxn>
                  <a:cxn ang="0">
                    <a:pos x="14" y="17"/>
                  </a:cxn>
                  <a:cxn ang="0">
                    <a:pos x="8" y="8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</a:cxnLst>
                <a:rect l="0" t="0" r="r" b="b"/>
                <a:pathLst>
                  <a:path w="28" h="82">
                    <a:moveTo>
                      <a:pt x="0" y="1"/>
                    </a:moveTo>
                    <a:lnTo>
                      <a:pt x="3" y="5"/>
                    </a:lnTo>
                    <a:lnTo>
                      <a:pt x="5" y="9"/>
                    </a:lnTo>
                    <a:lnTo>
                      <a:pt x="8" y="13"/>
                    </a:lnTo>
                    <a:lnTo>
                      <a:pt x="11" y="18"/>
                    </a:lnTo>
                    <a:lnTo>
                      <a:pt x="13" y="22"/>
                    </a:lnTo>
                    <a:lnTo>
                      <a:pt x="15" y="26"/>
                    </a:lnTo>
                    <a:lnTo>
                      <a:pt x="17" y="31"/>
                    </a:lnTo>
                    <a:lnTo>
                      <a:pt x="19" y="35"/>
                    </a:lnTo>
                    <a:lnTo>
                      <a:pt x="22" y="46"/>
                    </a:lnTo>
                    <a:lnTo>
                      <a:pt x="24" y="57"/>
                    </a:lnTo>
                    <a:lnTo>
                      <a:pt x="24" y="68"/>
                    </a:lnTo>
                    <a:lnTo>
                      <a:pt x="23" y="79"/>
                    </a:lnTo>
                    <a:lnTo>
                      <a:pt x="23" y="81"/>
                    </a:lnTo>
                    <a:lnTo>
                      <a:pt x="23" y="81"/>
                    </a:lnTo>
                    <a:lnTo>
                      <a:pt x="24" y="82"/>
                    </a:lnTo>
                    <a:lnTo>
                      <a:pt x="25" y="82"/>
                    </a:lnTo>
                    <a:lnTo>
                      <a:pt x="25" y="82"/>
                    </a:lnTo>
                    <a:lnTo>
                      <a:pt x="26" y="82"/>
                    </a:lnTo>
                    <a:lnTo>
                      <a:pt x="26" y="81"/>
                    </a:lnTo>
                    <a:lnTo>
                      <a:pt x="27" y="80"/>
                    </a:lnTo>
                    <a:lnTo>
                      <a:pt x="28" y="69"/>
                    </a:lnTo>
                    <a:lnTo>
                      <a:pt x="28" y="58"/>
                    </a:lnTo>
                    <a:lnTo>
                      <a:pt x="26" y="47"/>
                    </a:lnTo>
                    <a:lnTo>
                      <a:pt x="23" y="36"/>
                    </a:lnTo>
                    <a:lnTo>
                      <a:pt x="19" y="26"/>
                    </a:lnTo>
                    <a:lnTo>
                      <a:pt x="14" y="17"/>
                    </a:lnTo>
                    <a:lnTo>
                      <a:pt x="8" y="8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8256" name="Freeform 80"/>
              <p:cNvSpPr>
                <a:spLocks/>
              </p:cNvSpPr>
              <p:nvPr/>
            </p:nvSpPr>
            <p:spPr bwMode="auto">
              <a:xfrm>
                <a:off x="2507" y="269"/>
                <a:ext cx="12" cy="32"/>
              </a:xfrm>
              <a:custGeom>
                <a:avLst/>
                <a:gdLst/>
                <a:ahLst/>
                <a:cxnLst>
                  <a:cxn ang="0">
                    <a:pos x="8" y="30"/>
                  </a:cxn>
                  <a:cxn ang="0">
                    <a:pos x="9" y="31"/>
                  </a:cxn>
                  <a:cxn ang="0">
                    <a:pos x="9" y="32"/>
                  </a:cxn>
                  <a:cxn ang="0">
                    <a:pos x="9" y="32"/>
                  </a:cxn>
                  <a:cxn ang="0">
                    <a:pos x="10" y="32"/>
                  </a:cxn>
                  <a:cxn ang="0">
                    <a:pos x="11" y="32"/>
                  </a:cxn>
                  <a:cxn ang="0">
                    <a:pos x="12" y="31"/>
                  </a:cxn>
                  <a:cxn ang="0">
                    <a:pos x="12" y="31"/>
                  </a:cxn>
                  <a:cxn ang="0">
                    <a:pos x="12" y="30"/>
                  </a:cxn>
                  <a:cxn ang="0">
                    <a:pos x="12" y="25"/>
                  </a:cxn>
                  <a:cxn ang="0">
                    <a:pos x="10" y="19"/>
                  </a:cxn>
                  <a:cxn ang="0">
                    <a:pos x="9" y="14"/>
                  </a:cxn>
                  <a:cxn ang="0">
                    <a:pos x="7" y="9"/>
                  </a:cxn>
                  <a:cxn ang="0">
                    <a:pos x="5" y="5"/>
                  </a:cxn>
                  <a:cxn ang="0">
                    <a:pos x="2" y="2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1" y="4"/>
                  </a:cxn>
                  <a:cxn ang="0">
                    <a:pos x="3" y="8"/>
                  </a:cxn>
                  <a:cxn ang="0">
                    <a:pos x="5" y="12"/>
                  </a:cxn>
                  <a:cxn ang="0">
                    <a:pos x="6" y="17"/>
                  </a:cxn>
                  <a:cxn ang="0">
                    <a:pos x="7" y="21"/>
                  </a:cxn>
                  <a:cxn ang="0">
                    <a:pos x="8" y="26"/>
                  </a:cxn>
                  <a:cxn ang="0">
                    <a:pos x="8" y="30"/>
                  </a:cxn>
                </a:cxnLst>
                <a:rect l="0" t="0" r="r" b="b"/>
                <a:pathLst>
                  <a:path w="12" h="32">
                    <a:moveTo>
                      <a:pt x="8" y="30"/>
                    </a:moveTo>
                    <a:lnTo>
                      <a:pt x="9" y="31"/>
                    </a:lnTo>
                    <a:lnTo>
                      <a:pt x="9" y="32"/>
                    </a:lnTo>
                    <a:lnTo>
                      <a:pt x="9" y="32"/>
                    </a:lnTo>
                    <a:lnTo>
                      <a:pt x="10" y="32"/>
                    </a:lnTo>
                    <a:lnTo>
                      <a:pt x="11" y="32"/>
                    </a:lnTo>
                    <a:lnTo>
                      <a:pt x="12" y="31"/>
                    </a:lnTo>
                    <a:lnTo>
                      <a:pt x="12" y="31"/>
                    </a:lnTo>
                    <a:lnTo>
                      <a:pt x="12" y="30"/>
                    </a:lnTo>
                    <a:lnTo>
                      <a:pt x="12" y="25"/>
                    </a:lnTo>
                    <a:lnTo>
                      <a:pt x="10" y="19"/>
                    </a:lnTo>
                    <a:lnTo>
                      <a:pt x="9" y="14"/>
                    </a:lnTo>
                    <a:lnTo>
                      <a:pt x="7" y="9"/>
                    </a:lnTo>
                    <a:lnTo>
                      <a:pt x="5" y="5"/>
                    </a:lnTo>
                    <a:lnTo>
                      <a:pt x="2" y="2"/>
                    </a:lnTo>
                    <a:lnTo>
                      <a:pt x="1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1" y="4"/>
                    </a:lnTo>
                    <a:lnTo>
                      <a:pt x="3" y="8"/>
                    </a:lnTo>
                    <a:lnTo>
                      <a:pt x="5" y="12"/>
                    </a:lnTo>
                    <a:lnTo>
                      <a:pt x="6" y="17"/>
                    </a:lnTo>
                    <a:lnTo>
                      <a:pt x="7" y="21"/>
                    </a:lnTo>
                    <a:lnTo>
                      <a:pt x="8" y="26"/>
                    </a:lnTo>
                    <a:lnTo>
                      <a:pt x="8" y="3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8257" name="Freeform 81"/>
              <p:cNvSpPr>
                <a:spLocks/>
              </p:cNvSpPr>
              <p:nvPr/>
            </p:nvSpPr>
            <p:spPr bwMode="auto">
              <a:xfrm>
                <a:off x="2272" y="432"/>
                <a:ext cx="210" cy="83"/>
              </a:xfrm>
              <a:custGeom>
                <a:avLst/>
                <a:gdLst/>
                <a:ahLst/>
                <a:cxnLst>
                  <a:cxn ang="0">
                    <a:pos x="207" y="1"/>
                  </a:cxn>
                  <a:cxn ang="0">
                    <a:pos x="200" y="3"/>
                  </a:cxn>
                  <a:cxn ang="0">
                    <a:pos x="191" y="6"/>
                  </a:cxn>
                  <a:cxn ang="0">
                    <a:pos x="181" y="8"/>
                  </a:cxn>
                  <a:cxn ang="0">
                    <a:pos x="169" y="10"/>
                  </a:cxn>
                  <a:cxn ang="0">
                    <a:pos x="157" y="12"/>
                  </a:cxn>
                  <a:cxn ang="0">
                    <a:pos x="144" y="14"/>
                  </a:cxn>
                  <a:cxn ang="0">
                    <a:pos x="130" y="16"/>
                  </a:cxn>
                  <a:cxn ang="0">
                    <a:pos x="116" y="18"/>
                  </a:cxn>
                  <a:cxn ang="0">
                    <a:pos x="102" y="20"/>
                  </a:cxn>
                  <a:cxn ang="0">
                    <a:pos x="88" y="21"/>
                  </a:cxn>
                  <a:cxn ang="0">
                    <a:pos x="74" y="23"/>
                  </a:cxn>
                  <a:cxn ang="0">
                    <a:pos x="61" y="24"/>
                  </a:cxn>
                  <a:cxn ang="0">
                    <a:pos x="48" y="25"/>
                  </a:cxn>
                  <a:cxn ang="0">
                    <a:pos x="36" y="26"/>
                  </a:cxn>
                  <a:cxn ang="0">
                    <a:pos x="26" y="26"/>
                  </a:cxn>
                  <a:cxn ang="0">
                    <a:pos x="19" y="31"/>
                  </a:cxn>
                  <a:cxn ang="0">
                    <a:pos x="11" y="47"/>
                  </a:cxn>
                  <a:cxn ang="0">
                    <a:pos x="3" y="65"/>
                  </a:cxn>
                  <a:cxn ang="0">
                    <a:pos x="0" y="79"/>
                  </a:cxn>
                  <a:cxn ang="0">
                    <a:pos x="4" y="82"/>
                  </a:cxn>
                  <a:cxn ang="0">
                    <a:pos x="9" y="81"/>
                  </a:cxn>
                  <a:cxn ang="0">
                    <a:pos x="17" y="79"/>
                  </a:cxn>
                  <a:cxn ang="0">
                    <a:pos x="27" y="77"/>
                  </a:cxn>
                  <a:cxn ang="0">
                    <a:pos x="39" y="74"/>
                  </a:cxn>
                  <a:cxn ang="0">
                    <a:pos x="52" y="72"/>
                  </a:cxn>
                  <a:cxn ang="0">
                    <a:pos x="66" y="70"/>
                  </a:cxn>
                  <a:cxn ang="0">
                    <a:pos x="81" y="68"/>
                  </a:cxn>
                  <a:cxn ang="0">
                    <a:pos x="96" y="66"/>
                  </a:cxn>
                  <a:cxn ang="0">
                    <a:pos x="112" y="64"/>
                  </a:cxn>
                  <a:cxn ang="0">
                    <a:pos x="127" y="63"/>
                  </a:cxn>
                  <a:cxn ang="0">
                    <a:pos x="141" y="63"/>
                  </a:cxn>
                  <a:cxn ang="0">
                    <a:pos x="154" y="63"/>
                  </a:cxn>
                  <a:cxn ang="0">
                    <a:pos x="166" y="63"/>
                  </a:cxn>
                  <a:cxn ang="0">
                    <a:pos x="176" y="64"/>
                  </a:cxn>
                  <a:cxn ang="0">
                    <a:pos x="184" y="67"/>
                  </a:cxn>
                  <a:cxn ang="0">
                    <a:pos x="190" y="61"/>
                  </a:cxn>
                  <a:cxn ang="0">
                    <a:pos x="195" y="42"/>
                  </a:cxn>
                  <a:cxn ang="0">
                    <a:pos x="201" y="21"/>
                  </a:cxn>
                  <a:cxn ang="0">
                    <a:pos x="207" y="4"/>
                  </a:cxn>
                </a:cxnLst>
                <a:rect l="0" t="0" r="r" b="b"/>
                <a:pathLst>
                  <a:path w="210" h="83">
                    <a:moveTo>
                      <a:pt x="210" y="0"/>
                    </a:moveTo>
                    <a:lnTo>
                      <a:pt x="207" y="1"/>
                    </a:lnTo>
                    <a:lnTo>
                      <a:pt x="203" y="2"/>
                    </a:lnTo>
                    <a:lnTo>
                      <a:pt x="200" y="3"/>
                    </a:lnTo>
                    <a:lnTo>
                      <a:pt x="195" y="4"/>
                    </a:lnTo>
                    <a:lnTo>
                      <a:pt x="191" y="6"/>
                    </a:lnTo>
                    <a:lnTo>
                      <a:pt x="186" y="7"/>
                    </a:lnTo>
                    <a:lnTo>
                      <a:pt x="181" y="8"/>
                    </a:lnTo>
                    <a:lnTo>
                      <a:pt x="175" y="9"/>
                    </a:lnTo>
                    <a:lnTo>
                      <a:pt x="169" y="10"/>
                    </a:lnTo>
                    <a:lnTo>
                      <a:pt x="163" y="11"/>
                    </a:lnTo>
                    <a:lnTo>
                      <a:pt x="157" y="12"/>
                    </a:lnTo>
                    <a:lnTo>
                      <a:pt x="150" y="13"/>
                    </a:lnTo>
                    <a:lnTo>
                      <a:pt x="144" y="14"/>
                    </a:lnTo>
                    <a:lnTo>
                      <a:pt x="137" y="15"/>
                    </a:lnTo>
                    <a:lnTo>
                      <a:pt x="130" y="16"/>
                    </a:lnTo>
                    <a:lnTo>
                      <a:pt x="123" y="17"/>
                    </a:lnTo>
                    <a:lnTo>
                      <a:pt x="116" y="18"/>
                    </a:lnTo>
                    <a:lnTo>
                      <a:pt x="109" y="19"/>
                    </a:lnTo>
                    <a:lnTo>
                      <a:pt x="102" y="20"/>
                    </a:lnTo>
                    <a:lnTo>
                      <a:pt x="95" y="21"/>
                    </a:lnTo>
                    <a:lnTo>
                      <a:pt x="88" y="21"/>
                    </a:lnTo>
                    <a:lnTo>
                      <a:pt x="81" y="22"/>
                    </a:lnTo>
                    <a:lnTo>
                      <a:pt x="74" y="23"/>
                    </a:lnTo>
                    <a:lnTo>
                      <a:pt x="67" y="23"/>
                    </a:lnTo>
                    <a:lnTo>
                      <a:pt x="61" y="24"/>
                    </a:lnTo>
                    <a:lnTo>
                      <a:pt x="54" y="24"/>
                    </a:lnTo>
                    <a:lnTo>
                      <a:pt x="48" y="25"/>
                    </a:lnTo>
                    <a:lnTo>
                      <a:pt x="42" y="26"/>
                    </a:lnTo>
                    <a:lnTo>
                      <a:pt x="36" y="26"/>
                    </a:lnTo>
                    <a:lnTo>
                      <a:pt x="31" y="26"/>
                    </a:lnTo>
                    <a:lnTo>
                      <a:pt x="26" y="26"/>
                    </a:lnTo>
                    <a:lnTo>
                      <a:pt x="21" y="27"/>
                    </a:lnTo>
                    <a:lnTo>
                      <a:pt x="19" y="31"/>
                    </a:lnTo>
                    <a:lnTo>
                      <a:pt x="15" y="38"/>
                    </a:lnTo>
                    <a:lnTo>
                      <a:pt x="11" y="47"/>
                    </a:lnTo>
                    <a:lnTo>
                      <a:pt x="7" y="56"/>
                    </a:lnTo>
                    <a:lnTo>
                      <a:pt x="3" y="65"/>
                    </a:lnTo>
                    <a:lnTo>
                      <a:pt x="1" y="73"/>
                    </a:lnTo>
                    <a:lnTo>
                      <a:pt x="0" y="79"/>
                    </a:lnTo>
                    <a:lnTo>
                      <a:pt x="2" y="83"/>
                    </a:lnTo>
                    <a:lnTo>
                      <a:pt x="4" y="82"/>
                    </a:lnTo>
                    <a:lnTo>
                      <a:pt x="6" y="81"/>
                    </a:lnTo>
                    <a:lnTo>
                      <a:pt x="9" y="81"/>
                    </a:lnTo>
                    <a:lnTo>
                      <a:pt x="13" y="80"/>
                    </a:lnTo>
                    <a:lnTo>
                      <a:pt x="17" y="79"/>
                    </a:lnTo>
                    <a:lnTo>
                      <a:pt x="22" y="78"/>
                    </a:lnTo>
                    <a:lnTo>
                      <a:pt x="27" y="77"/>
                    </a:lnTo>
                    <a:lnTo>
                      <a:pt x="32" y="76"/>
                    </a:lnTo>
                    <a:lnTo>
                      <a:pt x="39" y="74"/>
                    </a:lnTo>
                    <a:lnTo>
                      <a:pt x="45" y="73"/>
                    </a:lnTo>
                    <a:lnTo>
                      <a:pt x="52" y="72"/>
                    </a:lnTo>
                    <a:lnTo>
                      <a:pt x="59" y="71"/>
                    </a:lnTo>
                    <a:lnTo>
                      <a:pt x="66" y="70"/>
                    </a:lnTo>
                    <a:lnTo>
                      <a:pt x="73" y="69"/>
                    </a:lnTo>
                    <a:lnTo>
                      <a:pt x="81" y="68"/>
                    </a:lnTo>
                    <a:lnTo>
                      <a:pt x="89" y="67"/>
                    </a:lnTo>
                    <a:lnTo>
                      <a:pt x="96" y="66"/>
                    </a:lnTo>
                    <a:lnTo>
                      <a:pt x="104" y="65"/>
                    </a:lnTo>
                    <a:lnTo>
                      <a:pt x="112" y="64"/>
                    </a:lnTo>
                    <a:lnTo>
                      <a:pt x="119" y="64"/>
                    </a:lnTo>
                    <a:lnTo>
                      <a:pt x="127" y="63"/>
                    </a:lnTo>
                    <a:lnTo>
                      <a:pt x="134" y="63"/>
                    </a:lnTo>
                    <a:lnTo>
                      <a:pt x="141" y="63"/>
                    </a:lnTo>
                    <a:lnTo>
                      <a:pt x="148" y="63"/>
                    </a:lnTo>
                    <a:lnTo>
                      <a:pt x="154" y="63"/>
                    </a:lnTo>
                    <a:lnTo>
                      <a:pt x="160" y="63"/>
                    </a:lnTo>
                    <a:lnTo>
                      <a:pt x="166" y="63"/>
                    </a:lnTo>
                    <a:lnTo>
                      <a:pt x="172" y="64"/>
                    </a:lnTo>
                    <a:lnTo>
                      <a:pt x="176" y="64"/>
                    </a:lnTo>
                    <a:lnTo>
                      <a:pt x="181" y="66"/>
                    </a:lnTo>
                    <a:lnTo>
                      <a:pt x="184" y="67"/>
                    </a:lnTo>
                    <a:lnTo>
                      <a:pt x="187" y="68"/>
                    </a:lnTo>
                    <a:lnTo>
                      <a:pt x="190" y="61"/>
                    </a:lnTo>
                    <a:lnTo>
                      <a:pt x="192" y="52"/>
                    </a:lnTo>
                    <a:lnTo>
                      <a:pt x="195" y="42"/>
                    </a:lnTo>
                    <a:lnTo>
                      <a:pt x="198" y="31"/>
                    </a:lnTo>
                    <a:lnTo>
                      <a:pt x="201" y="21"/>
                    </a:lnTo>
                    <a:lnTo>
                      <a:pt x="204" y="11"/>
                    </a:lnTo>
                    <a:lnTo>
                      <a:pt x="207" y="4"/>
                    </a:lnTo>
                    <a:lnTo>
                      <a:pt x="210" y="0"/>
                    </a:lnTo>
                    <a:close/>
                  </a:path>
                </a:pathLst>
              </a:custGeom>
              <a:solidFill>
                <a:srgbClr val="C9E8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8258" name="Freeform 82"/>
              <p:cNvSpPr>
                <a:spLocks/>
              </p:cNvSpPr>
              <p:nvPr/>
            </p:nvSpPr>
            <p:spPr bwMode="auto">
              <a:xfrm>
                <a:off x="2308" y="431"/>
                <a:ext cx="186" cy="85"/>
              </a:xfrm>
              <a:custGeom>
                <a:avLst/>
                <a:gdLst/>
                <a:ahLst/>
                <a:cxnLst>
                  <a:cxn ang="0">
                    <a:pos x="175" y="0"/>
                  </a:cxn>
                  <a:cxn ang="0">
                    <a:pos x="176" y="0"/>
                  </a:cxn>
                  <a:cxn ang="0">
                    <a:pos x="186" y="20"/>
                  </a:cxn>
                  <a:cxn ang="0">
                    <a:pos x="182" y="26"/>
                  </a:cxn>
                  <a:cxn ang="0">
                    <a:pos x="175" y="41"/>
                  </a:cxn>
                  <a:cxn ang="0">
                    <a:pos x="166" y="59"/>
                  </a:cxn>
                  <a:cxn ang="0">
                    <a:pos x="161" y="75"/>
                  </a:cxn>
                  <a:cxn ang="0">
                    <a:pos x="157" y="76"/>
                  </a:cxn>
                  <a:cxn ang="0">
                    <a:pos x="150" y="77"/>
                  </a:cxn>
                  <a:cxn ang="0">
                    <a:pos x="141" y="78"/>
                  </a:cxn>
                  <a:cxn ang="0">
                    <a:pos x="131" y="78"/>
                  </a:cxn>
                  <a:cxn ang="0">
                    <a:pos x="119" y="79"/>
                  </a:cxn>
                  <a:cxn ang="0">
                    <a:pos x="106" y="80"/>
                  </a:cxn>
                  <a:cxn ang="0">
                    <a:pos x="92" y="81"/>
                  </a:cxn>
                  <a:cxn ang="0">
                    <a:pos x="78" y="81"/>
                  </a:cxn>
                  <a:cxn ang="0">
                    <a:pos x="63" y="82"/>
                  </a:cxn>
                  <a:cxn ang="0">
                    <a:pos x="50" y="82"/>
                  </a:cxn>
                  <a:cxn ang="0">
                    <a:pos x="37" y="83"/>
                  </a:cxn>
                  <a:cxn ang="0">
                    <a:pos x="26" y="84"/>
                  </a:cxn>
                  <a:cxn ang="0">
                    <a:pos x="16" y="84"/>
                  </a:cxn>
                  <a:cxn ang="0">
                    <a:pos x="8" y="85"/>
                  </a:cxn>
                  <a:cxn ang="0">
                    <a:pos x="2" y="85"/>
                  </a:cxn>
                  <a:cxn ang="0">
                    <a:pos x="0" y="85"/>
                  </a:cxn>
                  <a:cxn ang="0">
                    <a:pos x="9" y="82"/>
                  </a:cxn>
                  <a:cxn ang="0">
                    <a:pos x="25" y="78"/>
                  </a:cxn>
                  <a:cxn ang="0">
                    <a:pos x="46" y="74"/>
                  </a:cxn>
                  <a:cxn ang="0">
                    <a:pos x="70" y="71"/>
                  </a:cxn>
                  <a:cxn ang="0">
                    <a:pos x="94" y="69"/>
                  </a:cxn>
                  <a:cxn ang="0">
                    <a:pos x="117" y="68"/>
                  </a:cxn>
                  <a:cxn ang="0">
                    <a:pos x="137" y="68"/>
                  </a:cxn>
                  <a:cxn ang="0">
                    <a:pos x="151" y="69"/>
                  </a:cxn>
                  <a:cxn ang="0">
                    <a:pos x="156" y="53"/>
                  </a:cxn>
                  <a:cxn ang="0">
                    <a:pos x="162" y="32"/>
                  </a:cxn>
                  <a:cxn ang="0">
                    <a:pos x="168" y="12"/>
                  </a:cxn>
                  <a:cxn ang="0">
                    <a:pos x="174" y="1"/>
                  </a:cxn>
                </a:cxnLst>
                <a:rect l="0" t="0" r="r" b="b"/>
                <a:pathLst>
                  <a:path w="186" h="85">
                    <a:moveTo>
                      <a:pt x="174" y="1"/>
                    </a:moveTo>
                    <a:lnTo>
                      <a:pt x="175" y="0"/>
                    </a:lnTo>
                    <a:lnTo>
                      <a:pt x="176" y="0"/>
                    </a:lnTo>
                    <a:lnTo>
                      <a:pt x="176" y="0"/>
                    </a:lnTo>
                    <a:lnTo>
                      <a:pt x="177" y="0"/>
                    </a:lnTo>
                    <a:lnTo>
                      <a:pt x="186" y="20"/>
                    </a:lnTo>
                    <a:lnTo>
                      <a:pt x="185" y="22"/>
                    </a:lnTo>
                    <a:lnTo>
                      <a:pt x="182" y="26"/>
                    </a:lnTo>
                    <a:lnTo>
                      <a:pt x="179" y="33"/>
                    </a:lnTo>
                    <a:lnTo>
                      <a:pt x="175" y="41"/>
                    </a:lnTo>
                    <a:lnTo>
                      <a:pt x="170" y="50"/>
                    </a:lnTo>
                    <a:lnTo>
                      <a:pt x="166" y="59"/>
                    </a:lnTo>
                    <a:lnTo>
                      <a:pt x="163" y="68"/>
                    </a:lnTo>
                    <a:lnTo>
                      <a:pt x="161" y="75"/>
                    </a:lnTo>
                    <a:lnTo>
                      <a:pt x="159" y="76"/>
                    </a:lnTo>
                    <a:lnTo>
                      <a:pt x="157" y="76"/>
                    </a:lnTo>
                    <a:lnTo>
                      <a:pt x="154" y="77"/>
                    </a:lnTo>
                    <a:lnTo>
                      <a:pt x="150" y="77"/>
                    </a:lnTo>
                    <a:lnTo>
                      <a:pt x="146" y="77"/>
                    </a:lnTo>
                    <a:lnTo>
                      <a:pt x="141" y="78"/>
                    </a:lnTo>
                    <a:lnTo>
                      <a:pt x="136" y="78"/>
                    </a:lnTo>
                    <a:lnTo>
                      <a:pt x="131" y="78"/>
                    </a:lnTo>
                    <a:lnTo>
                      <a:pt x="125" y="79"/>
                    </a:lnTo>
                    <a:lnTo>
                      <a:pt x="119" y="79"/>
                    </a:lnTo>
                    <a:lnTo>
                      <a:pt x="112" y="80"/>
                    </a:lnTo>
                    <a:lnTo>
                      <a:pt x="106" y="80"/>
                    </a:lnTo>
                    <a:lnTo>
                      <a:pt x="99" y="80"/>
                    </a:lnTo>
                    <a:lnTo>
                      <a:pt x="92" y="81"/>
                    </a:lnTo>
                    <a:lnTo>
                      <a:pt x="85" y="81"/>
                    </a:lnTo>
                    <a:lnTo>
                      <a:pt x="78" y="81"/>
                    </a:lnTo>
                    <a:lnTo>
                      <a:pt x="71" y="82"/>
                    </a:lnTo>
                    <a:lnTo>
                      <a:pt x="63" y="82"/>
                    </a:lnTo>
                    <a:lnTo>
                      <a:pt x="57" y="82"/>
                    </a:lnTo>
                    <a:lnTo>
                      <a:pt x="50" y="82"/>
                    </a:lnTo>
                    <a:lnTo>
                      <a:pt x="44" y="83"/>
                    </a:lnTo>
                    <a:lnTo>
                      <a:pt x="37" y="83"/>
                    </a:lnTo>
                    <a:lnTo>
                      <a:pt x="31" y="83"/>
                    </a:lnTo>
                    <a:lnTo>
                      <a:pt x="26" y="84"/>
                    </a:lnTo>
                    <a:lnTo>
                      <a:pt x="21" y="84"/>
                    </a:lnTo>
                    <a:lnTo>
                      <a:pt x="16" y="84"/>
                    </a:lnTo>
                    <a:lnTo>
                      <a:pt x="12" y="84"/>
                    </a:lnTo>
                    <a:lnTo>
                      <a:pt x="8" y="85"/>
                    </a:lnTo>
                    <a:lnTo>
                      <a:pt x="5" y="85"/>
                    </a:lnTo>
                    <a:lnTo>
                      <a:pt x="2" y="85"/>
                    </a:lnTo>
                    <a:lnTo>
                      <a:pt x="1" y="85"/>
                    </a:lnTo>
                    <a:lnTo>
                      <a:pt x="0" y="85"/>
                    </a:lnTo>
                    <a:lnTo>
                      <a:pt x="4" y="84"/>
                    </a:lnTo>
                    <a:lnTo>
                      <a:pt x="9" y="82"/>
                    </a:lnTo>
                    <a:lnTo>
                      <a:pt x="17" y="80"/>
                    </a:lnTo>
                    <a:lnTo>
                      <a:pt x="25" y="78"/>
                    </a:lnTo>
                    <a:lnTo>
                      <a:pt x="35" y="76"/>
                    </a:lnTo>
                    <a:lnTo>
                      <a:pt x="46" y="74"/>
                    </a:lnTo>
                    <a:lnTo>
                      <a:pt x="58" y="73"/>
                    </a:lnTo>
                    <a:lnTo>
                      <a:pt x="70" y="71"/>
                    </a:lnTo>
                    <a:lnTo>
                      <a:pt x="82" y="70"/>
                    </a:lnTo>
                    <a:lnTo>
                      <a:pt x="94" y="69"/>
                    </a:lnTo>
                    <a:lnTo>
                      <a:pt x="106" y="68"/>
                    </a:lnTo>
                    <a:lnTo>
                      <a:pt x="117" y="68"/>
                    </a:lnTo>
                    <a:lnTo>
                      <a:pt x="128" y="67"/>
                    </a:lnTo>
                    <a:lnTo>
                      <a:pt x="137" y="68"/>
                    </a:lnTo>
                    <a:lnTo>
                      <a:pt x="145" y="68"/>
                    </a:lnTo>
                    <a:lnTo>
                      <a:pt x="151" y="69"/>
                    </a:lnTo>
                    <a:lnTo>
                      <a:pt x="154" y="62"/>
                    </a:lnTo>
                    <a:lnTo>
                      <a:pt x="156" y="53"/>
                    </a:lnTo>
                    <a:lnTo>
                      <a:pt x="159" y="43"/>
                    </a:lnTo>
                    <a:lnTo>
                      <a:pt x="162" y="32"/>
                    </a:lnTo>
                    <a:lnTo>
                      <a:pt x="165" y="22"/>
                    </a:lnTo>
                    <a:lnTo>
                      <a:pt x="168" y="12"/>
                    </a:lnTo>
                    <a:lnTo>
                      <a:pt x="171" y="5"/>
                    </a:lnTo>
                    <a:lnTo>
                      <a:pt x="174" y="1"/>
                    </a:lnTo>
                    <a:close/>
                  </a:path>
                </a:pathLst>
              </a:custGeom>
              <a:solidFill>
                <a:srgbClr val="7FC6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8259" name="Freeform 83"/>
              <p:cNvSpPr>
                <a:spLocks/>
              </p:cNvSpPr>
              <p:nvPr/>
            </p:nvSpPr>
            <p:spPr bwMode="auto">
              <a:xfrm>
                <a:off x="2463" y="433"/>
                <a:ext cx="15" cy="44"/>
              </a:xfrm>
              <a:custGeom>
                <a:avLst/>
                <a:gdLst/>
                <a:ahLst/>
                <a:cxnLst>
                  <a:cxn ang="0">
                    <a:pos x="0" y="42"/>
                  </a:cxn>
                  <a:cxn ang="0">
                    <a:pos x="0" y="42"/>
                  </a:cxn>
                  <a:cxn ang="0">
                    <a:pos x="0" y="43"/>
                  </a:cxn>
                  <a:cxn ang="0">
                    <a:pos x="1" y="43"/>
                  </a:cxn>
                  <a:cxn ang="0">
                    <a:pos x="1" y="44"/>
                  </a:cxn>
                  <a:cxn ang="0">
                    <a:pos x="2" y="44"/>
                  </a:cxn>
                  <a:cxn ang="0">
                    <a:pos x="2" y="43"/>
                  </a:cxn>
                  <a:cxn ang="0">
                    <a:pos x="3" y="43"/>
                  </a:cxn>
                  <a:cxn ang="0">
                    <a:pos x="3" y="42"/>
                  </a:cxn>
                  <a:cxn ang="0">
                    <a:pos x="4" y="36"/>
                  </a:cxn>
                  <a:cxn ang="0">
                    <a:pos x="6" y="29"/>
                  </a:cxn>
                  <a:cxn ang="0">
                    <a:pos x="8" y="22"/>
                  </a:cxn>
                  <a:cxn ang="0">
                    <a:pos x="10" y="16"/>
                  </a:cxn>
                  <a:cxn ang="0">
                    <a:pos x="12" y="10"/>
                  </a:cxn>
                  <a:cxn ang="0">
                    <a:pos x="14" y="5"/>
                  </a:cxn>
                  <a:cxn ang="0">
                    <a:pos x="15" y="1"/>
                  </a:cxn>
                  <a:cxn ang="0">
                    <a:pos x="15" y="0"/>
                  </a:cxn>
                  <a:cxn ang="0">
                    <a:pos x="13" y="2"/>
                  </a:cxn>
                  <a:cxn ang="0">
                    <a:pos x="12" y="6"/>
                  </a:cxn>
                  <a:cxn ang="0">
                    <a:pos x="9" y="10"/>
                  </a:cxn>
                  <a:cxn ang="0">
                    <a:pos x="7" y="16"/>
                  </a:cxn>
                  <a:cxn ang="0">
                    <a:pos x="5" y="22"/>
                  </a:cxn>
                  <a:cxn ang="0">
                    <a:pos x="3" y="29"/>
                  </a:cxn>
                  <a:cxn ang="0">
                    <a:pos x="1" y="36"/>
                  </a:cxn>
                  <a:cxn ang="0">
                    <a:pos x="0" y="42"/>
                  </a:cxn>
                </a:cxnLst>
                <a:rect l="0" t="0" r="r" b="b"/>
                <a:pathLst>
                  <a:path w="15" h="44">
                    <a:moveTo>
                      <a:pt x="0" y="42"/>
                    </a:moveTo>
                    <a:lnTo>
                      <a:pt x="0" y="42"/>
                    </a:lnTo>
                    <a:lnTo>
                      <a:pt x="0" y="43"/>
                    </a:lnTo>
                    <a:lnTo>
                      <a:pt x="1" y="43"/>
                    </a:lnTo>
                    <a:lnTo>
                      <a:pt x="1" y="44"/>
                    </a:lnTo>
                    <a:lnTo>
                      <a:pt x="2" y="44"/>
                    </a:lnTo>
                    <a:lnTo>
                      <a:pt x="2" y="43"/>
                    </a:lnTo>
                    <a:lnTo>
                      <a:pt x="3" y="43"/>
                    </a:lnTo>
                    <a:lnTo>
                      <a:pt x="3" y="42"/>
                    </a:lnTo>
                    <a:lnTo>
                      <a:pt x="4" y="36"/>
                    </a:lnTo>
                    <a:lnTo>
                      <a:pt x="6" y="29"/>
                    </a:lnTo>
                    <a:lnTo>
                      <a:pt x="8" y="22"/>
                    </a:lnTo>
                    <a:lnTo>
                      <a:pt x="10" y="16"/>
                    </a:lnTo>
                    <a:lnTo>
                      <a:pt x="12" y="10"/>
                    </a:lnTo>
                    <a:lnTo>
                      <a:pt x="14" y="5"/>
                    </a:lnTo>
                    <a:lnTo>
                      <a:pt x="15" y="1"/>
                    </a:lnTo>
                    <a:lnTo>
                      <a:pt x="15" y="0"/>
                    </a:lnTo>
                    <a:lnTo>
                      <a:pt x="13" y="2"/>
                    </a:lnTo>
                    <a:lnTo>
                      <a:pt x="12" y="6"/>
                    </a:lnTo>
                    <a:lnTo>
                      <a:pt x="9" y="10"/>
                    </a:lnTo>
                    <a:lnTo>
                      <a:pt x="7" y="16"/>
                    </a:lnTo>
                    <a:lnTo>
                      <a:pt x="5" y="22"/>
                    </a:lnTo>
                    <a:lnTo>
                      <a:pt x="3" y="29"/>
                    </a:lnTo>
                    <a:lnTo>
                      <a:pt x="1" y="36"/>
                    </a:lnTo>
                    <a:lnTo>
                      <a:pt x="0" y="42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8260" name="Freeform 84"/>
              <p:cNvSpPr>
                <a:spLocks/>
              </p:cNvSpPr>
              <p:nvPr/>
            </p:nvSpPr>
            <p:spPr bwMode="auto">
              <a:xfrm>
                <a:off x="2305" y="466"/>
                <a:ext cx="12" cy="9"/>
              </a:xfrm>
              <a:custGeom>
                <a:avLst/>
                <a:gdLst/>
                <a:ahLst/>
                <a:cxnLst>
                  <a:cxn ang="0">
                    <a:pos x="1" y="7"/>
                  </a:cxn>
                  <a:cxn ang="0">
                    <a:pos x="1" y="8"/>
                  </a:cxn>
                  <a:cxn ang="0">
                    <a:pos x="2" y="9"/>
                  </a:cxn>
                  <a:cxn ang="0">
                    <a:pos x="3" y="9"/>
                  </a:cxn>
                  <a:cxn ang="0">
                    <a:pos x="5" y="9"/>
                  </a:cxn>
                  <a:cxn ang="0">
                    <a:pos x="6" y="8"/>
                  </a:cxn>
                  <a:cxn ang="0">
                    <a:pos x="8" y="8"/>
                  </a:cxn>
                  <a:cxn ang="0">
                    <a:pos x="9" y="8"/>
                  </a:cxn>
                  <a:cxn ang="0">
                    <a:pos x="10" y="8"/>
                  </a:cxn>
                  <a:cxn ang="0">
                    <a:pos x="11" y="7"/>
                  </a:cxn>
                  <a:cxn ang="0">
                    <a:pos x="12" y="6"/>
                  </a:cxn>
                  <a:cxn ang="0">
                    <a:pos x="12" y="4"/>
                  </a:cxn>
                  <a:cxn ang="0">
                    <a:pos x="12" y="3"/>
                  </a:cxn>
                  <a:cxn ang="0">
                    <a:pos x="12" y="3"/>
                  </a:cxn>
                  <a:cxn ang="0">
                    <a:pos x="12" y="2"/>
                  </a:cxn>
                  <a:cxn ang="0">
                    <a:pos x="12" y="2"/>
                  </a:cxn>
                  <a:cxn ang="0">
                    <a:pos x="12" y="1"/>
                  </a:cxn>
                  <a:cxn ang="0">
                    <a:pos x="11" y="0"/>
                  </a:cxn>
                  <a:cxn ang="0">
                    <a:pos x="10" y="0"/>
                  </a:cxn>
                  <a:cxn ang="0">
                    <a:pos x="7" y="0"/>
                  </a:cxn>
                  <a:cxn ang="0">
                    <a:pos x="3" y="0"/>
                  </a:cxn>
                  <a:cxn ang="0">
                    <a:pos x="2" y="1"/>
                  </a:cxn>
                  <a:cxn ang="0">
                    <a:pos x="1" y="2"/>
                  </a:cxn>
                  <a:cxn ang="0">
                    <a:pos x="0" y="5"/>
                  </a:cxn>
                  <a:cxn ang="0">
                    <a:pos x="1" y="7"/>
                  </a:cxn>
                </a:cxnLst>
                <a:rect l="0" t="0" r="r" b="b"/>
                <a:pathLst>
                  <a:path w="12" h="9">
                    <a:moveTo>
                      <a:pt x="1" y="7"/>
                    </a:moveTo>
                    <a:lnTo>
                      <a:pt x="1" y="8"/>
                    </a:lnTo>
                    <a:lnTo>
                      <a:pt x="2" y="9"/>
                    </a:lnTo>
                    <a:lnTo>
                      <a:pt x="3" y="9"/>
                    </a:lnTo>
                    <a:lnTo>
                      <a:pt x="5" y="9"/>
                    </a:lnTo>
                    <a:lnTo>
                      <a:pt x="6" y="8"/>
                    </a:lnTo>
                    <a:lnTo>
                      <a:pt x="8" y="8"/>
                    </a:lnTo>
                    <a:lnTo>
                      <a:pt x="9" y="8"/>
                    </a:lnTo>
                    <a:lnTo>
                      <a:pt x="10" y="8"/>
                    </a:lnTo>
                    <a:lnTo>
                      <a:pt x="11" y="7"/>
                    </a:lnTo>
                    <a:lnTo>
                      <a:pt x="12" y="6"/>
                    </a:lnTo>
                    <a:lnTo>
                      <a:pt x="12" y="4"/>
                    </a:lnTo>
                    <a:lnTo>
                      <a:pt x="12" y="3"/>
                    </a:lnTo>
                    <a:lnTo>
                      <a:pt x="12" y="3"/>
                    </a:lnTo>
                    <a:lnTo>
                      <a:pt x="12" y="2"/>
                    </a:lnTo>
                    <a:lnTo>
                      <a:pt x="12" y="2"/>
                    </a:lnTo>
                    <a:lnTo>
                      <a:pt x="12" y="1"/>
                    </a:lnTo>
                    <a:lnTo>
                      <a:pt x="11" y="0"/>
                    </a:lnTo>
                    <a:lnTo>
                      <a:pt x="10" y="0"/>
                    </a:lnTo>
                    <a:lnTo>
                      <a:pt x="7" y="0"/>
                    </a:lnTo>
                    <a:lnTo>
                      <a:pt x="3" y="0"/>
                    </a:lnTo>
                    <a:lnTo>
                      <a:pt x="2" y="1"/>
                    </a:lnTo>
                    <a:lnTo>
                      <a:pt x="1" y="2"/>
                    </a:lnTo>
                    <a:lnTo>
                      <a:pt x="0" y="5"/>
                    </a:lnTo>
                    <a:lnTo>
                      <a:pt x="1" y="7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8261" name="Freeform 85"/>
              <p:cNvSpPr>
                <a:spLocks/>
              </p:cNvSpPr>
              <p:nvPr/>
            </p:nvSpPr>
            <p:spPr bwMode="auto">
              <a:xfrm>
                <a:off x="2322" y="464"/>
                <a:ext cx="12" cy="9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1" y="8"/>
                  </a:cxn>
                  <a:cxn ang="0">
                    <a:pos x="2" y="9"/>
                  </a:cxn>
                  <a:cxn ang="0">
                    <a:pos x="3" y="9"/>
                  </a:cxn>
                  <a:cxn ang="0">
                    <a:pos x="4" y="9"/>
                  </a:cxn>
                  <a:cxn ang="0">
                    <a:pos x="6" y="9"/>
                  </a:cxn>
                  <a:cxn ang="0">
                    <a:pos x="7" y="8"/>
                  </a:cxn>
                  <a:cxn ang="0">
                    <a:pos x="9" y="8"/>
                  </a:cxn>
                  <a:cxn ang="0">
                    <a:pos x="10" y="8"/>
                  </a:cxn>
                  <a:cxn ang="0">
                    <a:pos x="11" y="8"/>
                  </a:cxn>
                  <a:cxn ang="0">
                    <a:pos x="11" y="6"/>
                  </a:cxn>
                  <a:cxn ang="0">
                    <a:pos x="12" y="5"/>
                  </a:cxn>
                  <a:cxn ang="0">
                    <a:pos x="12" y="4"/>
                  </a:cxn>
                  <a:cxn ang="0">
                    <a:pos x="12" y="3"/>
                  </a:cxn>
                  <a:cxn ang="0">
                    <a:pos x="12" y="3"/>
                  </a:cxn>
                  <a:cxn ang="0">
                    <a:pos x="12" y="2"/>
                  </a:cxn>
                  <a:cxn ang="0">
                    <a:pos x="12" y="1"/>
                  </a:cxn>
                  <a:cxn ang="0">
                    <a:pos x="11" y="1"/>
                  </a:cxn>
                  <a:cxn ang="0">
                    <a:pos x="9" y="0"/>
                  </a:cxn>
                  <a:cxn ang="0">
                    <a:pos x="7" y="0"/>
                  </a:cxn>
                  <a:cxn ang="0">
                    <a:pos x="3" y="1"/>
                  </a:cxn>
                  <a:cxn ang="0">
                    <a:pos x="2" y="2"/>
                  </a:cxn>
                  <a:cxn ang="0">
                    <a:pos x="0" y="3"/>
                  </a:cxn>
                  <a:cxn ang="0">
                    <a:pos x="0" y="5"/>
                  </a:cxn>
                  <a:cxn ang="0">
                    <a:pos x="0" y="8"/>
                  </a:cxn>
                </a:cxnLst>
                <a:rect l="0" t="0" r="r" b="b"/>
                <a:pathLst>
                  <a:path w="12" h="9">
                    <a:moveTo>
                      <a:pt x="0" y="8"/>
                    </a:moveTo>
                    <a:lnTo>
                      <a:pt x="1" y="8"/>
                    </a:lnTo>
                    <a:lnTo>
                      <a:pt x="2" y="9"/>
                    </a:lnTo>
                    <a:lnTo>
                      <a:pt x="3" y="9"/>
                    </a:lnTo>
                    <a:lnTo>
                      <a:pt x="4" y="9"/>
                    </a:lnTo>
                    <a:lnTo>
                      <a:pt x="6" y="9"/>
                    </a:lnTo>
                    <a:lnTo>
                      <a:pt x="7" y="8"/>
                    </a:lnTo>
                    <a:lnTo>
                      <a:pt x="9" y="8"/>
                    </a:lnTo>
                    <a:lnTo>
                      <a:pt x="10" y="8"/>
                    </a:lnTo>
                    <a:lnTo>
                      <a:pt x="11" y="8"/>
                    </a:lnTo>
                    <a:lnTo>
                      <a:pt x="11" y="6"/>
                    </a:lnTo>
                    <a:lnTo>
                      <a:pt x="12" y="5"/>
                    </a:lnTo>
                    <a:lnTo>
                      <a:pt x="12" y="4"/>
                    </a:lnTo>
                    <a:lnTo>
                      <a:pt x="12" y="3"/>
                    </a:lnTo>
                    <a:lnTo>
                      <a:pt x="12" y="3"/>
                    </a:lnTo>
                    <a:lnTo>
                      <a:pt x="12" y="2"/>
                    </a:lnTo>
                    <a:lnTo>
                      <a:pt x="12" y="1"/>
                    </a:lnTo>
                    <a:lnTo>
                      <a:pt x="11" y="1"/>
                    </a:lnTo>
                    <a:lnTo>
                      <a:pt x="9" y="0"/>
                    </a:lnTo>
                    <a:lnTo>
                      <a:pt x="7" y="0"/>
                    </a:lnTo>
                    <a:lnTo>
                      <a:pt x="3" y="1"/>
                    </a:lnTo>
                    <a:lnTo>
                      <a:pt x="2" y="2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8262" name="Freeform 86"/>
              <p:cNvSpPr>
                <a:spLocks/>
              </p:cNvSpPr>
              <p:nvPr/>
            </p:nvSpPr>
            <p:spPr bwMode="auto">
              <a:xfrm>
                <a:off x="2337" y="464"/>
                <a:ext cx="12" cy="9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" y="8"/>
                  </a:cxn>
                  <a:cxn ang="0">
                    <a:pos x="2" y="9"/>
                  </a:cxn>
                  <a:cxn ang="0">
                    <a:pos x="3" y="9"/>
                  </a:cxn>
                  <a:cxn ang="0">
                    <a:pos x="5" y="9"/>
                  </a:cxn>
                  <a:cxn ang="0">
                    <a:pos x="6" y="8"/>
                  </a:cxn>
                  <a:cxn ang="0">
                    <a:pos x="8" y="8"/>
                  </a:cxn>
                  <a:cxn ang="0">
                    <a:pos x="9" y="8"/>
                  </a:cxn>
                  <a:cxn ang="0">
                    <a:pos x="10" y="8"/>
                  </a:cxn>
                  <a:cxn ang="0">
                    <a:pos x="11" y="7"/>
                  </a:cxn>
                  <a:cxn ang="0">
                    <a:pos x="11" y="6"/>
                  </a:cxn>
                  <a:cxn ang="0">
                    <a:pos x="12" y="4"/>
                  </a:cxn>
                  <a:cxn ang="0">
                    <a:pos x="12" y="3"/>
                  </a:cxn>
                  <a:cxn ang="0">
                    <a:pos x="12" y="3"/>
                  </a:cxn>
                  <a:cxn ang="0">
                    <a:pos x="12" y="2"/>
                  </a:cxn>
                  <a:cxn ang="0">
                    <a:pos x="12" y="2"/>
                  </a:cxn>
                  <a:cxn ang="0">
                    <a:pos x="12" y="1"/>
                  </a:cxn>
                  <a:cxn ang="0">
                    <a:pos x="11" y="0"/>
                  </a:cxn>
                  <a:cxn ang="0">
                    <a:pos x="9" y="0"/>
                  </a:cxn>
                  <a:cxn ang="0">
                    <a:pos x="7" y="0"/>
                  </a:cxn>
                  <a:cxn ang="0">
                    <a:pos x="3" y="0"/>
                  </a:cxn>
                  <a:cxn ang="0">
                    <a:pos x="2" y="1"/>
                  </a:cxn>
                  <a:cxn ang="0">
                    <a:pos x="1" y="3"/>
                  </a:cxn>
                  <a:cxn ang="0">
                    <a:pos x="0" y="5"/>
                  </a:cxn>
                  <a:cxn ang="0">
                    <a:pos x="0" y="7"/>
                  </a:cxn>
                </a:cxnLst>
                <a:rect l="0" t="0" r="r" b="b"/>
                <a:pathLst>
                  <a:path w="12" h="9">
                    <a:moveTo>
                      <a:pt x="0" y="7"/>
                    </a:moveTo>
                    <a:lnTo>
                      <a:pt x="1" y="8"/>
                    </a:lnTo>
                    <a:lnTo>
                      <a:pt x="2" y="9"/>
                    </a:lnTo>
                    <a:lnTo>
                      <a:pt x="3" y="9"/>
                    </a:lnTo>
                    <a:lnTo>
                      <a:pt x="5" y="9"/>
                    </a:lnTo>
                    <a:lnTo>
                      <a:pt x="6" y="8"/>
                    </a:lnTo>
                    <a:lnTo>
                      <a:pt x="8" y="8"/>
                    </a:lnTo>
                    <a:lnTo>
                      <a:pt x="9" y="8"/>
                    </a:lnTo>
                    <a:lnTo>
                      <a:pt x="10" y="8"/>
                    </a:lnTo>
                    <a:lnTo>
                      <a:pt x="11" y="7"/>
                    </a:lnTo>
                    <a:lnTo>
                      <a:pt x="11" y="6"/>
                    </a:lnTo>
                    <a:lnTo>
                      <a:pt x="12" y="4"/>
                    </a:lnTo>
                    <a:lnTo>
                      <a:pt x="12" y="3"/>
                    </a:lnTo>
                    <a:lnTo>
                      <a:pt x="12" y="3"/>
                    </a:lnTo>
                    <a:lnTo>
                      <a:pt x="12" y="2"/>
                    </a:lnTo>
                    <a:lnTo>
                      <a:pt x="12" y="2"/>
                    </a:lnTo>
                    <a:lnTo>
                      <a:pt x="12" y="1"/>
                    </a:lnTo>
                    <a:lnTo>
                      <a:pt x="11" y="0"/>
                    </a:lnTo>
                    <a:lnTo>
                      <a:pt x="9" y="0"/>
                    </a:lnTo>
                    <a:lnTo>
                      <a:pt x="7" y="0"/>
                    </a:lnTo>
                    <a:lnTo>
                      <a:pt x="3" y="0"/>
                    </a:lnTo>
                    <a:lnTo>
                      <a:pt x="2" y="1"/>
                    </a:lnTo>
                    <a:lnTo>
                      <a:pt x="1" y="3"/>
                    </a:lnTo>
                    <a:lnTo>
                      <a:pt x="0" y="5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8263" name="Freeform 87"/>
              <p:cNvSpPr>
                <a:spLocks/>
              </p:cNvSpPr>
              <p:nvPr/>
            </p:nvSpPr>
            <p:spPr bwMode="auto">
              <a:xfrm>
                <a:off x="2355" y="464"/>
                <a:ext cx="13" cy="9"/>
              </a:xfrm>
              <a:custGeom>
                <a:avLst/>
                <a:gdLst/>
                <a:ahLst/>
                <a:cxnLst>
                  <a:cxn ang="0">
                    <a:pos x="1" y="8"/>
                  </a:cxn>
                  <a:cxn ang="0">
                    <a:pos x="2" y="8"/>
                  </a:cxn>
                  <a:cxn ang="0">
                    <a:pos x="3" y="9"/>
                  </a:cxn>
                  <a:cxn ang="0">
                    <a:pos x="4" y="9"/>
                  </a:cxn>
                  <a:cxn ang="0">
                    <a:pos x="5" y="9"/>
                  </a:cxn>
                  <a:cxn ang="0">
                    <a:pos x="7" y="9"/>
                  </a:cxn>
                  <a:cxn ang="0">
                    <a:pos x="8" y="8"/>
                  </a:cxn>
                  <a:cxn ang="0">
                    <a:pos x="10" y="8"/>
                  </a:cxn>
                  <a:cxn ang="0">
                    <a:pos x="11" y="8"/>
                  </a:cxn>
                  <a:cxn ang="0">
                    <a:pos x="11" y="8"/>
                  </a:cxn>
                  <a:cxn ang="0">
                    <a:pos x="12" y="6"/>
                  </a:cxn>
                  <a:cxn ang="0">
                    <a:pos x="12" y="4"/>
                  </a:cxn>
                  <a:cxn ang="0">
                    <a:pos x="12" y="4"/>
                  </a:cxn>
                  <a:cxn ang="0">
                    <a:pos x="12" y="3"/>
                  </a:cxn>
                  <a:cxn ang="0">
                    <a:pos x="13" y="3"/>
                  </a:cxn>
                  <a:cxn ang="0">
                    <a:pos x="13" y="2"/>
                  </a:cxn>
                  <a:cxn ang="0">
                    <a:pos x="12" y="1"/>
                  </a:cxn>
                  <a:cxn ang="0">
                    <a:pos x="11" y="1"/>
                  </a:cxn>
                  <a:cxn ang="0">
                    <a:pos x="10" y="0"/>
                  </a:cxn>
                  <a:cxn ang="0">
                    <a:pos x="7" y="0"/>
                  </a:cxn>
                  <a:cxn ang="0">
                    <a:pos x="4" y="0"/>
                  </a:cxn>
                  <a:cxn ang="0">
                    <a:pos x="2" y="1"/>
                  </a:cxn>
                  <a:cxn ang="0">
                    <a:pos x="1" y="3"/>
                  </a:cxn>
                  <a:cxn ang="0">
                    <a:pos x="0" y="5"/>
                  </a:cxn>
                  <a:cxn ang="0">
                    <a:pos x="1" y="8"/>
                  </a:cxn>
                </a:cxnLst>
                <a:rect l="0" t="0" r="r" b="b"/>
                <a:pathLst>
                  <a:path w="13" h="9">
                    <a:moveTo>
                      <a:pt x="1" y="8"/>
                    </a:moveTo>
                    <a:lnTo>
                      <a:pt x="2" y="8"/>
                    </a:lnTo>
                    <a:lnTo>
                      <a:pt x="3" y="9"/>
                    </a:lnTo>
                    <a:lnTo>
                      <a:pt x="4" y="9"/>
                    </a:lnTo>
                    <a:lnTo>
                      <a:pt x="5" y="9"/>
                    </a:lnTo>
                    <a:lnTo>
                      <a:pt x="7" y="9"/>
                    </a:lnTo>
                    <a:lnTo>
                      <a:pt x="8" y="8"/>
                    </a:lnTo>
                    <a:lnTo>
                      <a:pt x="10" y="8"/>
                    </a:lnTo>
                    <a:lnTo>
                      <a:pt x="11" y="8"/>
                    </a:lnTo>
                    <a:lnTo>
                      <a:pt x="11" y="8"/>
                    </a:lnTo>
                    <a:lnTo>
                      <a:pt x="12" y="6"/>
                    </a:lnTo>
                    <a:lnTo>
                      <a:pt x="12" y="4"/>
                    </a:lnTo>
                    <a:lnTo>
                      <a:pt x="12" y="4"/>
                    </a:lnTo>
                    <a:lnTo>
                      <a:pt x="12" y="3"/>
                    </a:lnTo>
                    <a:lnTo>
                      <a:pt x="13" y="3"/>
                    </a:lnTo>
                    <a:lnTo>
                      <a:pt x="13" y="2"/>
                    </a:lnTo>
                    <a:lnTo>
                      <a:pt x="12" y="1"/>
                    </a:lnTo>
                    <a:lnTo>
                      <a:pt x="11" y="1"/>
                    </a:lnTo>
                    <a:lnTo>
                      <a:pt x="10" y="0"/>
                    </a:lnTo>
                    <a:lnTo>
                      <a:pt x="7" y="0"/>
                    </a:lnTo>
                    <a:lnTo>
                      <a:pt x="4" y="0"/>
                    </a:lnTo>
                    <a:lnTo>
                      <a:pt x="2" y="1"/>
                    </a:lnTo>
                    <a:lnTo>
                      <a:pt x="1" y="3"/>
                    </a:lnTo>
                    <a:lnTo>
                      <a:pt x="0" y="5"/>
                    </a:lnTo>
                    <a:lnTo>
                      <a:pt x="1" y="8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8264" name="Freeform 88"/>
              <p:cNvSpPr>
                <a:spLocks/>
              </p:cNvSpPr>
              <p:nvPr/>
            </p:nvSpPr>
            <p:spPr bwMode="auto">
              <a:xfrm>
                <a:off x="2376" y="463"/>
                <a:ext cx="12" cy="9"/>
              </a:xfrm>
              <a:custGeom>
                <a:avLst/>
                <a:gdLst/>
                <a:ahLst/>
                <a:cxnLst>
                  <a:cxn ang="0">
                    <a:pos x="1" y="8"/>
                  </a:cxn>
                  <a:cxn ang="0">
                    <a:pos x="1" y="9"/>
                  </a:cxn>
                  <a:cxn ang="0">
                    <a:pos x="2" y="9"/>
                  </a:cxn>
                  <a:cxn ang="0">
                    <a:pos x="3" y="9"/>
                  </a:cxn>
                  <a:cxn ang="0">
                    <a:pos x="5" y="9"/>
                  </a:cxn>
                  <a:cxn ang="0">
                    <a:pos x="6" y="9"/>
                  </a:cxn>
                  <a:cxn ang="0">
                    <a:pos x="8" y="9"/>
                  </a:cxn>
                  <a:cxn ang="0">
                    <a:pos x="9" y="8"/>
                  </a:cxn>
                  <a:cxn ang="0">
                    <a:pos x="10" y="8"/>
                  </a:cxn>
                  <a:cxn ang="0">
                    <a:pos x="11" y="8"/>
                  </a:cxn>
                  <a:cxn ang="0">
                    <a:pos x="12" y="6"/>
                  </a:cxn>
                  <a:cxn ang="0">
                    <a:pos x="12" y="5"/>
                  </a:cxn>
                  <a:cxn ang="0">
                    <a:pos x="12" y="4"/>
                  </a:cxn>
                  <a:cxn ang="0">
                    <a:pos x="12" y="3"/>
                  </a:cxn>
                  <a:cxn ang="0">
                    <a:pos x="12" y="3"/>
                  </a:cxn>
                  <a:cxn ang="0">
                    <a:pos x="12" y="2"/>
                  </a:cxn>
                  <a:cxn ang="0">
                    <a:pos x="12" y="1"/>
                  </a:cxn>
                  <a:cxn ang="0">
                    <a:pos x="11" y="1"/>
                  </a:cxn>
                  <a:cxn ang="0">
                    <a:pos x="10" y="1"/>
                  </a:cxn>
                  <a:cxn ang="0">
                    <a:pos x="7" y="0"/>
                  </a:cxn>
                  <a:cxn ang="0">
                    <a:pos x="3" y="1"/>
                  </a:cxn>
                  <a:cxn ang="0">
                    <a:pos x="2" y="1"/>
                  </a:cxn>
                  <a:cxn ang="0">
                    <a:pos x="1" y="3"/>
                  </a:cxn>
                  <a:cxn ang="0">
                    <a:pos x="0" y="5"/>
                  </a:cxn>
                  <a:cxn ang="0">
                    <a:pos x="1" y="8"/>
                  </a:cxn>
                </a:cxnLst>
                <a:rect l="0" t="0" r="r" b="b"/>
                <a:pathLst>
                  <a:path w="12" h="9">
                    <a:moveTo>
                      <a:pt x="1" y="8"/>
                    </a:moveTo>
                    <a:lnTo>
                      <a:pt x="1" y="9"/>
                    </a:lnTo>
                    <a:lnTo>
                      <a:pt x="2" y="9"/>
                    </a:lnTo>
                    <a:lnTo>
                      <a:pt x="3" y="9"/>
                    </a:lnTo>
                    <a:lnTo>
                      <a:pt x="5" y="9"/>
                    </a:lnTo>
                    <a:lnTo>
                      <a:pt x="6" y="9"/>
                    </a:lnTo>
                    <a:lnTo>
                      <a:pt x="8" y="9"/>
                    </a:lnTo>
                    <a:lnTo>
                      <a:pt x="9" y="8"/>
                    </a:lnTo>
                    <a:lnTo>
                      <a:pt x="10" y="8"/>
                    </a:lnTo>
                    <a:lnTo>
                      <a:pt x="11" y="8"/>
                    </a:lnTo>
                    <a:lnTo>
                      <a:pt x="12" y="6"/>
                    </a:lnTo>
                    <a:lnTo>
                      <a:pt x="12" y="5"/>
                    </a:lnTo>
                    <a:lnTo>
                      <a:pt x="12" y="4"/>
                    </a:lnTo>
                    <a:lnTo>
                      <a:pt x="12" y="3"/>
                    </a:lnTo>
                    <a:lnTo>
                      <a:pt x="12" y="3"/>
                    </a:lnTo>
                    <a:lnTo>
                      <a:pt x="12" y="2"/>
                    </a:lnTo>
                    <a:lnTo>
                      <a:pt x="12" y="1"/>
                    </a:lnTo>
                    <a:lnTo>
                      <a:pt x="11" y="1"/>
                    </a:lnTo>
                    <a:lnTo>
                      <a:pt x="10" y="1"/>
                    </a:lnTo>
                    <a:lnTo>
                      <a:pt x="7" y="0"/>
                    </a:lnTo>
                    <a:lnTo>
                      <a:pt x="3" y="1"/>
                    </a:lnTo>
                    <a:lnTo>
                      <a:pt x="2" y="1"/>
                    </a:lnTo>
                    <a:lnTo>
                      <a:pt x="1" y="3"/>
                    </a:lnTo>
                    <a:lnTo>
                      <a:pt x="0" y="5"/>
                    </a:lnTo>
                    <a:lnTo>
                      <a:pt x="1" y="8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8265" name="Freeform 89"/>
              <p:cNvSpPr>
                <a:spLocks/>
              </p:cNvSpPr>
              <p:nvPr/>
            </p:nvSpPr>
            <p:spPr bwMode="auto">
              <a:xfrm>
                <a:off x="2392" y="459"/>
                <a:ext cx="12" cy="9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1" y="9"/>
                  </a:cxn>
                  <a:cxn ang="0">
                    <a:pos x="2" y="9"/>
                  </a:cxn>
                  <a:cxn ang="0">
                    <a:pos x="3" y="9"/>
                  </a:cxn>
                  <a:cxn ang="0">
                    <a:pos x="5" y="9"/>
                  </a:cxn>
                  <a:cxn ang="0">
                    <a:pos x="6" y="9"/>
                  </a:cxn>
                  <a:cxn ang="0">
                    <a:pos x="8" y="9"/>
                  </a:cxn>
                  <a:cxn ang="0">
                    <a:pos x="9" y="9"/>
                  </a:cxn>
                  <a:cxn ang="0">
                    <a:pos x="10" y="9"/>
                  </a:cxn>
                  <a:cxn ang="0">
                    <a:pos x="11" y="8"/>
                  </a:cxn>
                  <a:cxn ang="0">
                    <a:pos x="11" y="6"/>
                  </a:cxn>
                  <a:cxn ang="0">
                    <a:pos x="12" y="5"/>
                  </a:cxn>
                  <a:cxn ang="0">
                    <a:pos x="12" y="4"/>
                  </a:cxn>
                  <a:cxn ang="0">
                    <a:pos x="12" y="3"/>
                  </a:cxn>
                  <a:cxn ang="0">
                    <a:pos x="12" y="3"/>
                  </a:cxn>
                  <a:cxn ang="0">
                    <a:pos x="12" y="2"/>
                  </a:cxn>
                  <a:cxn ang="0">
                    <a:pos x="12" y="1"/>
                  </a:cxn>
                  <a:cxn ang="0">
                    <a:pos x="11" y="1"/>
                  </a:cxn>
                  <a:cxn ang="0">
                    <a:pos x="9" y="1"/>
                  </a:cxn>
                  <a:cxn ang="0">
                    <a:pos x="7" y="0"/>
                  </a:cxn>
                  <a:cxn ang="0">
                    <a:pos x="3" y="1"/>
                  </a:cxn>
                  <a:cxn ang="0">
                    <a:pos x="2" y="1"/>
                  </a:cxn>
                  <a:cxn ang="0">
                    <a:pos x="0" y="3"/>
                  </a:cxn>
                  <a:cxn ang="0">
                    <a:pos x="0" y="5"/>
                  </a:cxn>
                  <a:cxn ang="0">
                    <a:pos x="0" y="8"/>
                  </a:cxn>
                </a:cxnLst>
                <a:rect l="0" t="0" r="r" b="b"/>
                <a:pathLst>
                  <a:path w="12" h="9">
                    <a:moveTo>
                      <a:pt x="0" y="8"/>
                    </a:moveTo>
                    <a:lnTo>
                      <a:pt x="1" y="9"/>
                    </a:lnTo>
                    <a:lnTo>
                      <a:pt x="2" y="9"/>
                    </a:lnTo>
                    <a:lnTo>
                      <a:pt x="3" y="9"/>
                    </a:lnTo>
                    <a:lnTo>
                      <a:pt x="5" y="9"/>
                    </a:lnTo>
                    <a:lnTo>
                      <a:pt x="6" y="9"/>
                    </a:lnTo>
                    <a:lnTo>
                      <a:pt x="8" y="9"/>
                    </a:lnTo>
                    <a:lnTo>
                      <a:pt x="9" y="9"/>
                    </a:lnTo>
                    <a:lnTo>
                      <a:pt x="10" y="9"/>
                    </a:lnTo>
                    <a:lnTo>
                      <a:pt x="11" y="8"/>
                    </a:lnTo>
                    <a:lnTo>
                      <a:pt x="11" y="6"/>
                    </a:lnTo>
                    <a:lnTo>
                      <a:pt x="12" y="5"/>
                    </a:lnTo>
                    <a:lnTo>
                      <a:pt x="12" y="4"/>
                    </a:lnTo>
                    <a:lnTo>
                      <a:pt x="12" y="3"/>
                    </a:lnTo>
                    <a:lnTo>
                      <a:pt x="12" y="3"/>
                    </a:lnTo>
                    <a:lnTo>
                      <a:pt x="12" y="2"/>
                    </a:lnTo>
                    <a:lnTo>
                      <a:pt x="12" y="1"/>
                    </a:lnTo>
                    <a:lnTo>
                      <a:pt x="11" y="1"/>
                    </a:lnTo>
                    <a:lnTo>
                      <a:pt x="9" y="1"/>
                    </a:lnTo>
                    <a:lnTo>
                      <a:pt x="7" y="0"/>
                    </a:lnTo>
                    <a:lnTo>
                      <a:pt x="3" y="1"/>
                    </a:lnTo>
                    <a:lnTo>
                      <a:pt x="2" y="1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8266" name="Freeform 90"/>
              <p:cNvSpPr>
                <a:spLocks/>
              </p:cNvSpPr>
              <p:nvPr/>
            </p:nvSpPr>
            <p:spPr bwMode="auto">
              <a:xfrm>
                <a:off x="2408" y="460"/>
                <a:ext cx="12" cy="9"/>
              </a:xfrm>
              <a:custGeom>
                <a:avLst/>
                <a:gdLst/>
                <a:ahLst/>
                <a:cxnLst>
                  <a:cxn ang="0">
                    <a:pos x="1" y="8"/>
                  </a:cxn>
                  <a:cxn ang="0">
                    <a:pos x="1" y="8"/>
                  </a:cxn>
                  <a:cxn ang="0">
                    <a:pos x="2" y="9"/>
                  </a:cxn>
                  <a:cxn ang="0">
                    <a:pos x="4" y="9"/>
                  </a:cxn>
                  <a:cxn ang="0">
                    <a:pos x="5" y="9"/>
                  </a:cxn>
                  <a:cxn ang="0">
                    <a:pos x="6" y="9"/>
                  </a:cxn>
                  <a:cxn ang="0">
                    <a:pos x="8" y="8"/>
                  </a:cxn>
                  <a:cxn ang="0">
                    <a:pos x="9" y="8"/>
                  </a:cxn>
                  <a:cxn ang="0">
                    <a:pos x="11" y="8"/>
                  </a:cxn>
                  <a:cxn ang="0">
                    <a:pos x="11" y="8"/>
                  </a:cxn>
                  <a:cxn ang="0">
                    <a:pos x="11" y="6"/>
                  </a:cxn>
                  <a:cxn ang="0">
                    <a:pos x="12" y="5"/>
                  </a:cxn>
                  <a:cxn ang="0">
                    <a:pos x="12" y="4"/>
                  </a:cxn>
                  <a:cxn ang="0">
                    <a:pos x="12" y="3"/>
                  </a:cxn>
                  <a:cxn ang="0">
                    <a:pos x="12" y="3"/>
                  </a:cxn>
                  <a:cxn ang="0">
                    <a:pos x="12" y="2"/>
                  </a:cxn>
                  <a:cxn ang="0">
                    <a:pos x="12" y="1"/>
                  </a:cxn>
                  <a:cxn ang="0">
                    <a:pos x="11" y="1"/>
                  </a:cxn>
                  <a:cxn ang="0">
                    <a:pos x="10" y="0"/>
                  </a:cxn>
                  <a:cxn ang="0">
                    <a:pos x="7" y="0"/>
                  </a:cxn>
                  <a:cxn ang="0">
                    <a:pos x="3" y="1"/>
                  </a:cxn>
                  <a:cxn ang="0">
                    <a:pos x="2" y="2"/>
                  </a:cxn>
                  <a:cxn ang="0">
                    <a:pos x="1" y="3"/>
                  </a:cxn>
                  <a:cxn ang="0">
                    <a:pos x="0" y="5"/>
                  </a:cxn>
                  <a:cxn ang="0">
                    <a:pos x="1" y="8"/>
                  </a:cxn>
                </a:cxnLst>
                <a:rect l="0" t="0" r="r" b="b"/>
                <a:pathLst>
                  <a:path w="12" h="9">
                    <a:moveTo>
                      <a:pt x="1" y="8"/>
                    </a:moveTo>
                    <a:lnTo>
                      <a:pt x="1" y="8"/>
                    </a:lnTo>
                    <a:lnTo>
                      <a:pt x="2" y="9"/>
                    </a:lnTo>
                    <a:lnTo>
                      <a:pt x="4" y="9"/>
                    </a:lnTo>
                    <a:lnTo>
                      <a:pt x="5" y="9"/>
                    </a:lnTo>
                    <a:lnTo>
                      <a:pt x="6" y="9"/>
                    </a:lnTo>
                    <a:lnTo>
                      <a:pt x="8" y="8"/>
                    </a:lnTo>
                    <a:lnTo>
                      <a:pt x="9" y="8"/>
                    </a:lnTo>
                    <a:lnTo>
                      <a:pt x="11" y="8"/>
                    </a:lnTo>
                    <a:lnTo>
                      <a:pt x="11" y="8"/>
                    </a:lnTo>
                    <a:lnTo>
                      <a:pt x="11" y="6"/>
                    </a:lnTo>
                    <a:lnTo>
                      <a:pt x="12" y="5"/>
                    </a:lnTo>
                    <a:lnTo>
                      <a:pt x="12" y="4"/>
                    </a:lnTo>
                    <a:lnTo>
                      <a:pt x="12" y="3"/>
                    </a:lnTo>
                    <a:lnTo>
                      <a:pt x="12" y="3"/>
                    </a:lnTo>
                    <a:lnTo>
                      <a:pt x="12" y="2"/>
                    </a:lnTo>
                    <a:lnTo>
                      <a:pt x="12" y="1"/>
                    </a:lnTo>
                    <a:lnTo>
                      <a:pt x="11" y="1"/>
                    </a:lnTo>
                    <a:lnTo>
                      <a:pt x="10" y="0"/>
                    </a:lnTo>
                    <a:lnTo>
                      <a:pt x="7" y="0"/>
                    </a:lnTo>
                    <a:lnTo>
                      <a:pt x="3" y="1"/>
                    </a:lnTo>
                    <a:lnTo>
                      <a:pt x="2" y="2"/>
                    </a:lnTo>
                    <a:lnTo>
                      <a:pt x="1" y="3"/>
                    </a:lnTo>
                    <a:lnTo>
                      <a:pt x="0" y="5"/>
                    </a:lnTo>
                    <a:lnTo>
                      <a:pt x="1" y="8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8267" name="Freeform 91"/>
              <p:cNvSpPr>
                <a:spLocks/>
              </p:cNvSpPr>
              <p:nvPr/>
            </p:nvSpPr>
            <p:spPr bwMode="auto">
              <a:xfrm>
                <a:off x="2426" y="456"/>
                <a:ext cx="12" cy="8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" y="8"/>
                  </a:cxn>
                  <a:cxn ang="0">
                    <a:pos x="2" y="8"/>
                  </a:cxn>
                  <a:cxn ang="0">
                    <a:pos x="3" y="8"/>
                  </a:cxn>
                  <a:cxn ang="0">
                    <a:pos x="5" y="8"/>
                  </a:cxn>
                  <a:cxn ang="0">
                    <a:pos x="6" y="8"/>
                  </a:cxn>
                  <a:cxn ang="0">
                    <a:pos x="7" y="8"/>
                  </a:cxn>
                  <a:cxn ang="0">
                    <a:pos x="9" y="8"/>
                  </a:cxn>
                  <a:cxn ang="0">
                    <a:pos x="10" y="8"/>
                  </a:cxn>
                  <a:cxn ang="0">
                    <a:pos x="10" y="7"/>
                  </a:cxn>
                  <a:cxn ang="0">
                    <a:pos x="11" y="6"/>
                  </a:cxn>
                  <a:cxn ang="0">
                    <a:pos x="11" y="4"/>
                  </a:cxn>
                  <a:cxn ang="0">
                    <a:pos x="12" y="3"/>
                  </a:cxn>
                  <a:cxn ang="0">
                    <a:pos x="12" y="3"/>
                  </a:cxn>
                  <a:cxn ang="0">
                    <a:pos x="12" y="2"/>
                  </a:cxn>
                  <a:cxn ang="0">
                    <a:pos x="12" y="2"/>
                  </a:cxn>
                  <a:cxn ang="0">
                    <a:pos x="12" y="1"/>
                  </a:cxn>
                  <a:cxn ang="0">
                    <a:pos x="11" y="0"/>
                  </a:cxn>
                  <a:cxn ang="0">
                    <a:pos x="9" y="0"/>
                  </a:cxn>
                  <a:cxn ang="0">
                    <a:pos x="7" y="0"/>
                  </a:cxn>
                  <a:cxn ang="0">
                    <a:pos x="3" y="0"/>
                  </a:cxn>
                  <a:cxn ang="0">
                    <a:pos x="2" y="1"/>
                  </a:cxn>
                  <a:cxn ang="0">
                    <a:pos x="1" y="2"/>
                  </a:cxn>
                  <a:cxn ang="0">
                    <a:pos x="0" y="5"/>
                  </a:cxn>
                  <a:cxn ang="0">
                    <a:pos x="0" y="7"/>
                  </a:cxn>
                </a:cxnLst>
                <a:rect l="0" t="0" r="r" b="b"/>
                <a:pathLst>
                  <a:path w="12" h="8">
                    <a:moveTo>
                      <a:pt x="0" y="7"/>
                    </a:moveTo>
                    <a:lnTo>
                      <a:pt x="1" y="8"/>
                    </a:lnTo>
                    <a:lnTo>
                      <a:pt x="2" y="8"/>
                    </a:lnTo>
                    <a:lnTo>
                      <a:pt x="3" y="8"/>
                    </a:lnTo>
                    <a:lnTo>
                      <a:pt x="5" y="8"/>
                    </a:lnTo>
                    <a:lnTo>
                      <a:pt x="6" y="8"/>
                    </a:lnTo>
                    <a:lnTo>
                      <a:pt x="7" y="8"/>
                    </a:lnTo>
                    <a:lnTo>
                      <a:pt x="9" y="8"/>
                    </a:lnTo>
                    <a:lnTo>
                      <a:pt x="10" y="8"/>
                    </a:lnTo>
                    <a:lnTo>
                      <a:pt x="10" y="7"/>
                    </a:lnTo>
                    <a:lnTo>
                      <a:pt x="11" y="6"/>
                    </a:lnTo>
                    <a:lnTo>
                      <a:pt x="11" y="4"/>
                    </a:lnTo>
                    <a:lnTo>
                      <a:pt x="12" y="3"/>
                    </a:lnTo>
                    <a:lnTo>
                      <a:pt x="12" y="3"/>
                    </a:lnTo>
                    <a:lnTo>
                      <a:pt x="12" y="2"/>
                    </a:lnTo>
                    <a:lnTo>
                      <a:pt x="12" y="2"/>
                    </a:lnTo>
                    <a:lnTo>
                      <a:pt x="12" y="1"/>
                    </a:lnTo>
                    <a:lnTo>
                      <a:pt x="11" y="0"/>
                    </a:lnTo>
                    <a:lnTo>
                      <a:pt x="9" y="0"/>
                    </a:lnTo>
                    <a:lnTo>
                      <a:pt x="7" y="0"/>
                    </a:lnTo>
                    <a:lnTo>
                      <a:pt x="3" y="0"/>
                    </a:lnTo>
                    <a:lnTo>
                      <a:pt x="2" y="1"/>
                    </a:lnTo>
                    <a:lnTo>
                      <a:pt x="1" y="2"/>
                    </a:lnTo>
                    <a:lnTo>
                      <a:pt x="0" y="5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8268" name="Freeform 92"/>
              <p:cNvSpPr>
                <a:spLocks/>
              </p:cNvSpPr>
              <p:nvPr/>
            </p:nvSpPr>
            <p:spPr bwMode="auto">
              <a:xfrm>
                <a:off x="2446" y="456"/>
                <a:ext cx="12" cy="9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1" y="8"/>
                  </a:cxn>
                  <a:cxn ang="0">
                    <a:pos x="2" y="9"/>
                  </a:cxn>
                  <a:cxn ang="0">
                    <a:pos x="3" y="9"/>
                  </a:cxn>
                  <a:cxn ang="0">
                    <a:pos x="5" y="9"/>
                  </a:cxn>
                  <a:cxn ang="0">
                    <a:pos x="6" y="9"/>
                  </a:cxn>
                  <a:cxn ang="0">
                    <a:pos x="8" y="8"/>
                  </a:cxn>
                  <a:cxn ang="0">
                    <a:pos x="9" y="8"/>
                  </a:cxn>
                  <a:cxn ang="0">
                    <a:pos x="10" y="8"/>
                  </a:cxn>
                  <a:cxn ang="0">
                    <a:pos x="11" y="8"/>
                  </a:cxn>
                  <a:cxn ang="0">
                    <a:pos x="11" y="6"/>
                  </a:cxn>
                  <a:cxn ang="0">
                    <a:pos x="12" y="5"/>
                  </a:cxn>
                  <a:cxn ang="0">
                    <a:pos x="12" y="4"/>
                  </a:cxn>
                  <a:cxn ang="0">
                    <a:pos x="12" y="3"/>
                  </a:cxn>
                  <a:cxn ang="0">
                    <a:pos x="12" y="3"/>
                  </a:cxn>
                  <a:cxn ang="0">
                    <a:pos x="12" y="2"/>
                  </a:cxn>
                  <a:cxn ang="0">
                    <a:pos x="12" y="1"/>
                  </a:cxn>
                  <a:cxn ang="0">
                    <a:pos x="11" y="1"/>
                  </a:cxn>
                  <a:cxn ang="0">
                    <a:pos x="9" y="0"/>
                  </a:cxn>
                  <a:cxn ang="0">
                    <a:pos x="7" y="0"/>
                  </a:cxn>
                  <a:cxn ang="0">
                    <a:pos x="3" y="1"/>
                  </a:cxn>
                  <a:cxn ang="0">
                    <a:pos x="2" y="2"/>
                  </a:cxn>
                  <a:cxn ang="0">
                    <a:pos x="0" y="3"/>
                  </a:cxn>
                  <a:cxn ang="0">
                    <a:pos x="0" y="5"/>
                  </a:cxn>
                  <a:cxn ang="0">
                    <a:pos x="0" y="8"/>
                  </a:cxn>
                </a:cxnLst>
                <a:rect l="0" t="0" r="r" b="b"/>
                <a:pathLst>
                  <a:path w="12" h="9">
                    <a:moveTo>
                      <a:pt x="0" y="8"/>
                    </a:moveTo>
                    <a:lnTo>
                      <a:pt x="1" y="8"/>
                    </a:lnTo>
                    <a:lnTo>
                      <a:pt x="2" y="9"/>
                    </a:lnTo>
                    <a:lnTo>
                      <a:pt x="3" y="9"/>
                    </a:lnTo>
                    <a:lnTo>
                      <a:pt x="5" y="9"/>
                    </a:lnTo>
                    <a:lnTo>
                      <a:pt x="6" y="9"/>
                    </a:lnTo>
                    <a:lnTo>
                      <a:pt x="8" y="8"/>
                    </a:lnTo>
                    <a:lnTo>
                      <a:pt x="9" y="8"/>
                    </a:lnTo>
                    <a:lnTo>
                      <a:pt x="10" y="8"/>
                    </a:lnTo>
                    <a:lnTo>
                      <a:pt x="11" y="8"/>
                    </a:lnTo>
                    <a:lnTo>
                      <a:pt x="11" y="6"/>
                    </a:lnTo>
                    <a:lnTo>
                      <a:pt x="12" y="5"/>
                    </a:lnTo>
                    <a:lnTo>
                      <a:pt x="12" y="4"/>
                    </a:lnTo>
                    <a:lnTo>
                      <a:pt x="12" y="3"/>
                    </a:lnTo>
                    <a:lnTo>
                      <a:pt x="12" y="3"/>
                    </a:lnTo>
                    <a:lnTo>
                      <a:pt x="12" y="2"/>
                    </a:lnTo>
                    <a:lnTo>
                      <a:pt x="12" y="1"/>
                    </a:lnTo>
                    <a:lnTo>
                      <a:pt x="11" y="1"/>
                    </a:lnTo>
                    <a:lnTo>
                      <a:pt x="9" y="0"/>
                    </a:lnTo>
                    <a:lnTo>
                      <a:pt x="7" y="0"/>
                    </a:lnTo>
                    <a:lnTo>
                      <a:pt x="3" y="1"/>
                    </a:lnTo>
                    <a:lnTo>
                      <a:pt x="2" y="2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8269" name="Freeform 93"/>
              <p:cNvSpPr>
                <a:spLocks/>
              </p:cNvSpPr>
              <p:nvPr/>
            </p:nvSpPr>
            <p:spPr bwMode="auto">
              <a:xfrm>
                <a:off x="2432" y="472"/>
                <a:ext cx="13" cy="9"/>
              </a:xfrm>
              <a:custGeom>
                <a:avLst/>
                <a:gdLst/>
                <a:ahLst/>
                <a:cxnLst>
                  <a:cxn ang="0">
                    <a:pos x="1" y="7"/>
                  </a:cxn>
                  <a:cxn ang="0">
                    <a:pos x="1" y="8"/>
                  </a:cxn>
                  <a:cxn ang="0">
                    <a:pos x="3" y="9"/>
                  </a:cxn>
                  <a:cxn ang="0">
                    <a:pos x="4" y="9"/>
                  </a:cxn>
                  <a:cxn ang="0">
                    <a:pos x="5" y="9"/>
                  </a:cxn>
                  <a:cxn ang="0">
                    <a:pos x="7" y="9"/>
                  </a:cxn>
                  <a:cxn ang="0">
                    <a:pos x="8" y="9"/>
                  </a:cxn>
                  <a:cxn ang="0">
                    <a:pos x="9" y="8"/>
                  </a:cxn>
                  <a:cxn ang="0">
                    <a:pos x="10" y="8"/>
                  </a:cxn>
                  <a:cxn ang="0">
                    <a:pos x="11" y="8"/>
                  </a:cxn>
                  <a:cxn ang="0">
                    <a:pos x="12" y="6"/>
                  </a:cxn>
                  <a:cxn ang="0">
                    <a:pos x="12" y="5"/>
                  </a:cxn>
                  <a:cxn ang="0">
                    <a:pos x="12" y="4"/>
                  </a:cxn>
                  <a:cxn ang="0">
                    <a:pos x="12" y="3"/>
                  </a:cxn>
                  <a:cxn ang="0">
                    <a:pos x="12" y="3"/>
                  </a:cxn>
                  <a:cxn ang="0">
                    <a:pos x="13" y="2"/>
                  </a:cxn>
                  <a:cxn ang="0">
                    <a:pos x="12" y="1"/>
                  </a:cxn>
                  <a:cxn ang="0">
                    <a:pos x="11" y="1"/>
                  </a:cxn>
                  <a:cxn ang="0">
                    <a:pos x="10" y="0"/>
                  </a:cxn>
                  <a:cxn ang="0">
                    <a:pos x="7" y="0"/>
                  </a:cxn>
                  <a:cxn ang="0">
                    <a:pos x="4" y="0"/>
                  </a:cxn>
                  <a:cxn ang="0">
                    <a:pos x="2" y="1"/>
                  </a:cxn>
                  <a:cxn ang="0">
                    <a:pos x="1" y="3"/>
                  </a:cxn>
                  <a:cxn ang="0">
                    <a:pos x="0" y="5"/>
                  </a:cxn>
                  <a:cxn ang="0">
                    <a:pos x="1" y="7"/>
                  </a:cxn>
                </a:cxnLst>
                <a:rect l="0" t="0" r="r" b="b"/>
                <a:pathLst>
                  <a:path w="13" h="9">
                    <a:moveTo>
                      <a:pt x="1" y="7"/>
                    </a:moveTo>
                    <a:lnTo>
                      <a:pt x="1" y="8"/>
                    </a:lnTo>
                    <a:lnTo>
                      <a:pt x="3" y="9"/>
                    </a:lnTo>
                    <a:lnTo>
                      <a:pt x="4" y="9"/>
                    </a:lnTo>
                    <a:lnTo>
                      <a:pt x="5" y="9"/>
                    </a:lnTo>
                    <a:lnTo>
                      <a:pt x="7" y="9"/>
                    </a:lnTo>
                    <a:lnTo>
                      <a:pt x="8" y="9"/>
                    </a:lnTo>
                    <a:lnTo>
                      <a:pt x="9" y="8"/>
                    </a:lnTo>
                    <a:lnTo>
                      <a:pt x="10" y="8"/>
                    </a:lnTo>
                    <a:lnTo>
                      <a:pt x="11" y="8"/>
                    </a:lnTo>
                    <a:lnTo>
                      <a:pt x="12" y="6"/>
                    </a:lnTo>
                    <a:lnTo>
                      <a:pt x="12" y="5"/>
                    </a:lnTo>
                    <a:lnTo>
                      <a:pt x="12" y="4"/>
                    </a:lnTo>
                    <a:lnTo>
                      <a:pt x="12" y="3"/>
                    </a:lnTo>
                    <a:lnTo>
                      <a:pt x="12" y="3"/>
                    </a:lnTo>
                    <a:lnTo>
                      <a:pt x="13" y="2"/>
                    </a:lnTo>
                    <a:lnTo>
                      <a:pt x="12" y="1"/>
                    </a:lnTo>
                    <a:lnTo>
                      <a:pt x="11" y="1"/>
                    </a:lnTo>
                    <a:lnTo>
                      <a:pt x="10" y="0"/>
                    </a:lnTo>
                    <a:lnTo>
                      <a:pt x="7" y="0"/>
                    </a:lnTo>
                    <a:lnTo>
                      <a:pt x="4" y="0"/>
                    </a:lnTo>
                    <a:lnTo>
                      <a:pt x="2" y="1"/>
                    </a:lnTo>
                    <a:lnTo>
                      <a:pt x="1" y="3"/>
                    </a:lnTo>
                    <a:lnTo>
                      <a:pt x="0" y="5"/>
                    </a:lnTo>
                    <a:lnTo>
                      <a:pt x="1" y="7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8270" name="Freeform 94"/>
              <p:cNvSpPr>
                <a:spLocks/>
              </p:cNvSpPr>
              <p:nvPr/>
            </p:nvSpPr>
            <p:spPr bwMode="auto">
              <a:xfrm>
                <a:off x="2413" y="476"/>
                <a:ext cx="12" cy="9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" y="8"/>
                  </a:cxn>
                  <a:cxn ang="0">
                    <a:pos x="2" y="8"/>
                  </a:cxn>
                  <a:cxn ang="0">
                    <a:pos x="3" y="9"/>
                  </a:cxn>
                  <a:cxn ang="0">
                    <a:pos x="5" y="8"/>
                  </a:cxn>
                  <a:cxn ang="0">
                    <a:pos x="6" y="8"/>
                  </a:cxn>
                  <a:cxn ang="0">
                    <a:pos x="7" y="8"/>
                  </a:cxn>
                  <a:cxn ang="0">
                    <a:pos x="9" y="8"/>
                  </a:cxn>
                  <a:cxn ang="0">
                    <a:pos x="10" y="8"/>
                  </a:cxn>
                  <a:cxn ang="0">
                    <a:pos x="10" y="7"/>
                  </a:cxn>
                  <a:cxn ang="0">
                    <a:pos x="11" y="6"/>
                  </a:cxn>
                  <a:cxn ang="0">
                    <a:pos x="11" y="5"/>
                  </a:cxn>
                  <a:cxn ang="0">
                    <a:pos x="12" y="3"/>
                  </a:cxn>
                  <a:cxn ang="0">
                    <a:pos x="12" y="3"/>
                  </a:cxn>
                  <a:cxn ang="0">
                    <a:pos x="12" y="2"/>
                  </a:cxn>
                  <a:cxn ang="0">
                    <a:pos x="12" y="2"/>
                  </a:cxn>
                  <a:cxn ang="0">
                    <a:pos x="12" y="1"/>
                  </a:cxn>
                  <a:cxn ang="0">
                    <a:pos x="11" y="0"/>
                  </a:cxn>
                  <a:cxn ang="0">
                    <a:pos x="9" y="0"/>
                  </a:cxn>
                  <a:cxn ang="0">
                    <a:pos x="7" y="0"/>
                  </a:cxn>
                  <a:cxn ang="0">
                    <a:pos x="3" y="0"/>
                  </a:cxn>
                  <a:cxn ang="0">
                    <a:pos x="2" y="1"/>
                  </a:cxn>
                  <a:cxn ang="0">
                    <a:pos x="1" y="3"/>
                  </a:cxn>
                  <a:cxn ang="0">
                    <a:pos x="0" y="5"/>
                  </a:cxn>
                  <a:cxn ang="0">
                    <a:pos x="0" y="7"/>
                  </a:cxn>
                </a:cxnLst>
                <a:rect l="0" t="0" r="r" b="b"/>
                <a:pathLst>
                  <a:path w="12" h="9">
                    <a:moveTo>
                      <a:pt x="0" y="7"/>
                    </a:moveTo>
                    <a:lnTo>
                      <a:pt x="1" y="8"/>
                    </a:lnTo>
                    <a:lnTo>
                      <a:pt x="2" y="8"/>
                    </a:lnTo>
                    <a:lnTo>
                      <a:pt x="3" y="9"/>
                    </a:lnTo>
                    <a:lnTo>
                      <a:pt x="5" y="8"/>
                    </a:lnTo>
                    <a:lnTo>
                      <a:pt x="6" y="8"/>
                    </a:lnTo>
                    <a:lnTo>
                      <a:pt x="7" y="8"/>
                    </a:lnTo>
                    <a:lnTo>
                      <a:pt x="9" y="8"/>
                    </a:lnTo>
                    <a:lnTo>
                      <a:pt x="10" y="8"/>
                    </a:lnTo>
                    <a:lnTo>
                      <a:pt x="10" y="7"/>
                    </a:lnTo>
                    <a:lnTo>
                      <a:pt x="11" y="6"/>
                    </a:lnTo>
                    <a:lnTo>
                      <a:pt x="11" y="5"/>
                    </a:lnTo>
                    <a:lnTo>
                      <a:pt x="12" y="3"/>
                    </a:lnTo>
                    <a:lnTo>
                      <a:pt x="12" y="3"/>
                    </a:lnTo>
                    <a:lnTo>
                      <a:pt x="12" y="2"/>
                    </a:lnTo>
                    <a:lnTo>
                      <a:pt x="12" y="2"/>
                    </a:lnTo>
                    <a:lnTo>
                      <a:pt x="12" y="1"/>
                    </a:lnTo>
                    <a:lnTo>
                      <a:pt x="11" y="0"/>
                    </a:lnTo>
                    <a:lnTo>
                      <a:pt x="9" y="0"/>
                    </a:lnTo>
                    <a:lnTo>
                      <a:pt x="7" y="0"/>
                    </a:lnTo>
                    <a:lnTo>
                      <a:pt x="3" y="0"/>
                    </a:lnTo>
                    <a:lnTo>
                      <a:pt x="2" y="1"/>
                    </a:lnTo>
                    <a:lnTo>
                      <a:pt x="1" y="3"/>
                    </a:lnTo>
                    <a:lnTo>
                      <a:pt x="0" y="5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8271" name="Freeform 95"/>
              <p:cNvSpPr>
                <a:spLocks/>
              </p:cNvSpPr>
              <p:nvPr/>
            </p:nvSpPr>
            <p:spPr bwMode="auto">
              <a:xfrm>
                <a:off x="2398" y="476"/>
                <a:ext cx="12" cy="9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" y="8"/>
                  </a:cxn>
                  <a:cxn ang="0">
                    <a:pos x="2" y="9"/>
                  </a:cxn>
                  <a:cxn ang="0">
                    <a:pos x="3" y="9"/>
                  </a:cxn>
                  <a:cxn ang="0">
                    <a:pos x="5" y="9"/>
                  </a:cxn>
                  <a:cxn ang="0">
                    <a:pos x="6" y="9"/>
                  </a:cxn>
                  <a:cxn ang="0">
                    <a:pos x="8" y="8"/>
                  </a:cxn>
                  <a:cxn ang="0">
                    <a:pos x="9" y="8"/>
                  </a:cxn>
                  <a:cxn ang="0">
                    <a:pos x="10" y="8"/>
                  </a:cxn>
                  <a:cxn ang="0">
                    <a:pos x="11" y="7"/>
                  </a:cxn>
                  <a:cxn ang="0">
                    <a:pos x="11" y="6"/>
                  </a:cxn>
                  <a:cxn ang="0">
                    <a:pos x="12" y="4"/>
                  </a:cxn>
                  <a:cxn ang="0">
                    <a:pos x="12" y="3"/>
                  </a:cxn>
                  <a:cxn ang="0">
                    <a:pos x="12" y="3"/>
                  </a:cxn>
                  <a:cxn ang="0">
                    <a:pos x="12" y="3"/>
                  </a:cxn>
                  <a:cxn ang="0">
                    <a:pos x="12" y="2"/>
                  </a:cxn>
                  <a:cxn ang="0">
                    <a:pos x="12" y="1"/>
                  </a:cxn>
                  <a:cxn ang="0">
                    <a:pos x="11" y="1"/>
                  </a:cxn>
                  <a:cxn ang="0">
                    <a:pos x="9" y="0"/>
                  </a:cxn>
                  <a:cxn ang="0">
                    <a:pos x="7" y="0"/>
                  </a:cxn>
                  <a:cxn ang="0">
                    <a:pos x="3" y="0"/>
                  </a:cxn>
                  <a:cxn ang="0">
                    <a:pos x="2" y="1"/>
                  </a:cxn>
                  <a:cxn ang="0">
                    <a:pos x="1" y="3"/>
                  </a:cxn>
                  <a:cxn ang="0">
                    <a:pos x="0" y="5"/>
                  </a:cxn>
                  <a:cxn ang="0">
                    <a:pos x="0" y="7"/>
                  </a:cxn>
                </a:cxnLst>
                <a:rect l="0" t="0" r="r" b="b"/>
                <a:pathLst>
                  <a:path w="12" h="9">
                    <a:moveTo>
                      <a:pt x="0" y="7"/>
                    </a:moveTo>
                    <a:lnTo>
                      <a:pt x="1" y="8"/>
                    </a:lnTo>
                    <a:lnTo>
                      <a:pt x="2" y="9"/>
                    </a:lnTo>
                    <a:lnTo>
                      <a:pt x="3" y="9"/>
                    </a:lnTo>
                    <a:lnTo>
                      <a:pt x="5" y="9"/>
                    </a:lnTo>
                    <a:lnTo>
                      <a:pt x="6" y="9"/>
                    </a:lnTo>
                    <a:lnTo>
                      <a:pt x="8" y="8"/>
                    </a:lnTo>
                    <a:lnTo>
                      <a:pt x="9" y="8"/>
                    </a:lnTo>
                    <a:lnTo>
                      <a:pt x="10" y="8"/>
                    </a:lnTo>
                    <a:lnTo>
                      <a:pt x="11" y="7"/>
                    </a:lnTo>
                    <a:lnTo>
                      <a:pt x="11" y="6"/>
                    </a:lnTo>
                    <a:lnTo>
                      <a:pt x="12" y="4"/>
                    </a:lnTo>
                    <a:lnTo>
                      <a:pt x="12" y="3"/>
                    </a:lnTo>
                    <a:lnTo>
                      <a:pt x="12" y="3"/>
                    </a:lnTo>
                    <a:lnTo>
                      <a:pt x="12" y="3"/>
                    </a:lnTo>
                    <a:lnTo>
                      <a:pt x="12" y="2"/>
                    </a:lnTo>
                    <a:lnTo>
                      <a:pt x="12" y="1"/>
                    </a:lnTo>
                    <a:lnTo>
                      <a:pt x="11" y="1"/>
                    </a:lnTo>
                    <a:lnTo>
                      <a:pt x="9" y="0"/>
                    </a:lnTo>
                    <a:lnTo>
                      <a:pt x="7" y="0"/>
                    </a:lnTo>
                    <a:lnTo>
                      <a:pt x="3" y="0"/>
                    </a:lnTo>
                    <a:lnTo>
                      <a:pt x="2" y="1"/>
                    </a:lnTo>
                    <a:lnTo>
                      <a:pt x="1" y="3"/>
                    </a:lnTo>
                    <a:lnTo>
                      <a:pt x="0" y="5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8272" name="Freeform 96"/>
              <p:cNvSpPr>
                <a:spLocks/>
              </p:cNvSpPr>
              <p:nvPr/>
            </p:nvSpPr>
            <p:spPr bwMode="auto">
              <a:xfrm>
                <a:off x="2374" y="479"/>
                <a:ext cx="12" cy="9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1" y="8"/>
                  </a:cxn>
                  <a:cxn ang="0">
                    <a:pos x="2" y="9"/>
                  </a:cxn>
                  <a:cxn ang="0">
                    <a:pos x="3" y="9"/>
                  </a:cxn>
                  <a:cxn ang="0">
                    <a:pos x="5" y="9"/>
                  </a:cxn>
                  <a:cxn ang="0">
                    <a:pos x="6" y="9"/>
                  </a:cxn>
                  <a:cxn ang="0">
                    <a:pos x="7" y="9"/>
                  </a:cxn>
                  <a:cxn ang="0">
                    <a:pos x="9" y="8"/>
                  </a:cxn>
                  <a:cxn ang="0">
                    <a:pos x="10" y="8"/>
                  </a:cxn>
                  <a:cxn ang="0">
                    <a:pos x="11" y="8"/>
                  </a:cxn>
                  <a:cxn ang="0">
                    <a:pos x="11" y="6"/>
                  </a:cxn>
                  <a:cxn ang="0">
                    <a:pos x="12" y="5"/>
                  </a:cxn>
                  <a:cxn ang="0">
                    <a:pos x="12" y="4"/>
                  </a:cxn>
                  <a:cxn ang="0">
                    <a:pos x="12" y="4"/>
                  </a:cxn>
                  <a:cxn ang="0">
                    <a:pos x="12" y="3"/>
                  </a:cxn>
                  <a:cxn ang="0">
                    <a:pos x="12" y="2"/>
                  </a:cxn>
                  <a:cxn ang="0">
                    <a:pos x="12" y="2"/>
                  </a:cxn>
                  <a:cxn ang="0">
                    <a:pos x="11" y="1"/>
                  </a:cxn>
                  <a:cxn ang="0">
                    <a:pos x="9" y="0"/>
                  </a:cxn>
                  <a:cxn ang="0">
                    <a:pos x="7" y="0"/>
                  </a:cxn>
                  <a:cxn ang="0">
                    <a:pos x="3" y="1"/>
                  </a:cxn>
                  <a:cxn ang="0">
                    <a:pos x="2" y="2"/>
                  </a:cxn>
                  <a:cxn ang="0">
                    <a:pos x="0" y="3"/>
                  </a:cxn>
                  <a:cxn ang="0">
                    <a:pos x="0" y="5"/>
                  </a:cxn>
                  <a:cxn ang="0">
                    <a:pos x="0" y="8"/>
                  </a:cxn>
                </a:cxnLst>
                <a:rect l="0" t="0" r="r" b="b"/>
                <a:pathLst>
                  <a:path w="12" h="9">
                    <a:moveTo>
                      <a:pt x="0" y="8"/>
                    </a:moveTo>
                    <a:lnTo>
                      <a:pt x="1" y="8"/>
                    </a:lnTo>
                    <a:lnTo>
                      <a:pt x="2" y="9"/>
                    </a:lnTo>
                    <a:lnTo>
                      <a:pt x="3" y="9"/>
                    </a:lnTo>
                    <a:lnTo>
                      <a:pt x="5" y="9"/>
                    </a:lnTo>
                    <a:lnTo>
                      <a:pt x="6" y="9"/>
                    </a:lnTo>
                    <a:lnTo>
                      <a:pt x="7" y="9"/>
                    </a:lnTo>
                    <a:lnTo>
                      <a:pt x="9" y="8"/>
                    </a:lnTo>
                    <a:lnTo>
                      <a:pt x="10" y="8"/>
                    </a:lnTo>
                    <a:lnTo>
                      <a:pt x="11" y="8"/>
                    </a:lnTo>
                    <a:lnTo>
                      <a:pt x="11" y="6"/>
                    </a:lnTo>
                    <a:lnTo>
                      <a:pt x="12" y="5"/>
                    </a:lnTo>
                    <a:lnTo>
                      <a:pt x="12" y="4"/>
                    </a:lnTo>
                    <a:lnTo>
                      <a:pt x="12" y="4"/>
                    </a:lnTo>
                    <a:lnTo>
                      <a:pt x="12" y="3"/>
                    </a:lnTo>
                    <a:lnTo>
                      <a:pt x="12" y="2"/>
                    </a:lnTo>
                    <a:lnTo>
                      <a:pt x="12" y="2"/>
                    </a:lnTo>
                    <a:lnTo>
                      <a:pt x="11" y="1"/>
                    </a:lnTo>
                    <a:lnTo>
                      <a:pt x="9" y="0"/>
                    </a:lnTo>
                    <a:lnTo>
                      <a:pt x="7" y="0"/>
                    </a:lnTo>
                    <a:lnTo>
                      <a:pt x="3" y="1"/>
                    </a:lnTo>
                    <a:lnTo>
                      <a:pt x="2" y="2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8273" name="Freeform 97"/>
              <p:cNvSpPr>
                <a:spLocks/>
              </p:cNvSpPr>
              <p:nvPr/>
            </p:nvSpPr>
            <p:spPr bwMode="auto">
              <a:xfrm>
                <a:off x="2355" y="482"/>
                <a:ext cx="13" cy="9"/>
              </a:xfrm>
              <a:custGeom>
                <a:avLst/>
                <a:gdLst/>
                <a:ahLst/>
                <a:cxnLst>
                  <a:cxn ang="0">
                    <a:pos x="1" y="7"/>
                  </a:cxn>
                  <a:cxn ang="0">
                    <a:pos x="2" y="8"/>
                  </a:cxn>
                  <a:cxn ang="0">
                    <a:pos x="2" y="9"/>
                  </a:cxn>
                  <a:cxn ang="0">
                    <a:pos x="4" y="9"/>
                  </a:cxn>
                  <a:cxn ang="0">
                    <a:pos x="5" y="9"/>
                  </a:cxn>
                  <a:cxn ang="0">
                    <a:pos x="6" y="8"/>
                  </a:cxn>
                  <a:cxn ang="0">
                    <a:pos x="8" y="8"/>
                  </a:cxn>
                  <a:cxn ang="0">
                    <a:pos x="9" y="8"/>
                  </a:cxn>
                  <a:cxn ang="0">
                    <a:pos x="10" y="8"/>
                  </a:cxn>
                  <a:cxn ang="0">
                    <a:pos x="11" y="7"/>
                  </a:cxn>
                  <a:cxn ang="0">
                    <a:pos x="12" y="6"/>
                  </a:cxn>
                  <a:cxn ang="0">
                    <a:pos x="12" y="4"/>
                  </a:cxn>
                  <a:cxn ang="0">
                    <a:pos x="12" y="3"/>
                  </a:cxn>
                  <a:cxn ang="0">
                    <a:pos x="12" y="3"/>
                  </a:cxn>
                  <a:cxn ang="0">
                    <a:pos x="12" y="2"/>
                  </a:cxn>
                  <a:cxn ang="0">
                    <a:pos x="13" y="2"/>
                  </a:cxn>
                  <a:cxn ang="0">
                    <a:pos x="12" y="1"/>
                  </a:cxn>
                  <a:cxn ang="0">
                    <a:pos x="11" y="0"/>
                  </a:cxn>
                  <a:cxn ang="0">
                    <a:pos x="10" y="0"/>
                  </a:cxn>
                  <a:cxn ang="0">
                    <a:pos x="7" y="0"/>
                  </a:cxn>
                  <a:cxn ang="0">
                    <a:pos x="4" y="0"/>
                  </a:cxn>
                  <a:cxn ang="0">
                    <a:pos x="2" y="1"/>
                  </a:cxn>
                  <a:cxn ang="0">
                    <a:pos x="1" y="3"/>
                  </a:cxn>
                  <a:cxn ang="0">
                    <a:pos x="0" y="5"/>
                  </a:cxn>
                  <a:cxn ang="0">
                    <a:pos x="1" y="7"/>
                  </a:cxn>
                </a:cxnLst>
                <a:rect l="0" t="0" r="r" b="b"/>
                <a:pathLst>
                  <a:path w="13" h="9">
                    <a:moveTo>
                      <a:pt x="1" y="7"/>
                    </a:moveTo>
                    <a:lnTo>
                      <a:pt x="2" y="8"/>
                    </a:lnTo>
                    <a:lnTo>
                      <a:pt x="2" y="9"/>
                    </a:lnTo>
                    <a:lnTo>
                      <a:pt x="4" y="9"/>
                    </a:lnTo>
                    <a:lnTo>
                      <a:pt x="5" y="9"/>
                    </a:lnTo>
                    <a:lnTo>
                      <a:pt x="6" y="8"/>
                    </a:lnTo>
                    <a:lnTo>
                      <a:pt x="8" y="8"/>
                    </a:lnTo>
                    <a:lnTo>
                      <a:pt x="9" y="8"/>
                    </a:lnTo>
                    <a:lnTo>
                      <a:pt x="10" y="8"/>
                    </a:lnTo>
                    <a:lnTo>
                      <a:pt x="11" y="7"/>
                    </a:lnTo>
                    <a:lnTo>
                      <a:pt x="12" y="6"/>
                    </a:lnTo>
                    <a:lnTo>
                      <a:pt x="12" y="4"/>
                    </a:lnTo>
                    <a:lnTo>
                      <a:pt x="12" y="3"/>
                    </a:lnTo>
                    <a:lnTo>
                      <a:pt x="12" y="3"/>
                    </a:lnTo>
                    <a:lnTo>
                      <a:pt x="12" y="2"/>
                    </a:lnTo>
                    <a:lnTo>
                      <a:pt x="13" y="2"/>
                    </a:lnTo>
                    <a:lnTo>
                      <a:pt x="12" y="1"/>
                    </a:lnTo>
                    <a:lnTo>
                      <a:pt x="11" y="0"/>
                    </a:lnTo>
                    <a:lnTo>
                      <a:pt x="10" y="0"/>
                    </a:lnTo>
                    <a:lnTo>
                      <a:pt x="7" y="0"/>
                    </a:lnTo>
                    <a:lnTo>
                      <a:pt x="4" y="0"/>
                    </a:lnTo>
                    <a:lnTo>
                      <a:pt x="2" y="1"/>
                    </a:lnTo>
                    <a:lnTo>
                      <a:pt x="1" y="3"/>
                    </a:lnTo>
                    <a:lnTo>
                      <a:pt x="0" y="5"/>
                    </a:lnTo>
                    <a:lnTo>
                      <a:pt x="1" y="7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8274" name="Freeform 98"/>
              <p:cNvSpPr>
                <a:spLocks/>
              </p:cNvSpPr>
              <p:nvPr/>
            </p:nvSpPr>
            <p:spPr bwMode="auto">
              <a:xfrm>
                <a:off x="2336" y="481"/>
                <a:ext cx="12" cy="9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" y="8"/>
                  </a:cxn>
                  <a:cxn ang="0">
                    <a:pos x="2" y="9"/>
                  </a:cxn>
                  <a:cxn ang="0">
                    <a:pos x="3" y="9"/>
                  </a:cxn>
                  <a:cxn ang="0">
                    <a:pos x="5" y="9"/>
                  </a:cxn>
                  <a:cxn ang="0">
                    <a:pos x="6" y="9"/>
                  </a:cxn>
                  <a:cxn ang="0">
                    <a:pos x="8" y="8"/>
                  </a:cxn>
                  <a:cxn ang="0">
                    <a:pos x="9" y="8"/>
                  </a:cxn>
                  <a:cxn ang="0">
                    <a:pos x="10" y="8"/>
                  </a:cxn>
                  <a:cxn ang="0">
                    <a:pos x="11" y="8"/>
                  </a:cxn>
                  <a:cxn ang="0">
                    <a:pos x="11" y="6"/>
                  </a:cxn>
                  <a:cxn ang="0">
                    <a:pos x="12" y="4"/>
                  </a:cxn>
                  <a:cxn ang="0">
                    <a:pos x="12" y="4"/>
                  </a:cxn>
                  <a:cxn ang="0">
                    <a:pos x="12" y="3"/>
                  </a:cxn>
                  <a:cxn ang="0">
                    <a:pos x="12" y="3"/>
                  </a:cxn>
                  <a:cxn ang="0">
                    <a:pos x="12" y="2"/>
                  </a:cxn>
                  <a:cxn ang="0">
                    <a:pos x="12" y="1"/>
                  </a:cxn>
                  <a:cxn ang="0">
                    <a:pos x="11" y="1"/>
                  </a:cxn>
                  <a:cxn ang="0">
                    <a:pos x="9" y="0"/>
                  </a:cxn>
                  <a:cxn ang="0">
                    <a:pos x="7" y="0"/>
                  </a:cxn>
                  <a:cxn ang="0">
                    <a:pos x="3" y="0"/>
                  </a:cxn>
                  <a:cxn ang="0">
                    <a:pos x="2" y="1"/>
                  </a:cxn>
                  <a:cxn ang="0">
                    <a:pos x="1" y="3"/>
                  </a:cxn>
                  <a:cxn ang="0">
                    <a:pos x="0" y="5"/>
                  </a:cxn>
                  <a:cxn ang="0">
                    <a:pos x="0" y="7"/>
                  </a:cxn>
                </a:cxnLst>
                <a:rect l="0" t="0" r="r" b="b"/>
                <a:pathLst>
                  <a:path w="12" h="9">
                    <a:moveTo>
                      <a:pt x="0" y="7"/>
                    </a:moveTo>
                    <a:lnTo>
                      <a:pt x="1" y="8"/>
                    </a:lnTo>
                    <a:lnTo>
                      <a:pt x="2" y="9"/>
                    </a:lnTo>
                    <a:lnTo>
                      <a:pt x="3" y="9"/>
                    </a:lnTo>
                    <a:lnTo>
                      <a:pt x="5" y="9"/>
                    </a:lnTo>
                    <a:lnTo>
                      <a:pt x="6" y="9"/>
                    </a:lnTo>
                    <a:lnTo>
                      <a:pt x="8" y="8"/>
                    </a:lnTo>
                    <a:lnTo>
                      <a:pt x="9" y="8"/>
                    </a:lnTo>
                    <a:lnTo>
                      <a:pt x="10" y="8"/>
                    </a:lnTo>
                    <a:lnTo>
                      <a:pt x="11" y="8"/>
                    </a:lnTo>
                    <a:lnTo>
                      <a:pt x="11" y="6"/>
                    </a:lnTo>
                    <a:lnTo>
                      <a:pt x="12" y="4"/>
                    </a:lnTo>
                    <a:lnTo>
                      <a:pt x="12" y="4"/>
                    </a:lnTo>
                    <a:lnTo>
                      <a:pt x="12" y="3"/>
                    </a:lnTo>
                    <a:lnTo>
                      <a:pt x="12" y="3"/>
                    </a:lnTo>
                    <a:lnTo>
                      <a:pt x="12" y="2"/>
                    </a:lnTo>
                    <a:lnTo>
                      <a:pt x="12" y="1"/>
                    </a:lnTo>
                    <a:lnTo>
                      <a:pt x="11" y="1"/>
                    </a:lnTo>
                    <a:lnTo>
                      <a:pt x="9" y="0"/>
                    </a:lnTo>
                    <a:lnTo>
                      <a:pt x="7" y="0"/>
                    </a:lnTo>
                    <a:lnTo>
                      <a:pt x="3" y="0"/>
                    </a:lnTo>
                    <a:lnTo>
                      <a:pt x="2" y="1"/>
                    </a:lnTo>
                    <a:lnTo>
                      <a:pt x="1" y="3"/>
                    </a:lnTo>
                    <a:lnTo>
                      <a:pt x="0" y="5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8275" name="Freeform 99"/>
              <p:cNvSpPr>
                <a:spLocks/>
              </p:cNvSpPr>
              <p:nvPr/>
            </p:nvSpPr>
            <p:spPr bwMode="auto">
              <a:xfrm>
                <a:off x="2319" y="481"/>
                <a:ext cx="12" cy="8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" y="8"/>
                  </a:cxn>
                  <a:cxn ang="0">
                    <a:pos x="2" y="8"/>
                  </a:cxn>
                  <a:cxn ang="0">
                    <a:pos x="3" y="8"/>
                  </a:cxn>
                  <a:cxn ang="0">
                    <a:pos x="5" y="8"/>
                  </a:cxn>
                  <a:cxn ang="0">
                    <a:pos x="6" y="8"/>
                  </a:cxn>
                  <a:cxn ang="0">
                    <a:pos x="8" y="8"/>
                  </a:cxn>
                  <a:cxn ang="0">
                    <a:pos x="9" y="8"/>
                  </a:cxn>
                  <a:cxn ang="0">
                    <a:pos x="10" y="8"/>
                  </a:cxn>
                  <a:cxn ang="0">
                    <a:pos x="11" y="7"/>
                  </a:cxn>
                  <a:cxn ang="0">
                    <a:pos x="11" y="6"/>
                  </a:cxn>
                  <a:cxn ang="0">
                    <a:pos x="12" y="4"/>
                  </a:cxn>
                  <a:cxn ang="0">
                    <a:pos x="12" y="3"/>
                  </a:cxn>
                  <a:cxn ang="0">
                    <a:pos x="12" y="3"/>
                  </a:cxn>
                  <a:cxn ang="0">
                    <a:pos x="12" y="2"/>
                  </a:cxn>
                  <a:cxn ang="0">
                    <a:pos x="12" y="2"/>
                  </a:cxn>
                  <a:cxn ang="0">
                    <a:pos x="12" y="1"/>
                  </a:cxn>
                  <a:cxn ang="0">
                    <a:pos x="11" y="0"/>
                  </a:cxn>
                  <a:cxn ang="0">
                    <a:pos x="9" y="0"/>
                  </a:cxn>
                  <a:cxn ang="0">
                    <a:pos x="7" y="0"/>
                  </a:cxn>
                  <a:cxn ang="0">
                    <a:pos x="3" y="0"/>
                  </a:cxn>
                  <a:cxn ang="0">
                    <a:pos x="2" y="1"/>
                  </a:cxn>
                  <a:cxn ang="0">
                    <a:pos x="1" y="2"/>
                  </a:cxn>
                  <a:cxn ang="0">
                    <a:pos x="0" y="5"/>
                  </a:cxn>
                  <a:cxn ang="0">
                    <a:pos x="0" y="7"/>
                  </a:cxn>
                </a:cxnLst>
                <a:rect l="0" t="0" r="r" b="b"/>
                <a:pathLst>
                  <a:path w="12" h="8">
                    <a:moveTo>
                      <a:pt x="0" y="7"/>
                    </a:moveTo>
                    <a:lnTo>
                      <a:pt x="1" y="8"/>
                    </a:lnTo>
                    <a:lnTo>
                      <a:pt x="2" y="8"/>
                    </a:lnTo>
                    <a:lnTo>
                      <a:pt x="3" y="8"/>
                    </a:lnTo>
                    <a:lnTo>
                      <a:pt x="5" y="8"/>
                    </a:lnTo>
                    <a:lnTo>
                      <a:pt x="6" y="8"/>
                    </a:lnTo>
                    <a:lnTo>
                      <a:pt x="8" y="8"/>
                    </a:lnTo>
                    <a:lnTo>
                      <a:pt x="9" y="8"/>
                    </a:lnTo>
                    <a:lnTo>
                      <a:pt x="10" y="8"/>
                    </a:lnTo>
                    <a:lnTo>
                      <a:pt x="11" y="7"/>
                    </a:lnTo>
                    <a:lnTo>
                      <a:pt x="11" y="6"/>
                    </a:lnTo>
                    <a:lnTo>
                      <a:pt x="12" y="4"/>
                    </a:lnTo>
                    <a:lnTo>
                      <a:pt x="12" y="3"/>
                    </a:lnTo>
                    <a:lnTo>
                      <a:pt x="12" y="3"/>
                    </a:lnTo>
                    <a:lnTo>
                      <a:pt x="12" y="2"/>
                    </a:lnTo>
                    <a:lnTo>
                      <a:pt x="12" y="2"/>
                    </a:lnTo>
                    <a:lnTo>
                      <a:pt x="12" y="1"/>
                    </a:lnTo>
                    <a:lnTo>
                      <a:pt x="11" y="0"/>
                    </a:lnTo>
                    <a:lnTo>
                      <a:pt x="9" y="0"/>
                    </a:lnTo>
                    <a:lnTo>
                      <a:pt x="7" y="0"/>
                    </a:lnTo>
                    <a:lnTo>
                      <a:pt x="3" y="0"/>
                    </a:lnTo>
                    <a:lnTo>
                      <a:pt x="2" y="1"/>
                    </a:lnTo>
                    <a:lnTo>
                      <a:pt x="1" y="2"/>
                    </a:lnTo>
                    <a:lnTo>
                      <a:pt x="0" y="5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8276" name="Freeform 100"/>
              <p:cNvSpPr>
                <a:spLocks/>
              </p:cNvSpPr>
              <p:nvPr/>
            </p:nvSpPr>
            <p:spPr bwMode="auto">
              <a:xfrm>
                <a:off x="2302" y="484"/>
                <a:ext cx="12" cy="9"/>
              </a:xfrm>
              <a:custGeom>
                <a:avLst/>
                <a:gdLst/>
                <a:ahLst/>
                <a:cxnLst>
                  <a:cxn ang="0">
                    <a:pos x="1" y="7"/>
                  </a:cxn>
                  <a:cxn ang="0">
                    <a:pos x="1" y="8"/>
                  </a:cxn>
                  <a:cxn ang="0">
                    <a:pos x="2" y="9"/>
                  </a:cxn>
                  <a:cxn ang="0">
                    <a:pos x="3" y="9"/>
                  </a:cxn>
                  <a:cxn ang="0">
                    <a:pos x="5" y="9"/>
                  </a:cxn>
                  <a:cxn ang="0">
                    <a:pos x="6" y="9"/>
                  </a:cxn>
                  <a:cxn ang="0">
                    <a:pos x="8" y="8"/>
                  </a:cxn>
                  <a:cxn ang="0">
                    <a:pos x="9" y="8"/>
                  </a:cxn>
                  <a:cxn ang="0">
                    <a:pos x="10" y="8"/>
                  </a:cxn>
                  <a:cxn ang="0">
                    <a:pos x="11" y="7"/>
                  </a:cxn>
                  <a:cxn ang="0">
                    <a:pos x="11" y="6"/>
                  </a:cxn>
                  <a:cxn ang="0">
                    <a:pos x="12" y="4"/>
                  </a:cxn>
                  <a:cxn ang="0">
                    <a:pos x="12" y="3"/>
                  </a:cxn>
                  <a:cxn ang="0">
                    <a:pos x="12" y="3"/>
                  </a:cxn>
                  <a:cxn ang="0">
                    <a:pos x="12" y="3"/>
                  </a:cxn>
                  <a:cxn ang="0">
                    <a:pos x="12" y="2"/>
                  </a:cxn>
                  <a:cxn ang="0">
                    <a:pos x="12" y="1"/>
                  </a:cxn>
                  <a:cxn ang="0">
                    <a:pos x="11" y="1"/>
                  </a:cxn>
                  <a:cxn ang="0">
                    <a:pos x="10" y="0"/>
                  </a:cxn>
                  <a:cxn ang="0">
                    <a:pos x="7" y="0"/>
                  </a:cxn>
                  <a:cxn ang="0">
                    <a:pos x="3" y="0"/>
                  </a:cxn>
                  <a:cxn ang="0">
                    <a:pos x="2" y="1"/>
                  </a:cxn>
                  <a:cxn ang="0">
                    <a:pos x="1" y="3"/>
                  </a:cxn>
                  <a:cxn ang="0">
                    <a:pos x="0" y="5"/>
                  </a:cxn>
                  <a:cxn ang="0">
                    <a:pos x="1" y="7"/>
                  </a:cxn>
                </a:cxnLst>
                <a:rect l="0" t="0" r="r" b="b"/>
                <a:pathLst>
                  <a:path w="12" h="9">
                    <a:moveTo>
                      <a:pt x="1" y="7"/>
                    </a:moveTo>
                    <a:lnTo>
                      <a:pt x="1" y="8"/>
                    </a:lnTo>
                    <a:lnTo>
                      <a:pt x="2" y="9"/>
                    </a:lnTo>
                    <a:lnTo>
                      <a:pt x="3" y="9"/>
                    </a:lnTo>
                    <a:lnTo>
                      <a:pt x="5" y="9"/>
                    </a:lnTo>
                    <a:lnTo>
                      <a:pt x="6" y="9"/>
                    </a:lnTo>
                    <a:lnTo>
                      <a:pt x="8" y="8"/>
                    </a:lnTo>
                    <a:lnTo>
                      <a:pt x="9" y="8"/>
                    </a:lnTo>
                    <a:lnTo>
                      <a:pt x="10" y="8"/>
                    </a:lnTo>
                    <a:lnTo>
                      <a:pt x="11" y="7"/>
                    </a:lnTo>
                    <a:lnTo>
                      <a:pt x="11" y="6"/>
                    </a:lnTo>
                    <a:lnTo>
                      <a:pt x="12" y="4"/>
                    </a:lnTo>
                    <a:lnTo>
                      <a:pt x="12" y="3"/>
                    </a:lnTo>
                    <a:lnTo>
                      <a:pt x="12" y="3"/>
                    </a:lnTo>
                    <a:lnTo>
                      <a:pt x="12" y="3"/>
                    </a:lnTo>
                    <a:lnTo>
                      <a:pt x="12" y="2"/>
                    </a:lnTo>
                    <a:lnTo>
                      <a:pt x="12" y="1"/>
                    </a:lnTo>
                    <a:lnTo>
                      <a:pt x="11" y="1"/>
                    </a:lnTo>
                    <a:lnTo>
                      <a:pt x="10" y="0"/>
                    </a:lnTo>
                    <a:lnTo>
                      <a:pt x="7" y="0"/>
                    </a:lnTo>
                    <a:lnTo>
                      <a:pt x="3" y="0"/>
                    </a:lnTo>
                    <a:lnTo>
                      <a:pt x="2" y="1"/>
                    </a:lnTo>
                    <a:lnTo>
                      <a:pt x="1" y="3"/>
                    </a:lnTo>
                    <a:lnTo>
                      <a:pt x="0" y="5"/>
                    </a:lnTo>
                    <a:lnTo>
                      <a:pt x="1" y="7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8277" name="Freeform 101"/>
              <p:cNvSpPr>
                <a:spLocks/>
              </p:cNvSpPr>
              <p:nvPr/>
            </p:nvSpPr>
            <p:spPr bwMode="auto">
              <a:xfrm>
                <a:off x="2274" y="495"/>
                <a:ext cx="185" cy="22"/>
              </a:xfrm>
              <a:custGeom>
                <a:avLst/>
                <a:gdLst/>
                <a:ahLst/>
                <a:cxnLst>
                  <a:cxn ang="0">
                    <a:pos x="34" y="21"/>
                  </a:cxn>
                  <a:cxn ang="0">
                    <a:pos x="38" y="20"/>
                  </a:cxn>
                  <a:cxn ang="0">
                    <a:pos x="43" y="18"/>
                  </a:cxn>
                  <a:cxn ang="0">
                    <a:pos x="51" y="16"/>
                  </a:cxn>
                  <a:cxn ang="0">
                    <a:pos x="59" y="14"/>
                  </a:cxn>
                  <a:cxn ang="0">
                    <a:pos x="69" y="12"/>
                  </a:cxn>
                  <a:cxn ang="0">
                    <a:pos x="80" y="10"/>
                  </a:cxn>
                  <a:cxn ang="0">
                    <a:pos x="92" y="9"/>
                  </a:cxn>
                  <a:cxn ang="0">
                    <a:pos x="104" y="7"/>
                  </a:cxn>
                  <a:cxn ang="0">
                    <a:pos x="116" y="6"/>
                  </a:cxn>
                  <a:cxn ang="0">
                    <a:pos x="128" y="5"/>
                  </a:cxn>
                  <a:cxn ang="0">
                    <a:pos x="140" y="4"/>
                  </a:cxn>
                  <a:cxn ang="0">
                    <a:pos x="151" y="4"/>
                  </a:cxn>
                  <a:cxn ang="0">
                    <a:pos x="162" y="3"/>
                  </a:cxn>
                  <a:cxn ang="0">
                    <a:pos x="171" y="4"/>
                  </a:cxn>
                  <a:cxn ang="0">
                    <a:pos x="179" y="4"/>
                  </a:cxn>
                  <a:cxn ang="0">
                    <a:pos x="185" y="5"/>
                  </a:cxn>
                  <a:cxn ang="0">
                    <a:pos x="182" y="4"/>
                  </a:cxn>
                  <a:cxn ang="0">
                    <a:pos x="179" y="3"/>
                  </a:cxn>
                  <a:cxn ang="0">
                    <a:pos x="174" y="1"/>
                  </a:cxn>
                  <a:cxn ang="0">
                    <a:pos x="170" y="1"/>
                  </a:cxn>
                  <a:cxn ang="0">
                    <a:pos x="164" y="0"/>
                  </a:cxn>
                  <a:cxn ang="0">
                    <a:pos x="158" y="0"/>
                  </a:cxn>
                  <a:cxn ang="0">
                    <a:pos x="152" y="0"/>
                  </a:cxn>
                  <a:cxn ang="0">
                    <a:pos x="146" y="0"/>
                  </a:cxn>
                  <a:cxn ang="0">
                    <a:pos x="139" y="0"/>
                  </a:cxn>
                  <a:cxn ang="0">
                    <a:pos x="132" y="0"/>
                  </a:cxn>
                  <a:cxn ang="0">
                    <a:pos x="125" y="0"/>
                  </a:cxn>
                  <a:cxn ang="0">
                    <a:pos x="117" y="1"/>
                  </a:cxn>
                  <a:cxn ang="0">
                    <a:pos x="110" y="1"/>
                  </a:cxn>
                  <a:cxn ang="0">
                    <a:pos x="102" y="2"/>
                  </a:cxn>
                  <a:cxn ang="0">
                    <a:pos x="94" y="3"/>
                  </a:cxn>
                  <a:cxn ang="0">
                    <a:pos x="87" y="4"/>
                  </a:cxn>
                  <a:cxn ang="0">
                    <a:pos x="79" y="5"/>
                  </a:cxn>
                  <a:cxn ang="0">
                    <a:pos x="71" y="6"/>
                  </a:cxn>
                  <a:cxn ang="0">
                    <a:pos x="64" y="7"/>
                  </a:cxn>
                  <a:cxn ang="0">
                    <a:pos x="57" y="8"/>
                  </a:cxn>
                  <a:cxn ang="0">
                    <a:pos x="50" y="9"/>
                  </a:cxn>
                  <a:cxn ang="0">
                    <a:pos x="43" y="10"/>
                  </a:cxn>
                  <a:cxn ang="0">
                    <a:pos x="37" y="11"/>
                  </a:cxn>
                  <a:cxn ang="0">
                    <a:pos x="30" y="13"/>
                  </a:cxn>
                  <a:cxn ang="0">
                    <a:pos x="25" y="14"/>
                  </a:cxn>
                  <a:cxn ang="0">
                    <a:pos x="20" y="15"/>
                  </a:cxn>
                  <a:cxn ang="0">
                    <a:pos x="15" y="16"/>
                  </a:cxn>
                  <a:cxn ang="0">
                    <a:pos x="11" y="17"/>
                  </a:cxn>
                  <a:cxn ang="0">
                    <a:pos x="7" y="18"/>
                  </a:cxn>
                  <a:cxn ang="0">
                    <a:pos x="4" y="18"/>
                  </a:cxn>
                  <a:cxn ang="0">
                    <a:pos x="2" y="19"/>
                  </a:cxn>
                  <a:cxn ang="0">
                    <a:pos x="0" y="20"/>
                  </a:cxn>
                  <a:cxn ang="0">
                    <a:pos x="9" y="19"/>
                  </a:cxn>
                  <a:cxn ang="0">
                    <a:pos x="16" y="19"/>
                  </a:cxn>
                  <a:cxn ang="0">
                    <a:pos x="22" y="19"/>
                  </a:cxn>
                  <a:cxn ang="0">
                    <a:pos x="25" y="20"/>
                  </a:cxn>
                  <a:cxn ang="0">
                    <a:pos x="28" y="21"/>
                  </a:cxn>
                  <a:cxn ang="0">
                    <a:pos x="30" y="22"/>
                  </a:cxn>
                  <a:cxn ang="0">
                    <a:pos x="32" y="22"/>
                  </a:cxn>
                  <a:cxn ang="0">
                    <a:pos x="34" y="21"/>
                  </a:cxn>
                </a:cxnLst>
                <a:rect l="0" t="0" r="r" b="b"/>
                <a:pathLst>
                  <a:path w="185" h="22">
                    <a:moveTo>
                      <a:pt x="34" y="21"/>
                    </a:moveTo>
                    <a:lnTo>
                      <a:pt x="38" y="20"/>
                    </a:lnTo>
                    <a:lnTo>
                      <a:pt x="43" y="18"/>
                    </a:lnTo>
                    <a:lnTo>
                      <a:pt x="51" y="16"/>
                    </a:lnTo>
                    <a:lnTo>
                      <a:pt x="59" y="14"/>
                    </a:lnTo>
                    <a:lnTo>
                      <a:pt x="69" y="12"/>
                    </a:lnTo>
                    <a:lnTo>
                      <a:pt x="80" y="10"/>
                    </a:lnTo>
                    <a:lnTo>
                      <a:pt x="92" y="9"/>
                    </a:lnTo>
                    <a:lnTo>
                      <a:pt x="104" y="7"/>
                    </a:lnTo>
                    <a:lnTo>
                      <a:pt x="116" y="6"/>
                    </a:lnTo>
                    <a:lnTo>
                      <a:pt x="128" y="5"/>
                    </a:lnTo>
                    <a:lnTo>
                      <a:pt x="140" y="4"/>
                    </a:lnTo>
                    <a:lnTo>
                      <a:pt x="151" y="4"/>
                    </a:lnTo>
                    <a:lnTo>
                      <a:pt x="162" y="3"/>
                    </a:lnTo>
                    <a:lnTo>
                      <a:pt x="171" y="4"/>
                    </a:lnTo>
                    <a:lnTo>
                      <a:pt x="179" y="4"/>
                    </a:lnTo>
                    <a:lnTo>
                      <a:pt x="185" y="5"/>
                    </a:lnTo>
                    <a:lnTo>
                      <a:pt x="182" y="4"/>
                    </a:lnTo>
                    <a:lnTo>
                      <a:pt x="179" y="3"/>
                    </a:lnTo>
                    <a:lnTo>
                      <a:pt x="174" y="1"/>
                    </a:lnTo>
                    <a:lnTo>
                      <a:pt x="170" y="1"/>
                    </a:lnTo>
                    <a:lnTo>
                      <a:pt x="164" y="0"/>
                    </a:lnTo>
                    <a:lnTo>
                      <a:pt x="158" y="0"/>
                    </a:lnTo>
                    <a:lnTo>
                      <a:pt x="152" y="0"/>
                    </a:lnTo>
                    <a:lnTo>
                      <a:pt x="146" y="0"/>
                    </a:lnTo>
                    <a:lnTo>
                      <a:pt x="139" y="0"/>
                    </a:lnTo>
                    <a:lnTo>
                      <a:pt x="132" y="0"/>
                    </a:lnTo>
                    <a:lnTo>
                      <a:pt x="125" y="0"/>
                    </a:lnTo>
                    <a:lnTo>
                      <a:pt x="117" y="1"/>
                    </a:lnTo>
                    <a:lnTo>
                      <a:pt x="110" y="1"/>
                    </a:lnTo>
                    <a:lnTo>
                      <a:pt x="102" y="2"/>
                    </a:lnTo>
                    <a:lnTo>
                      <a:pt x="94" y="3"/>
                    </a:lnTo>
                    <a:lnTo>
                      <a:pt x="87" y="4"/>
                    </a:lnTo>
                    <a:lnTo>
                      <a:pt x="79" y="5"/>
                    </a:lnTo>
                    <a:lnTo>
                      <a:pt x="71" y="6"/>
                    </a:lnTo>
                    <a:lnTo>
                      <a:pt x="64" y="7"/>
                    </a:lnTo>
                    <a:lnTo>
                      <a:pt x="57" y="8"/>
                    </a:lnTo>
                    <a:lnTo>
                      <a:pt x="50" y="9"/>
                    </a:lnTo>
                    <a:lnTo>
                      <a:pt x="43" y="10"/>
                    </a:lnTo>
                    <a:lnTo>
                      <a:pt x="37" y="11"/>
                    </a:lnTo>
                    <a:lnTo>
                      <a:pt x="30" y="13"/>
                    </a:lnTo>
                    <a:lnTo>
                      <a:pt x="25" y="14"/>
                    </a:lnTo>
                    <a:lnTo>
                      <a:pt x="20" y="15"/>
                    </a:lnTo>
                    <a:lnTo>
                      <a:pt x="15" y="16"/>
                    </a:lnTo>
                    <a:lnTo>
                      <a:pt x="11" y="17"/>
                    </a:lnTo>
                    <a:lnTo>
                      <a:pt x="7" y="18"/>
                    </a:lnTo>
                    <a:lnTo>
                      <a:pt x="4" y="18"/>
                    </a:lnTo>
                    <a:lnTo>
                      <a:pt x="2" y="19"/>
                    </a:lnTo>
                    <a:lnTo>
                      <a:pt x="0" y="20"/>
                    </a:lnTo>
                    <a:lnTo>
                      <a:pt x="9" y="19"/>
                    </a:lnTo>
                    <a:lnTo>
                      <a:pt x="16" y="19"/>
                    </a:lnTo>
                    <a:lnTo>
                      <a:pt x="22" y="19"/>
                    </a:lnTo>
                    <a:lnTo>
                      <a:pt x="25" y="20"/>
                    </a:lnTo>
                    <a:lnTo>
                      <a:pt x="28" y="21"/>
                    </a:lnTo>
                    <a:lnTo>
                      <a:pt x="30" y="22"/>
                    </a:lnTo>
                    <a:lnTo>
                      <a:pt x="32" y="22"/>
                    </a:lnTo>
                    <a:lnTo>
                      <a:pt x="34" y="21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8278" name="Freeform 102"/>
              <p:cNvSpPr>
                <a:spLocks/>
              </p:cNvSpPr>
              <p:nvPr/>
            </p:nvSpPr>
            <p:spPr bwMode="auto">
              <a:xfrm>
                <a:off x="2279" y="461"/>
                <a:ext cx="12" cy="29"/>
              </a:xfrm>
              <a:custGeom>
                <a:avLst/>
                <a:gdLst/>
                <a:ahLst/>
                <a:cxnLst>
                  <a:cxn ang="0">
                    <a:pos x="0" y="27"/>
                  </a:cxn>
                  <a:cxn ang="0">
                    <a:pos x="0" y="28"/>
                  </a:cxn>
                  <a:cxn ang="0">
                    <a:pos x="0" y="28"/>
                  </a:cxn>
                  <a:cxn ang="0">
                    <a:pos x="0" y="29"/>
                  </a:cxn>
                  <a:cxn ang="0">
                    <a:pos x="1" y="29"/>
                  </a:cxn>
                  <a:cxn ang="0">
                    <a:pos x="1" y="29"/>
                  </a:cxn>
                  <a:cxn ang="0">
                    <a:pos x="2" y="29"/>
                  </a:cxn>
                  <a:cxn ang="0">
                    <a:pos x="2" y="28"/>
                  </a:cxn>
                  <a:cxn ang="0">
                    <a:pos x="2" y="28"/>
                  </a:cxn>
                  <a:cxn ang="0">
                    <a:pos x="3" y="24"/>
                  </a:cxn>
                  <a:cxn ang="0">
                    <a:pos x="5" y="19"/>
                  </a:cxn>
                  <a:cxn ang="0">
                    <a:pos x="7" y="15"/>
                  </a:cxn>
                  <a:cxn ang="0">
                    <a:pos x="9" y="10"/>
                  </a:cxn>
                  <a:cxn ang="0">
                    <a:pos x="10" y="6"/>
                  </a:cxn>
                  <a:cxn ang="0">
                    <a:pos x="11" y="3"/>
                  </a:cxn>
                  <a:cxn ang="0">
                    <a:pos x="12" y="1"/>
                  </a:cxn>
                  <a:cxn ang="0">
                    <a:pos x="11" y="0"/>
                  </a:cxn>
                  <a:cxn ang="0">
                    <a:pos x="10" y="1"/>
                  </a:cxn>
                  <a:cxn ang="0">
                    <a:pos x="9" y="3"/>
                  </a:cxn>
                  <a:cxn ang="0">
                    <a:pos x="7" y="7"/>
                  </a:cxn>
                  <a:cxn ang="0">
                    <a:pos x="5" y="10"/>
                  </a:cxn>
                  <a:cxn ang="0">
                    <a:pos x="3" y="14"/>
                  </a:cxn>
                  <a:cxn ang="0">
                    <a:pos x="2" y="19"/>
                  </a:cxn>
                  <a:cxn ang="0">
                    <a:pos x="0" y="23"/>
                  </a:cxn>
                  <a:cxn ang="0">
                    <a:pos x="0" y="27"/>
                  </a:cxn>
                </a:cxnLst>
                <a:rect l="0" t="0" r="r" b="b"/>
                <a:pathLst>
                  <a:path w="12" h="29">
                    <a:moveTo>
                      <a:pt x="0" y="27"/>
                    </a:moveTo>
                    <a:lnTo>
                      <a:pt x="0" y="28"/>
                    </a:lnTo>
                    <a:lnTo>
                      <a:pt x="0" y="28"/>
                    </a:lnTo>
                    <a:lnTo>
                      <a:pt x="0" y="29"/>
                    </a:lnTo>
                    <a:lnTo>
                      <a:pt x="1" y="29"/>
                    </a:lnTo>
                    <a:lnTo>
                      <a:pt x="1" y="29"/>
                    </a:lnTo>
                    <a:lnTo>
                      <a:pt x="2" y="29"/>
                    </a:lnTo>
                    <a:lnTo>
                      <a:pt x="2" y="28"/>
                    </a:lnTo>
                    <a:lnTo>
                      <a:pt x="2" y="28"/>
                    </a:lnTo>
                    <a:lnTo>
                      <a:pt x="3" y="24"/>
                    </a:lnTo>
                    <a:lnTo>
                      <a:pt x="5" y="19"/>
                    </a:lnTo>
                    <a:lnTo>
                      <a:pt x="7" y="15"/>
                    </a:lnTo>
                    <a:lnTo>
                      <a:pt x="9" y="10"/>
                    </a:lnTo>
                    <a:lnTo>
                      <a:pt x="10" y="6"/>
                    </a:lnTo>
                    <a:lnTo>
                      <a:pt x="11" y="3"/>
                    </a:lnTo>
                    <a:lnTo>
                      <a:pt x="12" y="1"/>
                    </a:lnTo>
                    <a:lnTo>
                      <a:pt x="11" y="0"/>
                    </a:lnTo>
                    <a:lnTo>
                      <a:pt x="10" y="1"/>
                    </a:lnTo>
                    <a:lnTo>
                      <a:pt x="9" y="3"/>
                    </a:lnTo>
                    <a:lnTo>
                      <a:pt x="7" y="7"/>
                    </a:lnTo>
                    <a:lnTo>
                      <a:pt x="5" y="10"/>
                    </a:lnTo>
                    <a:lnTo>
                      <a:pt x="3" y="14"/>
                    </a:lnTo>
                    <a:lnTo>
                      <a:pt x="2" y="19"/>
                    </a:lnTo>
                    <a:lnTo>
                      <a:pt x="0" y="23"/>
                    </a:lnTo>
                    <a:lnTo>
                      <a:pt x="0" y="2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8279" name="Freeform 103"/>
              <p:cNvSpPr>
                <a:spLocks/>
              </p:cNvSpPr>
              <p:nvPr/>
            </p:nvSpPr>
            <p:spPr bwMode="auto">
              <a:xfrm>
                <a:off x="2295" y="493"/>
                <a:ext cx="171" cy="18"/>
              </a:xfrm>
              <a:custGeom>
                <a:avLst/>
                <a:gdLst/>
                <a:ahLst/>
                <a:cxnLst>
                  <a:cxn ang="0">
                    <a:pos x="82" y="9"/>
                  </a:cxn>
                  <a:cxn ang="0">
                    <a:pos x="93" y="9"/>
                  </a:cxn>
                  <a:cxn ang="0">
                    <a:pos x="105" y="8"/>
                  </a:cxn>
                  <a:cxn ang="0">
                    <a:pos x="117" y="8"/>
                  </a:cxn>
                  <a:cxn ang="0">
                    <a:pos x="128" y="7"/>
                  </a:cxn>
                  <a:cxn ang="0">
                    <a:pos x="140" y="7"/>
                  </a:cxn>
                  <a:cxn ang="0">
                    <a:pos x="151" y="7"/>
                  </a:cxn>
                  <a:cxn ang="0">
                    <a:pos x="163" y="9"/>
                  </a:cxn>
                  <a:cxn ang="0">
                    <a:pos x="169" y="9"/>
                  </a:cxn>
                  <a:cxn ang="0">
                    <a:pos x="170" y="9"/>
                  </a:cxn>
                  <a:cxn ang="0">
                    <a:pos x="170" y="7"/>
                  </a:cxn>
                  <a:cxn ang="0">
                    <a:pos x="169" y="5"/>
                  </a:cxn>
                  <a:cxn ang="0">
                    <a:pos x="163" y="3"/>
                  </a:cxn>
                  <a:cxn ang="0">
                    <a:pos x="152" y="1"/>
                  </a:cxn>
                  <a:cxn ang="0">
                    <a:pos x="140" y="1"/>
                  </a:cxn>
                  <a:cxn ang="0">
                    <a:pos x="128" y="0"/>
                  </a:cxn>
                  <a:cxn ang="0">
                    <a:pos x="117" y="1"/>
                  </a:cxn>
                  <a:cxn ang="0">
                    <a:pos x="105" y="2"/>
                  </a:cxn>
                  <a:cxn ang="0">
                    <a:pos x="93" y="3"/>
                  </a:cxn>
                  <a:cxn ang="0">
                    <a:pos x="82" y="4"/>
                  </a:cxn>
                  <a:cxn ang="0">
                    <a:pos x="71" y="4"/>
                  </a:cxn>
                  <a:cxn ang="0">
                    <a:pos x="62" y="5"/>
                  </a:cxn>
                  <a:cxn ang="0">
                    <a:pos x="52" y="5"/>
                  </a:cxn>
                  <a:cxn ang="0">
                    <a:pos x="42" y="6"/>
                  </a:cxn>
                  <a:cxn ang="0">
                    <a:pos x="33" y="7"/>
                  </a:cxn>
                  <a:cxn ang="0">
                    <a:pos x="23" y="9"/>
                  </a:cxn>
                  <a:cxn ang="0">
                    <a:pos x="14" y="11"/>
                  </a:cxn>
                  <a:cxn ang="0">
                    <a:pos x="5" y="13"/>
                  </a:cxn>
                  <a:cxn ang="0">
                    <a:pos x="0" y="17"/>
                  </a:cxn>
                  <a:cxn ang="0">
                    <a:pos x="1" y="18"/>
                  </a:cxn>
                  <a:cxn ang="0">
                    <a:pos x="2" y="18"/>
                  </a:cxn>
                  <a:cxn ang="0">
                    <a:pos x="6" y="17"/>
                  </a:cxn>
                  <a:cxn ang="0">
                    <a:pos x="14" y="16"/>
                  </a:cxn>
                  <a:cxn ang="0">
                    <a:pos x="24" y="15"/>
                  </a:cxn>
                  <a:cxn ang="0">
                    <a:pos x="35" y="13"/>
                  </a:cxn>
                  <a:cxn ang="0">
                    <a:pos x="48" y="12"/>
                  </a:cxn>
                  <a:cxn ang="0">
                    <a:pos x="60" y="11"/>
                  </a:cxn>
                  <a:cxn ang="0">
                    <a:pos x="71" y="10"/>
                  </a:cxn>
                </a:cxnLst>
                <a:rect l="0" t="0" r="r" b="b"/>
                <a:pathLst>
                  <a:path w="171" h="18">
                    <a:moveTo>
                      <a:pt x="76" y="10"/>
                    </a:moveTo>
                    <a:lnTo>
                      <a:pt x="82" y="9"/>
                    </a:lnTo>
                    <a:lnTo>
                      <a:pt x="88" y="9"/>
                    </a:lnTo>
                    <a:lnTo>
                      <a:pt x="93" y="9"/>
                    </a:lnTo>
                    <a:lnTo>
                      <a:pt x="99" y="9"/>
                    </a:lnTo>
                    <a:lnTo>
                      <a:pt x="105" y="8"/>
                    </a:lnTo>
                    <a:lnTo>
                      <a:pt x="111" y="8"/>
                    </a:lnTo>
                    <a:lnTo>
                      <a:pt x="117" y="8"/>
                    </a:lnTo>
                    <a:lnTo>
                      <a:pt x="122" y="7"/>
                    </a:lnTo>
                    <a:lnTo>
                      <a:pt x="128" y="7"/>
                    </a:lnTo>
                    <a:lnTo>
                      <a:pt x="134" y="7"/>
                    </a:lnTo>
                    <a:lnTo>
                      <a:pt x="140" y="7"/>
                    </a:lnTo>
                    <a:lnTo>
                      <a:pt x="146" y="7"/>
                    </a:lnTo>
                    <a:lnTo>
                      <a:pt x="151" y="7"/>
                    </a:lnTo>
                    <a:lnTo>
                      <a:pt x="157" y="8"/>
                    </a:lnTo>
                    <a:lnTo>
                      <a:pt x="163" y="9"/>
                    </a:lnTo>
                    <a:lnTo>
                      <a:pt x="169" y="9"/>
                    </a:lnTo>
                    <a:lnTo>
                      <a:pt x="169" y="9"/>
                    </a:lnTo>
                    <a:lnTo>
                      <a:pt x="170" y="9"/>
                    </a:lnTo>
                    <a:lnTo>
                      <a:pt x="170" y="9"/>
                    </a:lnTo>
                    <a:lnTo>
                      <a:pt x="171" y="8"/>
                    </a:lnTo>
                    <a:lnTo>
                      <a:pt x="170" y="7"/>
                    </a:lnTo>
                    <a:lnTo>
                      <a:pt x="170" y="6"/>
                    </a:lnTo>
                    <a:lnTo>
                      <a:pt x="169" y="5"/>
                    </a:lnTo>
                    <a:lnTo>
                      <a:pt x="169" y="5"/>
                    </a:lnTo>
                    <a:lnTo>
                      <a:pt x="163" y="3"/>
                    </a:lnTo>
                    <a:lnTo>
                      <a:pt x="157" y="2"/>
                    </a:lnTo>
                    <a:lnTo>
                      <a:pt x="152" y="1"/>
                    </a:lnTo>
                    <a:lnTo>
                      <a:pt x="146" y="1"/>
                    </a:lnTo>
                    <a:lnTo>
                      <a:pt x="140" y="1"/>
                    </a:lnTo>
                    <a:lnTo>
                      <a:pt x="134" y="0"/>
                    </a:lnTo>
                    <a:lnTo>
                      <a:pt x="128" y="0"/>
                    </a:lnTo>
                    <a:lnTo>
                      <a:pt x="123" y="1"/>
                    </a:lnTo>
                    <a:lnTo>
                      <a:pt x="117" y="1"/>
                    </a:lnTo>
                    <a:lnTo>
                      <a:pt x="111" y="1"/>
                    </a:lnTo>
                    <a:lnTo>
                      <a:pt x="105" y="2"/>
                    </a:lnTo>
                    <a:lnTo>
                      <a:pt x="99" y="2"/>
                    </a:lnTo>
                    <a:lnTo>
                      <a:pt x="93" y="3"/>
                    </a:lnTo>
                    <a:lnTo>
                      <a:pt x="87" y="3"/>
                    </a:lnTo>
                    <a:lnTo>
                      <a:pt x="82" y="4"/>
                    </a:lnTo>
                    <a:lnTo>
                      <a:pt x="76" y="4"/>
                    </a:lnTo>
                    <a:lnTo>
                      <a:pt x="71" y="4"/>
                    </a:lnTo>
                    <a:lnTo>
                      <a:pt x="66" y="4"/>
                    </a:lnTo>
                    <a:lnTo>
                      <a:pt x="62" y="5"/>
                    </a:lnTo>
                    <a:lnTo>
                      <a:pt x="57" y="5"/>
                    </a:lnTo>
                    <a:lnTo>
                      <a:pt x="52" y="5"/>
                    </a:lnTo>
                    <a:lnTo>
                      <a:pt x="47" y="5"/>
                    </a:lnTo>
                    <a:lnTo>
                      <a:pt x="42" y="6"/>
                    </a:lnTo>
                    <a:lnTo>
                      <a:pt x="38" y="7"/>
                    </a:lnTo>
                    <a:lnTo>
                      <a:pt x="33" y="7"/>
                    </a:lnTo>
                    <a:lnTo>
                      <a:pt x="28" y="8"/>
                    </a:lnTo>
                    <a:lnTo>
                      <a:pt x="23" y="9"/>
                    </a:lnTo>
                    <a:lnTo>
                      <a:pt x="19" y="10"/>
                    </a:lnTo>
                    <a:lnTo>
                      <a:pt x="14" y="11"/>
                    </a:lnTo>
                    <a:lnTo>
                      <a:pt x="9" y="12"/>
                    </a:lnTo>
                    <a:lnTo>
                      <a:pt x="5" y="13"/>
                    </a:lnTo>
                    <a:lnTo>
                      <a:pt x="0" y="15"/>
                    </a:lnTo>
                    <a:lnTo>
                      <a:pt x="0" y="17"/>
                    </a:lnTo>
                    <a:lnTo>
                      <a:pt x="0" y="18"/>
                    </a:lnTo>
                    <a:lnTo>
                      <a:pt x="1" y="18"/>
                    </a:lnTo>
                    <a:lnTo>
                      <a:pt x="2" y="18"/>
                    </a:lnTo>
                    <a:lnTo>
                      <a:pt x="2" y="18"/>
                    </a:lnTo>
                    <a:lnTo>
                      <a:pt x="4" y="18"/>
                    </a:lnTo>
                    <a:lnTo>
                      <a:pt x="6" y="17"/>
                    </a:lnTo>
                    <a:lnTo>
                      <a:pt x="10" y="17"/>
                    </a:lnTo>
                    <a:lnTo>
                      <a:pt x="14" y="16"/>
                    </a:lnTo>
                    <a:lnTo>
                      <a:pt x="19" y="15"/>
                    </a:lnTo>
                    <a:lnTo>
                      <a:pt x="24" y="15"/>
                    </a:lnTo>
                    <a:lnTo>
                      <a:pt x="30" y="14"/>
                    </a:lnTo>
                    <a:lnTo>
                      <a:pt x="35" y="13"/>
                    </a:lnTo>
                    <a:lnTo>
                      <a:pt x="42" y="13"/>
                    </a:lnTo>
                    <a:lnTo>
                      <a:pt x="48" y="12"/>
                    </a:lnTo>
                    <a:lnTo>
                      <a:pt x="54" y="11"/>
                    </a:lnTo>
                    <a:lnTo>
                      <a:pt x="60" y="11"/>
                    </a:lnTo>
                    <a:lnTo>
                      <a:pt x="66" y="10"/>
                    </a:lnTo>
                    <a:lnTo>
                      <a:pt x="71" y="10"/>
                    </a:lnTo>
                    <a:lnTo>
                      <a:pt x="76" y="1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8280" name="Freeform 104"/>
              <p:cNvSpPr>
                <a:spLocks/>
              </p:cNvSpPr>
              <p:nvPr/>
            </p:nvSpPr>
            <p:spPr bwMode="auto">
              <a:xfrm>
                <a:off x="2465" y="439"/>
                <a:ext cx="14" cy="43"/>
              </a:xfrm>
              <a:custGeom>
                <a:avLst/>
                <a:gdLst/>
                <a:ahLst/>
                <a:cxnLst>
                  <a:cxn ang="0">
                    <a:pos x="0" y="42"/>
                  </a:cxn>
                  <a:cxn ang="0">
                    <a:pos x="0" y="42"/>
                  </a:cxn>
                  <a:cxn ang="0">
                    <a:pos x="0" y="43"/>
                  </a:cxn>
                  <a:cxn ang="0">
                    <a:pos x="0" y="43"/>
                  </a:cxn>
                  <a:cxn ang="0">
                    <a:pos x="1" y="43"/>
                  </a:cxn>
                  <a:cxn ang="0">
                    <a:pos x="1" y="43"/>
                  </a:cxn>
                  <a:cxn ang="0">
                    <a:pos x="2" y="43"/>
                  </a:cxn>
                  <a:cxn ang="0">
                    <a:pos x="2" y="42"/>
                  </a:cxn>
                  <a:cxn ang="0">
                    <a:pos x="2" y="42"/>
                  </a:cxn>
                  <a:cxn ang="0">
                    <a:pos x="3" y="36"/>
                  </a:cxn>
                  <a:cxn ang="0">
                    <a:pos x="5" y="30"/>
                  </a:cxn>
                  <a:cxn ang="0">
                    <a:pos x="7" y="23"/>
                  </a:cxn>
                  <a:cxn ang="0">
                    <a:pos x="9" y="17"/>
                  </a:cxn>
                  <a:cxn ang="0">
                    <a:pos x="11" y="11"/>
                  </a:cxn>
                  <a:cxn ang="0">
                    <a:pos x="13" y="6"/>
                  </a:cxn>
                  <a:cxn ang="0">
                    <a:pos x="14" y="2"/>
                  </a:cxn>
                  <a:cxn ang="0">
                    <a:pos x="14" y="0"/>
                  </a:cxn>
                  <a:cxn ang="0">
                    <a:pos x="11" y="3"/>
                  </a:cxn>
                  <a:cxn ang="0">
                    <a:pos x="9" y="7"/>
                  </a:cxn>
                  <a:cxn ang="0">
                    <a:pos x="7" y="12"/>
                  </a:cxn>
                  <a:cxn ang="0">
                    <a:pos x="4" y="17"/>
                  </a:cxn>
                  <a:cxn ang="0">
                    <a:pos x="3" y="23"/>
                  </a:cxn>
                  <a:cxn ang="0">
                    <a:pos x="1" y="29"/>
                  </a:cxn>
                  <a:cxn ang="0">
                    <a:pos x="0" y="36"/>
                  </a:cxn>
                  <a:cxn ang="0">
                    <a:pos x="0" y="42"/>
                  </a:cxn>
                </a:cxnLst>
                <a:rect l="0" t="0" r="r" b="b"/>
                <a:pathLst>
                  <a:path w="14" h="43">
                    <a:moveTo>
                      <a:pt x="0" y="42"/>
                    </a:moveTo>
                    <a:lnTo>
                      <a:pt x="0" y="42"/>
                    </a:lnTo>
                    <a:lnTo>
                      <a:pt x="0" y="43"/>
                    </a:lnTo>
                    <a:lnTo>
                      <a:pt x="0" y="43"/>
                    </a:lnTo>
                    <a:lnTo>
                      <a:pt x="1" y="43"/>
                    </a:lnTo>
                    <a:lnTo>
                      <a:pt x="1" y="43"/>
                    </a:lnTo>
                    <a:lnTo>
                      <a:pt x="2" y="43"/>
                    </a:lnTo>
                    <a:lnTo>
                      <a:pt x="2" y="42"/>
                    </a:lnTo>
                    <a:lnTo>
                      <a:pt x="2" y="42"/>
                    </a:lnTo>
                    <a:lnTo>
                      <a:pt x="3" y="36"/>
                    </a:lnTo>
                    <a:lnTo>
                      <a:pt x="5" y="30"/>
                    </a:lnTo>
                    <a:lnTo>
                      <a:pt x="7" y="23"/>
                    </a:lnTo>
                    <a:lnTo>
                      <a:pt x="9" y="17"/>
                    </a:lnTo>
                    <a:lnTo>
                      <a:pt x="11" y="11"/>
                    </a:lnTo>
                    <a:lnTo>
                      <a:pt x="13" y="6"/>
                    </a:lnTo>
                    <a:lnTo>
                      <a:pt x="14" y="2"/>
                    </a:lnTo>
                    <a:lnTo>
                      <a:pt x="14" y="0"/>
                    </a:lnTo>
                    <a:lnTo>
                      <a:pt x="11" y="3"/>
                    </a:lnTo>
                    <a:lnTo>
                      <a:pt x="9" y="7"/>
                    </a:lnTo>
                    <a:lnTo>
                      <a:pt x="7" y="12"/>
                    </a:lnTo>
                    <a:lnTo>
                      <a:pt x="4" y="17"/>
                    </a:lnTo>
                    <a:lnTo>
                      <a:pt x="3" y="23"/>
                    </a:lnTo>
                    <a:lnTo>
                      <a:pt x="1" y="29"/>
                    </a:lnTo>
                    <a:lnTo>
                      <a:pt x="0" y="36"/>
                    </a:lnTo>
                    <a:lnTo>
                      <a:pt x="0" y="4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8281" name="Freeform 105"/>
              <p:cNvSpPr>
                <a:spLocks/>
              </p:cNvSpPr>
              <p:nvPr/>
            </p:nvSpPr>
            <p:spPr bwMode="auto">
              <a:xfrm>
                <a:off x="2303" y="469"/>
                <a:ext cx="12" cy="8"/>
              </a:xfrm>
              <a:custGeom>
                <a:avLst/>
                <a:gdLst/>
                <a:ahLst/>
                <a:cxnLst>
                  <a:cxn ang="0">
                    <a:pos x="1" y="7"/>
                  </a:cxn>
                  <a:cxn ang="0">
                    <a:pos x="2" y="8"/>
                  </a:cxn>
                  <a:cxn ang="0">
                    <a:pos x="3" y="8"/>
                  </a:cxn>
                  <a:cxn ang="0">
                    <a:pos x="4" y="8"/>
                  </a:cxn>
                  <a:cxn ang="0">
                    <a:pos x="5" y="8"/>
                  </a:cxn>
                  <a:cxn ang="0">
                    <a:pos x="7" y="8"/>
                  </a:cxn>
                  <a:cxn ang="0">
                    <a:pos x="8" y="8"/>
                  </a:cxn>
                  <a:cxn ang="0">
                    <a:pos x="10" y="8"/>
                  </a:cxn>
                  <a:cxn ang="0">
                    <a:pos x="11" y="8"/>
                  </a:cxn>
                  <a:cxn ang="0">
                    <a:pos x="11" y="8"/>
                  </a:cxn>
                  <a:cxn ang="0">
                    <a:pos x="12" y="7"/>
                  </a:cxn>
                  <a:cxn ang="0">
                    <a:pos x="12" y="7"/>
                  </a:cxn>
                  <a:cxn ang="0">
                    <a:pos x="12" y="6"/>
                  </a:cxn>
                  <a:cxn ang="0">
                    <a:pos x="12" y="6"/>
                  </a:cxn>
                  <a:cxn ang="0">
                    <a:pos x="11" y="5"/>
                  </a:cxn>
                  <a:cxn ang="0">
                    <a:pos x="11" y="5"/>
                  </a:cxn>
                  <a:cxn ang="0">
                    <a:pos x="10" y="5"/>
                  </a:cxn>
                  <a:cxn ang="0">
                    <a:pos x="7" y="6"/>
                  </a:cxn>
                  <a:cxn ang="0">
                    <a:pos x="5" y="5"/>
                  </a:cxn>
                  <a:cxn ang="0">
                    <a:pos x="4" y="4"/>
                  </a:cxn>
                  <a:cxn ang="0">
                    <a:pos x="4" y="3"/>
                  </a:cxn>
                  <a:cxn ang="0">
                    <a:pos x="4" y="3"/>
                  </a:cxn>
                  <a:cxn ang="0">
                    <a:pos x="3" y="2"/>
                  </a:cxn>
                  <a:cxn ang="0">
                    <a:pos x="3" y="1"/>
                  </a:cxn>
                  <a:cxn ang="0">
                    <a:pos x="4" y="0"/>
                  </a:cxn>
                  <a:cxn ang="0">
                    <a:pos x="2" y="0"/>
                  </a:cxn>
                  <a:cxn ang="0">
                    <a:pos x="1" y="1"/>
                  </a:cxn>
                  <a:cxn ang="0">
                    <a:pos x="0" y="4"/>
                  </a:cxn>
                  <a:cxn ang="0">
                    <a:pos x="1" y="7"/>
                  </a:cxn>
                </a:cxnLst>
                <a:rect l="0" t="0" r="r" b="b"/>
                <a:pathLst>
                  <a:path w="12" h="8">
                    <a:moveTo>
                      <a:pt x="1" y="7"/>
                    </a:moveTo>
                    <a:lnTo>
                      <a:pt x="2" y="8"/>
                    </a:lnTo>
                    <a:lnTo>
                      <a:pt x="3" y="8"/>
                    </a:lnTo>
                    <a:lnTo>
                      <a:pt x="4" y="8"/>
                    </a:lnTo>
                    <a:lnTo>
                      <a:pt x="5" y="8"/>
                    </a:lnTo>
                    <a:lnTo>
                      <a:pt x="7" y="8"/>
                    </a:lnTo>
                    <a:lnTo>
                      <a:pt x="8" y="8"/>
                    </a:lnTo>
                    <a:lnTo>
                      <a:pt x="10" y="8"/>
                    </a:lnTo>
                    <a:lnTo>
                      <a:pt x="11" y="8"/>
                    </a:lnTo>
                    <a:lnTo>
                      <a:pt x="11" y="8"/>
                    </a:lnTo>
                    <a:lnTo>
                      <a:pt x="12" y="7"/>
                    </a:lnTo>
                    <a:lnTo>
                      <a:pt x="12" y="7"/>
                    </a:lnTo>
                    <a:lnTo>
                      <a:pt x="12" y="6"/>
                    </a:lnTo>
                    <a:lnTo>
                      <a:pt x="12" y="6"/>
                    </a:lnTo>
                    <a:lnTo>
                      <a:pt x="11" y="5"/>
                    </a:lnTo>
                    <a:lnTo>
                      <a:pt x="11" y="5"/>
                    </a:lnTo>
                    <a:lnTo>
                      <a:pt x="10" y="5"/>
                    </a:lnTo>
                    <a:lnTo>
                      <a:pt x="7" y="6"/>
                    </a:lnTo>
                    <a:lnTo>
                      <a:pt x="5" y="5"/>
                    </a:lnTo>
                    <a:lnTo>
                      <a:pt x="4" y="4"/>
                    </a:lnTo>
                    <a:lnTo>
                      <a:pt x="4" y="3"/>
                    </a:lnTo>
                    <a:lnTo>
                      <a:pt x="4" y="3"/>
                    </a:lnTo>
                    <a:lnTo>
                      <a:pt x="3" y="2"/>
                    </a:lnTo>
                    <a:lnTo>
                      <a:pt x="3" y="1"/>
                    </a:lnTo>
                    <a:lnTo>
                      <a:pt x="4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4"/>
                    </a:lnTo>
                    <a:lnTo>
                      <a:pt x="1" y="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8282" name="Freeform 106"/>
              <p:cNvSpPr>
                <a:spLocks/>
              </p:cNvSpPr>
              <p:nvPr/>
            </p:nvSpPr>
            <p:spPr bwMode="auto">
              <a:xfrm>
                <a:off x="2320" y="467"/>
                <a:ext cx="9" cy="8"/>
              </a:xfrm>
              <a:custGeom>
                <a:avLst/>
                <a:gdLst/>
                <a:ahLst/>
                <a:cxnLst>
                  <a:cxn ang="0">
                    <a:pos x="1" y="7"/>
                  </a:cxn>
                  <a:cxn ang="0">
                    <a:pos x="1" y="8"/>
                  </a:cxn>
                  <a:cxn ang="0">
                    <a:pos x="2" y="8"/>
                  </a:cxn>
                  <a:cxn ang="0">
                    <a:pos x="3" y="8"/>
                  </a:cxn>
                  <a:cxn ang="0">
                    <a:pos x="4" y="8"/>
                  </a:cxn>
                  <a:cxn ang="0">
                    <a:pos x="5" y="8"/>
                  </a:cxn>
                  <a:cxn ang="0">
                    <a:pos x="6" y="8"/>
                  </a:cxn>
                  <a:cxn ang="0">
                    <a:pos x="7" y="8"/>
                  </a:cxn>
                  <a:cxn ang="0">
                    <a:pos x="8" y="8"/>
                  </a:cxn>
                  <a:cxn ang="0">
                    <a:pos x="8" y="8"/>
                  </a:cxn>
                  <a:cxn ang="0">
                    <a:pos x="9" y="8"/>
                  </a:cxn>
                  <a:cxn ang="0">
                    <a:pos x="9" y="7"/>
                  </a:cxn>
                  <a:cxn ang="0">
                    <a:pos x="9" y="6"/>
                  </a:cxn>
                  <a:cxn ang="0">
                    <a:pos x="9" y="6"/>
                  </a:cxn>
                  <a:cxn ang="0">
                    <a:pos x="9" y="5"/>
                  </a:cxn>
                  <a:cxn ang="0">
                    <a:pos x="8" y="5"/>
                  </a:cxn>
                  <a:cxn ang="0">
                    <a:pos x="8" y="5"/>
                  </a:cxn>
                  <a:cxn ang="0">
                    <a:pos x="6" y="6"/>
                  </a:cxn>
                  <a:cxn ang="0">
                    <a:pos x="4" y="5"/>
                  </a:cxn>
                  <a:cxn ang="0">
                    <a:pos x="3" y="5"/>
                  </a:cxn>
                  <a:cxn ang="0">
                    <a:pos x="2" y="5"/>
                  </a:cxn>
                  <a:cxn ang="0">
                    <a:pos x="2" y="4"/>
                  </a:cxn>
                  <a:cxn ang="0">
                    <a:pos x="2" y="3"/>
                  </a:cxn>
                  <a:cxn ang="0">
                    <a:pos x="2" y="1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1"/>
                  </a:cxn>
                  <a:cxn ang="0">
                    <a:pos x="0" y="4"/>
                  </a:cxn>
                  <a:cxn ang="0">
                    <a:pos x="1" y="7"/>
                  </a:cxn>
                </a:cxnLst>
                <a:rect l="0" t="0" r="r" b="b"/>
                <a:pathLst>
                  <a:path w="9" h="8">
                    <a:moveTo>
                      <a:pt x="1" y="7"/>
                    </a:moveTo>
                    <a:lnTo>
                      <a:pt x="1" y="8"/>
                    </a:lnTo>
                    <a:lnTo>
                      <a:pt x="2" y="8"/>
                    </a:lnTo>
                    <a:lnTo>
                      <a:pt x="3" y="8"/>
                    </a:lnTo>
                    <a:lnTo>
                      <a:pt x="4" y="8"/>
                    </a:lnTo>
                    <a:lnTo>
                      <a:pt x="5" y="8"/>
                    </a:lnTo>
                    <a:lnTo>
                      <a:pt x="6" y="8"/>
                    </a:lnTo>
                    <a:lnTo>
                      <a:pt x="7" y="8"/>
                    </a:lnTo>
                    <a:lnTo>
                      <a:pt x="8" y="8"/>
                    </a:lnTo>
                    <a:lnTo>
                      <a:pt x="8" y="8"/>
                    </a:lnTo>
                    <a:lnTo>
                      <a:pt x="9" y="8"/>
                    </a:lnTo>
                    <a:lnTo>
                      <a:pt x="9" y="7"/>
                    </a:lnTo>
                    <a:lnTo>
                      <a:pt x="9" y="6"/>
                    </a:lnTo>
                    <a:lnTo>
                      <a:pt x="9" y="6"/>
                    </a:lnTo>
                    <a:lnTo>
                      <a:pt x="9" y="5"/>
                    </a:lnTo>
                    <a:lnTo>
                      <a:pt x="8" y="5"/>
                    </a:lnTo>
                    <a:lnTo>
                      <a:pt x="8" y="5"/>
                    </a:lnTo>
                    <a:lnTo>
                      <a:pt x="6" y="6"/>
                    </a:lnTo>
                    <a:lnTo>
                      <a:pt x="4" y="5"/>
                    </a:lnTo>
                    <a:lnTo>
                      <a:pt x="3" y="5"/>
                    </a:lnTo>
                    <a:lnTo>
                      <a:pt x="2" y="5"/>
                    </a:lnTo>
                    <a:lnTo>
                      <a:pt x="2" y="4"/>
                    </a:lnTo>
                    <a:lnTo>
                      <a:pt x="2" y="3"/>
                    </a:lnTo>
                    <a:lnTo>
                      <a:pt x="2" y="1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4"/>
                    </a:lnTo>
                    <a:lnTo>
                      <a:pt x="1" y="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8283" name="Freeform 107"/>
              <p:cNvSpPr>
                <a:spLocks/>
              </p:cNvSpPr>
              <p:nvPr/>
            </p:nvSpPr>
            <p:spPr bwMode="auto">
              <a:xfrm>
                <a:off x="2335" y="466"/>
                <a:ext cx="11" cy="9"/>
              </a:xfrm>
              <a:custGeom>
                <a:avLst/>
                <a:gdLst/>
                <a:ahLst/>
                <a:cxnLst>
                  <a:cxn ang="0">
                    <a:pos x="1" y="7"/>
                  </a:cxn>
                  <a:cxn ang="0">
                    <a:pos x="2" y="8"/>
                  </a:cxn>
                  <a:cxn ang="0">
                    <a:pos x="3" y="9"/>
                  </a:cxn>
                  <a:cxn ang="0">
                    <a:pos x="4" y="9"/>
                  </a:cxn>
                  <a:cxn ang="0">
                    <a:pos x="5" y="9"/>
                  </a:cxn>
                  <a:cxn ang="0">
                    <a:pos x="7" y="9"/>
                  </a:cxn>
                  <a:cxn ang="0">
                    <a:pos x="8" y="8"/>
                  </a:cxn>
                  <a:cxn ang="0">
                    <a:pos x="9" y="8"/>
                  </a:cxn>
                  <a:cxn ang="0">
                    <a:pos x="10" y="8"/>
                  </a:cxn>
                  <a:cxn ang="0">
                    <a:pos x="11" y="8"/>
                  </a:cxn>
                  <a:cxn ang="0">
                    <a:pos x="11" y="8"/>
                  </a:cxn>
                  <a:cxn ang="0">
                    <a:pos x="11" y="7"/>
                  </a:cxn>
                  <a:cxn ang="0">
                    <a:pos x="11" y="7"/>
                  </a:cxn>
                  <a:cxn ang="0">
                    <a:pos x="11" y="6"/>
                  </a:cxn>
                  <a:cxn ang="0">
                    <a:pos x="11" y="6"/>
                  </a:cxn>
                  <a:cxn ang="0">
                    <a:pos x="11" y="6"/>
                  </a:cxn>
                  <a:cxn ang="0">
                    <a:pos x="10" y="6"/>
                  </a:cxn>
                  <a:cxn ang="0">
                    <a:pos x="8" y="6"/>
                  </a:cxn>
                  <a:cxn ang="0">
                    <a:pos x="7" y="6"/>
                  </a:cxn>
                  <a:cxn ang="0">
                    <a:pos x="6" y="6"/>
                  </a:cxn>
                  <a:cxn ang="0">
                    <a:pos x="5" y="6"/>
                  </a:cxn>
                  <a:cxn ang="0">
                    <a:pos x="4" y="6"/>
                  </a:cxn>
                  <a:cxn ang="0">
                    <a:pos x="3" y="6"/>
                  </a:cxn>
                  <a:cxn ang="0">
                    <a:pos x="3" y="6"/>
                  </a:cxn>
                  <a:cxn ang="0">
                    <a:pos x="3" y="6"/>
                  </a:cxn>
                  <a:cxn ang="0">
                    <a:pos x="3" y="5"/>
                  </a:cxn>
                  <a:cxn ang="0">
                    <a:pos x="3" y="3"/>
                  </a:cxn>
                  <a:cxn ang="0">
                    <a:pos x="3" y="2"/>
                  </a:cxn>
                  <a:cxn ang="0">
                    <a:pos x="4" y="0"/>
                  </a:cxn>
                  <a:cxn ang="0">
                    <a:pos x="2" y="0"/>
                  </a:cxn>
                  <a:cxn ang="0">
                    <a:pos x="1" y="2"/>
                  </a:cxn>
                  <a:cxn ang="0">
                    <a:pos x="0" y="4"/>
                  </a:cxn>
                  <a:cxn ang="0">
                    <a:pos x="1" y="7"/>
                  </a:cxn>
                </a:cxnLst>
                <a:rect l="0" t="0" r="r" b="b"/>
                <a:pathLst>
                  <a:path w="11" h="9">
                    <a:moveTo>
                      <a:pt x="1" y="7"/>
                    </a:moveTo>
                    <a:lnTo>
                      <a:pt x="2" y="8"/>
                    </a:lnTo>
                    <a:lnTo>
                      <a:pt x="3" y="9"/>
                    </a:lnTo>
                    <a:lnTo>
                      <a:pt x="4" y="9"/>
                    </a:lnTo>
                    <a:lnTo>
                      <a:pt x="5" y="9"/>
                    </a:lnTo>
                    <a:lnTo>
                      <a:pt x="7" y="9"/>
                    </a:lnTo>
                    <a:lnTo>
                      <a:pt x="8" y="8"/>
                    </a:lnTo>
                    <a:lnTo>
                      <a:pt x="9" y="8"/>
                    </a:lnTo>
                    <a:lnTo>
                      <a:pt x="10" y="8"/>
                    </a:lnTo>
                    <a:lnTo>
                      <a:pt x="11" y="8"/>
                    </a:lnTo>
                    <a:lnTo>
                      <a:pt x="11" y="8"/>
                    </a:lnTo>
                    <a:lnTo>
                      <a:pt x="11" y="7"/>
                    </a:lnTo>
                    <a:lnTo>
                      <a:pt x="11" y="7"/>
                    </a:lnTo>
                    <a:lnTo>
                      <a:pt x="11" y="6"/>
                    </a:lnTo>
                    <a:lnTo>
                      <a:pt x="11" y="6"/>
                    </a:lnTo>
                    <a:lnTo>
                      <a:pt x="11" y="6"/>
                    </a:lnTo>
                    <a:lnTo>
                      <a:pt x="10" y="6"/>
                    </a:lnTo>
                    <a:lnTo>
                      <a:pt x="8" y="6"/>
                    </a:lnTo>
                    <a:lnTo>
                      <a:pt x="7" y="6"/>
                    </a:lnTo>
                    <a:lnTo>
                      <a:pt x="6" y="6"/>
                    </a:lnTo>
                    <a:lnTo>
                      <a:pt x="5" y="6"/>
                    </a:lnTo>
                    <a:lnTo>
                      <a:pt x="4" y="6"/>
                    </a:lnTo>
                    <a:lnTo>
                      <a:pt x="3" y="6"/>
                    </a:lnTo>
                    <a:lnTo>
                      <a:pt x="3" y="6"/>
                    </a:lnTo>
                    <a:lnTo>
                      <a:pt x="3" y="6"/>
                    </a:lnTo>
                    <a:lnTo>
                      <a:pt x="3" y="5"/>
                    </a:lnTo>
                    <a:lnTo>
                      <a:pt x="3" y="3"/>
                    </a:lnTo>
                    <a:lnTo>
                      <a:pt x="3" y="2"/>
                    </a:lnTo>
                    <a:lnTo>
                      <a:pt x="4" y="0"/>
                    </a:lnTo>
                    <a:lnTo>
                      <a:pt x="2" y="0"/>
                    </a:lnTo>
                    <a:lnTo>
                      <a:pt x="1" y="2"/>
                    </a:lnTo>
                    <a:lnTo>
                      <a:pt x="0" y="4"/>
                    </a:lnTo>
                    <a:lnTo>
                      <a:pt x="1" y="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8284" name="Freeform 108"/>
              <p:cNvSpPr>
                <a:spLocks/>
              </p:cNvSpPr>
              <p:nvPr/>
            </p:nvSpPr>
            <p:spPr bwMode="auto">
              <a:xfrm>
                <a:off x="2354" y="466"/>
                <a:ext cx="11" cy="9"/>
              </a:xfrm>
              <a:custGeom>
                <a:avLst/>
                <a:gdLst/>
                <a:ahLst/>
                <a:cxnLst>
                  <a:cxn ang="0">
                    <a:pos x="1" y="8"/>
                  </a:cxn>
                  <a:cxn ang="0">
                    <a:pos x="1" y="9"/>
                  </a:cxn>
                  <a:cxn ang="0">
                    <a:pos x="3" y="9"/>
                  </a:cxn>
                  <a:cxn ang="0">
                    <a:pos x="4" y="9"/>
                  </a:cxn>
                  <a:cxn ang="0">
                    <a:pos x="5" y="9"/>
                  </a:cxn>
                  <a:cxn ang="0">
                    <a:pos x="7" y="9"/>
                  </a:cxn>
                  <a:cxn ang="0">
                    <a:pos x="8" y="9"/>
                  </a:cxn>
                  <a:cxn ang="0">
                    <a:pos x="9" y="9"/>
                  </a:cxn>
                  <a:cxn ang="0">
                    <a:pos x="11" y="9"/>
                  </a:cxn>
                  <a:cxn ang="0">
                    <a:pos x="11" y="8"/>
                  </a:cxn>
                  <a:cxn ang="0">
                    <a:pos x="11" y="8"/>
                  </a:cxn>
                  <a:cxn ang="0">
                    <a:pos x="11" y="7"/>
                  </a:cxn>
                  <a:cxn ang="0">
                    <a:pos x="11" y="7"/>
                  </a:cxn>
                  <a:cxn ang="0">
                    <a:pos x="11" y="6"/>
                  </a:cxn>
                  <a:cxn ang="0">
                    <a:pos x="11" y="6"/>
                  </a:cxn>
                  <a:cxn ang="0">
                    <a:pos x="11" y="6"/>
                  </a:cxn>
                  <a:cxn ang="0">
                    <a:pos x="10" y="6"/>
                  </a:cxn>
                  <a:cxn ang="0">
                    <a:pos x="8" y="6"/>
                  </a:cxn>
                  <a:cxn ang="0">
                    <a:pos x="7" y="6"/>
                  </a:cxn>
                  <a:cxn ang="0">
                    <a:pos x="6" y="6"/>
                  </a:cxn>
                  <a:cxn ang="0">
                    <a:pos x="5" y="6"/>
                  </a:cxn>
                  <a:cxn ang="0">
                    <a:pos x="4" y="6"/>
                  </a:cxn>
                  <a:cxn ang="0">
                    <a:pos x="3" y="6"/>
                  </a:cxn>
                  <a:cxn ang="0">
                    <a:pos x="3" y="6"/>
                  </a:cxn>
                  <a:cxn ang="0">
                    <a:pos x="3" y="6"/>
                  </a:cxn>
                  <a:cxn ang="0">
                    <a:pos x="3" y="5"/>
                  </a:cxn>
                  <a:cxn ang="0">
                    <a:pos x="2" y="3"/>
                  </a:cxn>
                  <a:cxn ang="0">
                    <a:pos x="3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2"/>
                  </a:cxn>
                  <a:cxn ang="0">
                    <a:pos x="0" y="5"/>
                  </a:cxn>
                  <a:cxn ang="0">
                    <a:pos x="1" y="8"/>
                  </a:cxn>
                </a:cxnLst>
                <a:rect l="0" t="0" r="r" b="b"/>
                <a:pathLst>
                  <a:path w="11" h="9">
                    <a:moveTo>
                      <a:pt x="1" y="8"/>
                    </a:moveTo>
                    <a:lnTo>
                      <a:pt x="1" y="9"/>
                    </a:lnTo>
                    <a:lnTo>
                      <a:pt x="3" y="9"/>
                    </a:lnTo>
                    <a:lnTo>
                      <a:pt x="4" y="9"/>
                    </a:lnTo>
                    <a:lnTo>
                      <a:pt x="5" y="9"/>
                    </a:lnTo>
                    <a:lnTo>
                      <a:pt x="7" y="9"/>
                    </a:lnTo>
                    <a:lnTo>
                      <a:pt x="8" y="9"/>
                    </a:lnTo>
                    <a:lnTo>
                      <a:pt x="9" y="9"/>
                    </a:lnTo>
                    <a:lnTo>
                      <a:pt x="11" y="9"/>
                    </a:lnTo>
                    <a:lnTo>
                      <a:pt x="11" y="8"/>
                    </a:lnTo>
                    <a:lnTo>
                      <a:pt x="11" y="8"/>
                    </a:lnTo>
                    <a:lnTo>
                      <a:pt x="11" y="7"/>
                    </a:lnTo>
                    <a:lnTo>
                      <a:pt x="11" y="7"/>
                    </a:lnTo>
                    <a:lnTo>
                      <a:pt x="11" y="6"/>
                    </a:lnTo>
                    <a:lnTo>
                      <a:pt x="11" y="6"/>
                    </a:lnTo>
                    <a:lnTo>
                      <a:pt x="11" y="6"/>
                    </a:lnTo>
                    <a:lnTo>
                      <a:pt x="10" y="6"/>
                    </a:lnTo>
                    <a:lnTo>
                      <a:pt x="8" y="6"/>
                    </a:lnTo>
                    <a:lnTo>
                      <a:pt x="7" y="6"/>
                    </a:lnTo>
                    <a:lnTo>
                      <a:pt x="6" y="6"/>
                    </a:lnTo>
                    <a:lnTo>
                      <a:pt x="5" y="6"/>
                    </a:lnTo>
                    <a:lnTo>
                      <a:pt x="4" y="6"/>
                    </a:lnTo>
                    <a:lnTo>
                      <a:pt x="3" y="6"/>
                    </a:lnTo>
                    <a:lnTo>
                      <a:pt x="3" y="6"/>
                    </a:lnTo>
                    <a:lnTo>
                      <a:pt x="3" y="6"/>
                    </a:lnTo>
                    <a:lnTo>
                      <a:pt x="3" y="5"/>
                    </a:lnTo>
                    <a:lnTo>
                      <a:pt x="2" y="3"/>
                    </a:lnTo>
                    <a:lnTo>
                      <a:pt x="3" y="2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2"/>
                    </a:lnTo>
                    <a:lnTo>
                      <a:pt x="0" y="5"/>
                    </a:lnTo>
                    <a:lnTo>
                      <a:pt x="1" y="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8285" name="Freeform 109"/>
              <p:cNvSpPr>
                <a:spLocks/>
              </p:cNvSpPr>
              <p:nvPr/>
            </p:nvSpPr>
            <p:spPr bwMode="auto">
              <a:xfrm>
                <a:off x="2374" y="465"/>
                <a:ext cx="11" cy="9"/>
              </a:xfrm>
              <a:custGeom>
                <a:avLst/>
                <a:gdLst/>
                <a:ahLst/>
                <a:cxnLst>
                  <a:cxn ang="0">
                    <a:pos x="1" y="7"/>
                  </a:cxn>
                  <a:cxn ang="0">
                    <a:pos x="1" y="8"/>
                  </a:cxn>
                  <a:cxn ang="0">
                    <a:pos x="2" y="9"/>
                  </a:cxn>
                  <a:cxn ang="0">
                    <a:pos x="4" y="9"/>
                  </a:cxn>
                  <a:cxn ang="0">
                    <a:pos x="5" y="9"/>
                  </a:cxn>
                  <a:cxn ang="0">
                    <a:pos x="6" y="9"/>
                  </a:cxn>
                  <a:cxn ang="0">
                    <a:pos x="8" y="8"/>
                  </a:cxn>
                  <a:cxn ang="0">
                    <a:pos x="9" y="8"/>
                  </a:cxn>
                  <a:cxn ang="0">
                    <a:pos x="10" y="8"/>
                  </a:cxn>
                  <a:cxn ang="0">
                    <a:pos x="10" y="8"/>
                  </a:cxn>
                  <a:cxn ang="0">
                    <a:pos x="11" y="8"/>
                  </a:cxn>
                  <a:cxn ang="0">
                    <a:pos x="11" y="7"/>
                  </a:cxn>
                  <a:cxn ang="0">
                    <a:pos x="11" y="7"/>
                  </a:cxn>
                  <a:cxn ang="0">
                    <a:pos x="11" y="7"/>
                  </a:cxn>
                  <a:cxn ang="0">
                    <a:pos x="10" y="6"/>
                  </a:cxn>
                  <a:cxn ang="0">
                    <a:pos x="10" y="6"/>
                  </a:cxn>
                  <a:cxn ang="0">
                    <a:pos x="10" y="6"/>
                  </a:cxn>
                  <a:cxn ang="0">
                    <a:pos x="7" y="7"/>
                  </a:cxn>
                  <a:cxn ang="0">
                    <a:pos x="5" y="6"/>
                  </a:cxn>
                  <a:cxn ang="0">
                    <a:pos x="4" y="6"/>
                  </a:cxn>
                  <a:cxn ang="0">
                    <a:pos x="3" y="6"/>
                  </a:cxn>
                  <a:cxn ang="0">
                    <a:pos x="3" y="5"/>
                  </a:cxn>
                  <a:cxn ang="0">
                    <a:pos x="3" y="3"/>
                  </a:cxn>
                  <a:cxn ang="0">
                    <a:pos x="3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0" y="2"/>
                  </a:cxn>
                  <a:cxn ang="0">
                    <a:pos x="0" y="5"/>
                  </a:cxn>
                  <a:cxn ang="0">
                    <a:pos x="1" y="7"/>
                  </a:cxn>
                </a:cxnLst>
                <a:rect l="0" t="0" r="r" b="b"/>
                <a:pathLst>
                  <a:path w="11" h="9">
                    <a:moveTo>
                      <a:pt x="1" y="7"/>
                    </a:moveTo>
                    <a:lnTo>
                      <a:pt x="1" y="8"/>
                    </a:lnTo>
                    <a:lnTo>
                      <a:pt x="2" y="9"/>
                    </a:lnTo>
                    <a:lnTo>
                      <a:pt x="4" y="9"/>
                    </a:lnTo>
                    <a:lnTo>
                      <a:pt x="5" y="9"/>
                    </a:lnTo>
                    <a:lnTo>
                      <a:pt x="6" y="9"/>
                    </a:lnTo>
                    <a:lnTo>
                      <a:pt x="8" y="8"/>
                    </a:lnTo>
                    <a:lnTo>
                      <a:pt x="9" y="8"/>
                    </a:lnTo>
                    <a:lnTo>
                      <a:pt x="10" y="8"/>
                    </a:lnTo>
                    <a:lnTo>
                      <a:pt x="10" y="8"/>
                    </a:lnTo>
                    <a:lnTo>
                      <a:pt x="11" y="8"/>
                    </a:lnTo>
                    <a:lnTo>
                      <a:pt x="11" y="7"/>
                    </a:lnTo>
                    <a:lnTo>
                      <a:pt x="11" y="7"/>
                    </a:lnTo>
                    <a:lnTo>
                      <a:pt x="11" y="7"/>
                    </a:lnTo>
                    <a:lnTo>
                      <a:pt x="10" y="6"/>
                    </a:lnTo>
                    <a:lnTo>
                      <a:pt x="10" y="6"/>
                    </a:lnTo>
                    <a:lnTo>
                      <a:pt x="10" y="6"/>
                    </a:lnTo>
                    <a:lnTo>
                      <a:pt x="7" y="7"/>
                    </a:lnTo>
                    <a:lnTo>
                      <a:pt x="5" y="6"/>
                    </a:lnTo>
                    <a:lnTo>
                      <a:pt x="4" y="6"/>
                    </a:lnTo>
                    <a:lnTo>
                      <a:pt x="3" y="6"/>
                    </a:lnTo>
                    <a:lnTo>
                      <a:pt x="3" y="5"/>
                    </a:lnTo>
                    <a:lnTo>
                      <a:pt x="3" y="3"/>
                    </a:lnTo>
                    <a:lnTo>
                      <a:pt x="3" y="2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0" y="5"/>
                    </a:lnTo>
                    <a:lnTo>
                      <a:pt x="1" y="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8286" name="Freeform 110"/>
              <p:cNvSpPr>
                <a:spLocks/>
              </p:cNvSpPr>
              <p:nvPr/>
            </p:nvSpPr>
            <p:spPr bwMode="auto">
              <a:xfrm>
                <a:off x="2391" y="461"/>
                <a:ext cx="11" cy="9"/>
              </a:xfrm>
              <a:custGeom>
                <a:avLst/>
                <a:gdLst/>
                <a:ahLst/>
                <a:cxnLst>
                  <a:cxn ang="0">
                    <a:pos x="1" y="7"/>
                  </a:cxn>
                  <a:cxn ang="0">
                    <a:pos x="1" y="8"/>
                  </a:cxn>
                  <a:cxn ang="0">
                    <a:pos x="2" y="9"/>
                  </a:cxn>
                  <a:cxn ang="0">
                    <a:pos x="3" y="9"/>
                  </a:cxn>
                  <a:cxn ang="0">
                    <a:pos x="5" y="9"/>
                  </a:cxn>
                  <a:cxn ang="0">
                    <a:pos x="6" y="8"/>
                  </a:cxn>
                  <a:cxn ang="0">
                    <a:pos x="8" y="8"/>
                  </a:cxn>
                  <a:cxn ang="0">
                    <a:pos x="9" y="8"/>
                  </a:cxn>
                  <a:cxn ang="0">
                    <a:pos x="10" y="8"/>
                  </a:cxn>
                  <a:cxn ang="0">
                    <a:pos x="11" y="8"/>
                  </a:cxn>
                  <a:cxn ang="0">
                    <a:pos x="11" y="7"/>
                  </a:cxn>
                  <a:cxn ang="0">
                    <a:pos x="11" y="7"/>
                  </a:cxn>
                  <a:cxn ang="0">
                    <a:pos x="11" y="7"/>
                  </a:cxn>
                  <a:cxn ang="0">
                    <a:pos x="11" y="6"/>
                  </a:cxn>
                  <a:cxn ang="0">
                    <a:pos x="11" y="6"/>
                  </a:cxn>
                  <a:cxn ang="0">
                    <a:pos x="10" y="5"/>
                  </a:cxn>
                  <a:cxn ang="0">
                    <a:pos x="10" y="5"/>
                  </a:cxn>
                  <a:cxn ang="0">
                    <a:pos x="8" y="6"/>
                  </a:cxn>
                  <a:cxn ang="0">
                    <a:pos x="7" y="6"/>
                  </a:cxn>
                  <a:cxn ang="0">
                    <a:pos x="5" y="6"/>
                  </a:cxn>
                  <a:cxn ang="0">
                    <a:pos x="4" y="6"/>
                  </a:cxn>
                  <a:cxn ang="0">
                    <a:pos x="3" y="6"/>
                  </a:cxn>
                  <a:cxn ang="0">
                    <a:pos x="2" y="6"/>
                  </a:cxn>
                  <a:cxn ang="0">
                    <a:pos x="2" y="5"/>
                  </a:cxn>
                  <a:cxn ang="0">
                    <a:pos x="1" y="5"/>
                  </a:cxn>
                  <a:cxn ang="0">
                    <a:pos x="1" y="5"/>
                  </a:cxn>
                  <a:cxn ang="0">
                    <a:pos x="2" y="3"/>
                  </a:cxn>
                  <a:cxn ang="0">
                    <a:pos x="2" y="1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0" y="2"/>
                  </a:cxn>
                  <a:cxn ang="0">
                    <a:pos x="0" y="5"/>
                  </a:cxn>
                  <a:cxn ang="0">
                    <a:pos x="1" y="7"/>
                  </a:cxn>
                </a:cxnLst>
                <a:rect l="0" t="0" r="r" b="b"/>
                <a:pathLst>
                  <a:path w="11" h="9">
                    <a:moveTo>
                      <a:pt x="1" y="7"/>
                    </a:moveTo>
                    <a:lnTo>
                      <a:pt x="1" y="8"/>
                    </a:lnTo>
                    <a:lnTo>
                      <a:pt x="2" y="9"/>
                    </a:lnTo>
                    <a:lnTo>
                      <a:pt x="3" y="9"/>
                    </a:lnTo>
                    <a:lnTo>
                      <a:pt x="5" y="9"/>
                    </a:lnTo>
                    <a:lnTo>
                      <a:pt x="6" y="8"/>
                    </a:lnTo>
                    <a:lnTo>
                      <a:pt x="8" y="8"/>
                    </a:lnTo>
                    <a:lnTo>
                      <a:pt x="9" y="8"/>
                    </a:lnTo>
                    <a:lnTo>
                      <a:pt x="10" y="8"/>
                    </a:lnTo>
                    <a:lnTo>
                      <a:pt x="11" y="8"/>
                    </a:lnTo>
                    <a:lnTo>
                      <a:pt x="11" y="7"/>
                    </a:lnTo>
                    <a:lnTo>
                      <a:pt x="11" y="7"/>
                    </a:lnTo>
                    <a:lnTo>
                      <a:pt x="11" y="7"/>
                    </a:lnTo>
                    <a:lnTo>
                      <a:pt x="11" y="6"/>
                    </a:lnTo>
                    <a:lnTo>
                      <a:pt x="11" y="6"/>
                    </a:lnTo>
                    <a:lnTo>
                      <a:pt x="10" y="5"/>
                    </a:lnTo>
                    <a:lnTo>
                      <a:pt x="10" y="5"/>
                    </a:lnTo>
                    <a:lnTo>
                      <a:pt x="8" y="6"/>
                    </a:lnTo>
                    <a:lnTo>
                      <a:pt x="7" y="6"/>
                    </a:lnTo>
                    <a:lnTo>
                      <a:pt x="5" y="6"/>
                    </a:lnTo>
                    <a:lnTo>
                      <a:pt x="4" y="6"/>
                    </a:lnTo>
                    <a:lnTo>
                      <a:pt x="3" y="6"/>
                    </a:lnTo>
                    <a:lnTo>
                      <a:pt x="2" y="6"/>
                    </a:lnTo>
                    <a:lnTo>
                      <a:pt x="2" y="5"/>
                    </a:lnTo>
                    <a:lnTo>
                      <a:pt x="1" y="5"/>
                    </a:lnTo>
                    <a:lnTo>
                      <a:pt x="1" y="5"/>
                    </a:lnTo>
                    <a:lnTo>
                      <a:pt x="2" y="3"/>
                    </a:lnTo>
                    <a:lnTo>
                      <a:pt x="2" y="1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0" y="5"/>
                    </a:lnTo>
                    <a:lnTo>
                      <a:pt x="1" y="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8287" name="Freeform 111"/>
              <p:cNvSpPr>
                <a:spLocks/>
              </p:cNvSpPr>
              <p:nvPr/>
            </p:nvSpPr>
            <p:spPr bwMode="auto">
              <a:xfrm>
                <a:off x="2407" y="463"/>
                <a:ext cx="12" cy="8"/>
              </a:xfrm>
              <a:custGeom>
                <a:avLst/>
                <a:gdLst/>
                <a:ahLst/>
                <a:cxnLst>
                  <a:cxn ang="0">
                    <a:pos x="1" y="7"/>
                  </a:cxn>
                  <a:cxn ang="0">
                    <a:pos x="2" y="7"/>
                  </a:cxn>
                  <a:cxn ang="0">
                    <a:pos x="3" y="8"/>
                  </a:cxn>
                  <a:cxn ang="0">
                    <a:pos x="4" y="8"/>
                  </a:cxn>
                  <a:cxn ang="0">
                    <a:pos x="5" y="8"/>
                  </a:cxn>
                  <a:cxn ang="0">
                    <a:pos x="7" y="8"/>
                  </a:cxn>
                  <a:cxn ang="0">
                    <a:pos x="8" y="8"/>
                  </a:cxn>
                  <a:cxn ang="0">
                    <a:pos x="9" y="7"/>
                  </a:cxn>
                  <a:cxn ang="0">
                    <a:pos x="11" y="7"/>
                  </a:cxn>
                  <a:cxn ang="0">
                    <a:pos x="11" y="7"/>
                  </a:cxn>
                  <a:cxn ang="0">
                    <a:pos x="12" y="7"/>
                  </a:cxn>
                  <a:cxn ang="0">
                    <a:pos x="12" y="7"/>
                  </a:cxn>
                  <a:cxn ang="0">
                    <a:pos x="12" y="6"/>
                  </a:cxn>
                  <a:cxn ang="0">
                    <a:pos x="12" y="6"/>
                  </a:cxn>
                  <a:cxn ang="0">
                    <a:pos x="11" y="5"/>
                  </a:cxn>
                  <a:cxn ang="0">
                    <a:pos x="11" y="5"/>
                  </a:cxn>
                  <a:cxn ang="0">
                    <a:pos x="10" y="5"/>
                  </a:cxn>
                  <a:cxn ang="0">
                    <a:pos x="8" y="5"/>
                  </a:cxn>
                  <a:cxn ang="0">
                    <a:pos x="7" y="6"/>
                  </a:cxn>
                  <a:cxn ang="0">
                    <a:pos x="5" y="6"/>
                  </a:cxn>
                  <a:cxn ang="0">
                    <a:pos x="4" y="5"/>
                  </a:cxn>
                  <a:cxn ang="0">
                    <a:pos x="3" y="5"/>
                  </a:cxn>
                  <a:cxn ang="0">
                    <a:pos x="3" y="5"/>
                  </a:cxn>
                  <a:cxn ang="0">
                    <a:pos x="2" y="5"/>
                  </a:cxn>
                  <a:cxn ang="0">
                    <a:pos x="2" y="5"/>
                  </a:cxn>
                  <a:cxn ang="0">
                    <a:pos x="2" y="4"/>
                  </a:cxn>
                  <a:cxn ang="0">
                    <a:pos x="2" y="3"/>
                  </a:cxn>
                  <a:cxn ang="0">
                    <a:pos x="3" y="1"/>
                  </a:cxn>
                  <a:cxn ang="0">
                    <a:pos x="4" y="0"/>
                  </a:cxn>
                  <a:cxn ang="0">
                    <a:pos x="2" y="0"/>
                  </a:cxn>
                  <a:cxn ang="0">
                    <a:pos x="1" y="1"/>
                  </a:cxn>
                  <a:cxn ang="0">
                    <a:pos x="0" y="4"/>
                  </a:cxn>
                  <a:cxn ang="0">
                    <a:pos x="1" y="7"/>
                  </a:cxn>
                </a:cxnLst>
                <a:rect l="0" t="0" r="r" b="b"/>
                <a:pathLst>
                  <a:path w="12" h="8">
                    <a:moveTo>
                      <a:pt x="1" y="7"/>
                    </a:moveTo>
                    <a:lnTo>
                      <a:pt x="2" y="7"/>
                    </a:lnTo>
                    <a:lnTo>
                      <a:pt x="3" y="8"/>
                    </a:lnTo>
                    <a:lnTo>
                      <a:pt x="4" y="8"/>
                    </a:lnTo>
                    <a:lnTo>
                      <a:pt x="5" y="8"/>
                    </a:lnTo>
                    <a:lnTo>
                      <a:pt x="7" y="8"/>
                    </a:lnTo>
                    <a:lnTo>
                      <a:pt x="8" y="8"/>
                    </a:lnTo>
                    <a:lnTo>
                      <a:pt x="9" y="7"/>
                    </a:lnTo>
                    <a:lnTo>
                      <a:pt x="11" y="7"/>
                    </a:lnTo>
                    <a:lnTo>
                      <a:pt x="11" y="7"/>
                    </a:lnTo>
                    <a:lnTo>
                      <a:pt x="12" y="7"/>
                    </a:lnTo>
                    <a:lnTo>
                      <a:pt x="12" y="7"/>
                    </a:lnTo>
                    <a:lnTo>
                      <a:pt x="12" y="6"/>
                    </a:lnTo>
                    <a:lnTo>
                      <a:pt x="12" y="6"/>
                    </a:lnTo>
                    <a:lnTo>
                      <a:pt x="11" y="5"/>
                    </a:lnTo>
                    <a:lnTo>
                      <a:pt x="11" y="5"/>
                    </a:lnTo>
                    <a:lnTo>
                      <a:pt x="10" y="5"/>
                    </a:lnTo>
                    <a:lnTo>
                      <a:pt x="8" y="5"/>
                    </a:lnTo>
                    <a:lnTo>
                      <a:pt x="7" y="6"/>
                    </a:lnTo>
                    <a:lnTo>
                      <a:pt x="5" y="6"/>
                    </a:lnTo>
                    <a:lnTo>
                      <a:pt x="4" y="5"/>
                    </a:lnTo>
                    <a:lnTo>
                      <a:pt x="3" y="5"/>
                    </a:lnTo>
                    <a:lnTo>
                      <a:pt x="3" y="5"/>
                    </a:lnTo>
                    <a:lnTo>
                      <a:pt x="2" y="5"/>
                    </a:lnTo>
                    <a:lnTo>
                      <a:pt x="2" y="5"/>
                    </a:lnTo>
                    <a:lnTo>
                      <a:pt x="2" y="4"/>
                    </a:lnTo>
                    <a:lnTo>
                      <a:pt x="2" y="3"/>
                    </a:lnTo>
                    <a:lnTo>
                      <a:pt x="3" y="1"/>
                    </a:lnTo>
                    <a:lnTo>
                      <a:pt x="4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4"/>
                    </a:lnTo>
                    <a:lnTo>
                      <a:pt x="1" y="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8288" name="Freeform 112"/>
              <p:cNvSpPr>
                <a:spLocks/>
              </p:cNvSpPr>
              <p:nvPr/>
            </p:nvSpPr>
            <p:spPr bwMode="auto">
              <a:xfrm>
                <a:off x="2425" y="455"/>
                <a:ext cx="14" cy="13"/>
              </a:xfrm>
              <a:custGeom>
                <a:avLst/>
                <a:gdLst/>
                <a:ahLst/>
                <a:cxnLst>
                  <a:cxn ang="0">
                    <a:pos x="0" y="11"/>
                  </a:cxn>
                  <a:cxn ang="0">
                    <a:pos x="1" y="12"/>
                  </a:cxn>
                  <a:cxn ang="0">
                    <a:pos x="3" y="13"/>
                  </a:cxn>
                  <a:cxn ang="0">
                    <a:pos x="4" y="13"/>
                  </a:cxn>
                  <a:cxn ang="0">
                    <a:pos x="6" y="13"/>
                  </a:cxn>
                  <a:cxn ang="0">
                    <a:pos x="8" y="13"/>
                  </a:cxn>
                  <a:cxn ang="0">
                    <a:pos x="9" y="12"/>
                  </a:cxn>
                  <a:cxn ang="0">
                    <a:pos x="11" y="12"/>
                  </a:cxn>
                  <a:cxn ang="0">
                    <a:pos x="13" y="12"/>
                  </a:cxn>
                  <a:cxn ang="0">
                    <a:pos x="13" y="12"/>
                  </a:cxn>
                  <a:cxn ang="0">
                    <a:pos x="14" y="11"/>
                  </a:cxn>
                  <a:cxn ang="0">
                    <a:pos x="14" y="11"/>
                  </a:cxn>
                  <a:cxn ang="0">
                    <a:pos x="14" y="10"/>
                  </a:cxn>
                  <a:cxn ang="0">
                    <a:pos x="13" y="9"/>
                  </a:cxn>
                  <a:cxn ang="0">
                    <a:pos x="13" y="9"/>
                  </a:cxn>
                  <a:cxn ang="0">
                    <a:pos x="13" y="9"/>
                  </a:cxn>
                  <a:cxn ang="0">
                    <a:pos x="12" y="9"/>
                  </a:cxn>
                  <a:cxn ang="0">
                    <a:pos x="10" y="9"/>
                  </a:cxn>
                  <a:cxn ang="0">
                    <a:pos x="8" y="9"/>
                  </a:cxn>
                  <a:cxn ang="0">
                    <a:pos x="6" y="9"/>
                  </a:cxn>
                  <a:cxn ang="0">
                    <a:pos x="5" y="9"/>
                  </a:cxn>
                  <a:cxn ang="0">
                    <a:pos x="3" y="9"/>
                  </a:cxn>
                  <a:cxn ang="0">
                    <a:pos x="2" y="8"/>
                  </a:cxn>
                  <a:cxn ang="0">
                    <a:pos x="2" y="8"/>
                  </a:cxn>
                  <a:cxn ang="0">
                    <a:pos x="2" y="8"/>
                  </a:cxn>
                  <a:cxn ang="0">
                    <a:pos x="2" y="7"/>
                  </a:cxn>
                  <a:cxn ang="0">
                    <a:pos x="2" y="5"/>
                  </a:cxn>
                  <a:cxn ang="0">
                    <a:pos x="2" y="3"/>
                  </a:cxn>
                  <a:cxn ang="0">
                    <a:pos x="4" y="1"/>
                  </a:cxn>
                  <a:cxn ang="0">
                    <a:pos x="2" y="0"/>
                  </a:cxn>
                  <a:cxn ang="0">
                    <a:pos x="0" y="3"/>
                  </a:cxn>
                  <a:cxn ang="0">
                    <a:pos x="0" y="7"/>
                  </a:cxn>
                  <a:cxn ang="0">
                    <a:pos x="0" y="11"/>
                  </a:cxn>
                </a:cxnLst>
                <a:rect l="0" t="0" r="r" b="b"/>
                <a:pathLst>
                  <a:path w="14" h="13">
                    <a:moveTo>
                      <a:pt x="0" y="11"/>
                    </a:moveTo>
                    <a:lnTo>
                      <a:pt x="1" y="12"/>
                    </a:lnTo>
                    <a:lnTo>
                      <a:pt x="3" y="13"/>
                    </a:lnTo>
                    <a:lnTo>
                      <a:pt x="4" y="13"/>
                    </a:lnTo>
                    <a:lnTo>
                      <a:pt x="6" y="13"/>
                    </a:lnTo>
                    <a:lnTo>
                      <a:pt x="8" y="13"/>
                    </a:lnTo>
                    <a:lnTo>
                      <a:pt x="9" y="12"/>
                    </a:lnTo>
                    <a:lnTo>
                      <a:pt x="11" y="12"/>
                    </a:lnTo>
                    <a:lnTo>
                      <a:pt x="13" y="12"/>
                    </a:lnTo>
                    <a:lnTo>
                      <a:pt x="13" y="12"/>
                    </a:lnTo>
                    <a:lnTo>
                      <a:pt x="14" y="11"/>
                    </a:lnTo>
                    <a:lnTo>
                      <a:pt x="14" y="11"/>
                    </a:lnTo>
                    <a:lnTo>
                      <a:pt x="14" y="10"/>
                    </a:lnTo>
                    <a:lnTo>
                      <a:pt x="13" y="9"/>
                    </a:lnTo>
                    <a:lnTo>
                      <a:pt x="13" y="9"/>
                    </a:lnTo>
                    <a:lnTo>
                      <a:pt x="13" y="9"/>
                    </a:lnTo>
                    <a:lnTo>
                      <a:pt x="12" y="9"/>
                    </a:lnTo>
                    <a:lnTo>
                      <a:pt x="10" y="9"/>
                    </a:lnTo>
                    <a:lnTo>
                      <a:pt x="8" y="9"/>
                    </a:lnTo>
                    <a:lnTo>
                      <a:pt x="6" y="9"/>
                    </a:lnTo>
                    <a:lnTo>
                      <a:pt x="5" y="9"/>
                    </a:lnTo>
                    <a:lnTo>
                      <a:pt x="3" y="9"/>
                    </a:lnTo>
                    <a:lnTo>
                      <a:pt x="2" y="8"/>
                    </a:lnTo>
                    <a:lnTo>
                      <a:pt x="2" y="8"/>
                    </a:lnTo>
                    <a:lnTo>
                      <a:pt x="2" y="8"/>
                    </a:lnTo>
                    <a:lnTo>
                      <a:pt x="2" y="7"/>
                    </a:lnTo>
                    <a:lnTo>
                      <a:pt x="2" y="5"/>
                    </a:lnTo>
                    <a:lnTo>
                      <a:pt x="2" y="3"/>
                    </a:lnTo>
                    <a:lnTo>
                      <a:pt x="4" y="1"/>
                    </a:lnTo>
                    <a:lnTo>
                      <a:pt x="2" y="0"/>
                    </a:lnTo>
                    <a:lnTo>
                      <a:pt x="0" y="3"/>
                    </a:lnTo>
                    <a:lnTo>
                      <a:pt x="0" y="7"/>
                    </a:lnTo>
                    <a:lnTo>
                      <a:pt x="0" y="1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8289" name="Freeform 113"/>
              <p:cNvSpPr>
                <a:spLocks/>
              </p:cNvSpPr>
              <p:nvPr/>
            </p:nvSpPr>
            <p:spPr bwMode="auto">
              <a:xfrm>
                <a:off x="2445" y="458"/>
                <a:ext cx="11" cy="9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1" y="8"/>
                  </a:cxn>
                  <a:cxn ang="0">
                    <a:pos x="2" y="9"/>
                  </a:cxn>
                  <a:cxn ang="0">
                    <a:pos x="3" y="9"/>
                  </a:cxn>
                  <a:cxn ang="0">
                    <a:pos x="5" y="9"/>
                  </a:cxn>
                  <a:cxn ang="0">
                    <a:pos x="6" y="9"/>
                  </a:cxn>
                  <a:cxn ang="0">
                    <a:pos x="7" y="8"/>
                  </a:cxn>
                  <a:cxn ang="0">
                    <a:pos x="9" y="8"/>
                  </a:cxn>
                  <a:cxn ang="0">
                    <a:pos x="10" y="8"/>
                  </a:cxn>
                  <a:cxn ang="0">
                    <a:pos x="10" y="8"/>
                  </a:cxn>
                  <a:cxn ang="0">
                    <a:pos x="10" y="8"/>
                  </a:cxn>
                  <a:cxn ang="0">
                    <a:pos x="11" y="8"/>
                  </a:cxn>
                  <a:cxn ang="0">
                    <a:pos x="11" y="7"/>
                  </a:cxn>
                  <a:cxn ang="0">
                    <a:pos x="10" y="7"/>
                  </a:cxn>
                  <a:cxn ang="0">
                    <a:pos x="10" y="6"/>
                  </a:cxn>
                  <a:cxn ang="0">
                    <a:pos x="10" y="6"/>
                  </a:cxn>
                  <a:cxn ang="0">
                    <a:pos x="9" y="6"/>
                  </a:cxn>
                  <a:cxn ang="0">
                    <a:pos x="8" y="6"/>
                  </a:cxn>
                  <a:cxn ang="0">
                    <a:pos x="6" y="6"/>
                  </a:cxn>
                  <a:cxn ang="0">
                    <a:pos x="5" y="6"/>
                  </a:cxn>
                  <a:cxn ang="0">
                    <a:pos x="4" y="6"/>
                  </a:cxn>
                  <a:cxn ang="0">
                    <a:pos x="3" y="6"/>
                  </a:cxn>
                  <a:cxn ang="0">
                    <a:pos x="2" y="6"/>
                  </a:cxn>
                  <a:cxn ang="0">
                    <a:pos x="1" y="6"/>
                  </a:cxn>
                  <a:cxn ang="0">
                    <a:pos x="1" y="6"/>
                  </a:cxn>
                  <a:cxn ang="0">
                    <a:pos x="1" y="5"/>
                  </a:cxn>
                  <a:cxn ang="0">
                    <a:pos x="2" y="4"/>
                  </a:cxn>
                  <a:cxn ang="0">
                    <a:pos x="2" y="2"/>
                  </a:cxn>
                  <a:cxn ang="0">
                    <a:pos x="3" y="0"/>
                  </a:cxn>
                  <a:cxn ang="0">
                    <a:pos x="1" y="0"/>
                  </a:cxn>
                  <a:cxn ang="0">
                    <a:pos x="0" y="2"/>
                  </a:cxn>
                  <a:cxn ang="0">
                    <a:pos x="0" y="5"/>
                  </a:cxn>
                  <a:cxn ang="0">
                    <a:pos x="0" y="8"/>
                  </a:cxn>
                </a:cxnLst>
                <a:rect l="0" t="0" r="r" b="b"/>
                <a:pathLst>
                  <a:path w="11" h="9">
                    <a:moveTo>
                      <a:pt x="0" y="8"/>
                    </a:moveTo>
                    <a:lnTo>
                      <a:pt x="1" y="8"/>
                    </a:lnTo>
                    <a:lnTo>
                      <a:pt x="2" y="9"/>
                    </a:lnTo>
                    <a:lnTo>
                      <a:pt x="3" y="9"/>
                    </a:lnTo>
                    <a:lnTo>
                      <a:pt x="5" y="9"/>
                    </a:lnTo>
                    <a:lnTo>
                      <a:pt x="6" y="9"/>
                    </a:lnTo>
                    <a:lnTo>
                      <a:pt x="7" y="8"/>
                    </a:lnTo>
                    <a:lnTo>
                      <a:pt x="9" y="8"/>
                    </a:lnTo>
                    <a:lnTo>
                      <a:pt x="10" y="8"/>
                    </a:lnTo>
                    <a:lnTo>
                      <a:pt x="10" y="8"/>
                    </a:lnTo>
                    <a:lnTo>
                      <a:pt x="10" y="8"/>
                    </a:lnTo>
                    <a:lnTo>
                      <a:pt x="11" y="8"/>
                    </a:lnTo>
                    <a:lnTo>
                      <a:pt x="11" y="7"/>
                    </a:lnTo>
                    <a:lnTo>
                      <a:pt x="10" y="7"/>
                    </a:lnTo>
                    <a:lnTo>
                      <a:pt x="10" y="6"/>
                    </a:lnTo>
                    <a:lnTo>
                      <a:pt x="10" y="6"/>
                    </a:lnTo>
                    <a:lnTo>
                      <a:pt x="9" y="6"/>
                    </a:lnTo>
                    <a:lnTo>
                      <a:pt x="8" y="6"/>
                    </a:lnTo>
                    <a:lnTo>
                      <a:pt x="6" y="6"/>
                    </a:lnTo>
                    <a:lnTo>
                      <a:pt x="5" y="6"/>
                    </a:lnTo>
                    <a:lnTo>
                      <a:pt x="4" y="6"/>
                    </a:lnTo>
                    <a:lnTo>
                      <a:pt x="3" y="6"/>
                    </a:lnTo>
                    <a:lnTo>
                      <a:pt x="2" y="6"/>
                    </a:lnTo>
                    <a:lnTo>
                      <a:pt x="1" y="6"/>
                    </a:lnTo>
                    <a:lnTo>
                      <a:pt x="1" y="6"/>
                    </a:lnTo>
                    <a:lnTo>
                      <a:pt x="1" y="5"/>
                    </a:lnTo>
                    <a:lnTo>
                      <a:pt x="2" y="4"/>
                    </a:lnTo>
                    <a:lnTo>
                      <a:pt x="2" y="2"/>
                    </a:lnTo>
                    <a:lnTo>
                      <a:pt x="3" y="0"/>
                    </a:lnTo>
                    <a:lnTo>
                      <a:pt x="1" y="0"/>
                    </a:lnTo>
                    <a:lnTo>
                      <a:pt x="0" y="2"/>
                    </a:lnTo>
                    <a:lnTo>
                      <a:pt x="0" y="5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8290" name="Freeform 114"/>
              <p:cNvSpPr>
                <a:spLocks/>
              </p:cNvSpPr>
              <p:nvPr/>
            </p:nvSpPr>
            <p:spPr bwMode="auto">
              <a:xfrm>
                <a:off x="2431" y="474"/>
                <a:ext cx="12" cy="9"/>
              </a:xfrm>
              <a:custGeom>
                <a:avLst/>
                <a:gdLst/>
                <a:ahLst/>
                <a:cxnLst>
                  <a:cxn ang="0">
                    <a:pos x="1" y="7"/>
                  </a:cxn>
                  <a:cxn ang="0">
                    <a:pos x="2" y="8"/>
                  </a:cxn>
                  <a:cxn ang="0">
                    <a:pos x="3" y="8"/>
                  </a:cxn>
                  <a:cxn ang="0">
                    <a:pos x="4" y="9"/>
                  </a:cxn>
                  <a:cxn ang="0">
                    <a:pos x="5" y="8"/>
                  </a:cxn>
                  <a:cxn ang="0">
                    <a:pos x="7" y="8"/>
                  </a:cxn>
                  <a:cxn ang="0">
                    <a:pos x="8" y="8"/>
                  </a:cxn>
                  <a:cxn ang="0">
                    <a:pos x="10" y="8"/>
                  </a:cxn>
                  <a:cxn ang="0">
                    <a:pos x="11" y="8"/>
                  </a:cxn>
                  <a:cxn ang="0">
                    <a:pos x="11" y="8"/>
                  </a:cxn>
                  <a:cxn ang="0">
                    <a:pos x="11" y="7"/>
                  </a:cxn>
                  <a:cxn ang="0">
                    <a:pos x="12" y="7"/>
                  </a:cxn>
                  <a:cxn ang="0">
                    <a:pos x="12" y="6"/>
                  </a:cxn>
                  <a:cxn ang="0">
                    <a:pos x="12" y="6"/>
                  </a:cxn>
                  <a:cxn ang="0">
                    <a:pos x="11" y="6"/>
                  </a:cxn>
                  <a:cxn ang="0">
                    <a:pos x="11" y="5"/>
                  </a:cxn>
                  <a:cxn ang="0">
                    <a:pos x="10" y="5"/>
                  </a:cxn>
                  <a:cxn ang="0">
                    <a:pos x="9" y="5"/>
                  </a:cxn>
                  <a:cxn ang="0">
                    <a:pos x="7" y="5"/>
                  </a:cxn>
                  <a:cxn ang="0">
                    <a:pos x="6" y="5"/>
                  </a:cxn>
                  <a:cxn ang="0">
                    <a:pos x="5" y="5"/>
                  </a:cxn>
                  <a:cxn ang="0">
                    <a:pos x="3" y="5"/>
                  </a:cxn>
                  <a:cxn ang="0">
                    <a:pos x="3" y="5"/>
                  </a:cxn>
                  <a:cxn ang="0">
                    <a:pos x="2" y="5"/>
                  </a:cxn>
                  <a:cxn ang="0">
                    <a:pos x="2" y="5"/>
                  </a:cxn>
                  <a:cxn ang="0">
                    <a:pos x="2" y="5"/>
                  </a:cxn>
                  <a:cxn ang="0">
                    <a:pos x="2" y="3"/>
                  </a:cxn>
                  <a:cxn ang="0">
                    <a:pos x="3" y="1"/>
                  </a:cxn>
                  <a:cxn ang="0">
                    <a:pos x="4" y="0"/>
                  </a:cxn>
                  <a:cxn ang="0">
                    <a:pos x="2" y="0"/>
                  </a:cxn>
                  <a:cxn ang="0">
                    <a:pos x="1" y="2"/>
                  </a:cxn>
                  <a:cxn ang="0">
                    <a:pos x="0" y="4"/>
                  </a:cxn>
                  <a:cxn ang="0">
                    <a:pos x="1" y="7"/>
                  </a:cxn>
                </a:cxnLst>
                <a:rect l="0" t="0" r="r" b="b"/>
                <a:pathLst>
                  <a:path w="12" h="9">
                    <a:moveTo>
                      <a:pt x="1" y="7"/>
                    </a:moveTo>
                    <a:lnTo>
                      <a:pt x="2" y="8"/>
                    </a:lnTo>
                    <a:lnTo>
                      <a:pt x="3" y="8"/>
                    </a:lnTo>
                    <a:lnTo>
                      <a:pt x="4" y="9"/>
                    </a:lnTo>
                    <a:lnTo>
                      <a:pt x="5" y="8"/>
                    </a:lnTo>
                    <a:lnTo>
                      <a:pt x="7" y="8"/>
                    </a:lnTo>
                    <a:lnTo>
                      <a:pt x="8" y="8"/>
                    </a:lnTo>
                    <a:lnTo>
                      <a:pt x="10" y="8"/>
                    </a:lnTo>
                    <a:lnTo>
                      <a:pt x="11" y="8"/>
                    </a:lnTo>
                    <a:lnTo>
                      <a:pt x="11" y="8"/>
                    </a:lnTo>
                    <a:lnTo>
                      <a:pt x="11" y="7"/>
                    </a:lnTo>
                    <a:lnTo>
                      <a:pt x="12" y="7"/>
                    </a:lnTo>
                    <a:lnTo>
                      <a:pt x="12" y="6"/>
                    </a:lnTo>
                    <a:lnTo>
                      <a:pt x="12" y="6"/>
                    </a:lnTo>
                    <a:lnTo>
                      <a:pt x="11" y="6"/>
                    </a:lnTo>
                    <a:lnTo>
                      <a:pt x="11" y="5"/>
                    </a:lnTo>
                    <a:lnTo>
                      <a:pt x="10" y="5"/>
                    </a:lnTo>
                    <a:lnTo>
                      <a:pt x="9" y="5"/>
                    </a:lnTo>
                    <a:lnTo>
                      <a:pt x="7" y="5"/>
                    </a:lnTo>
                    <a:lnTo>
                      <a:pt x="6" y="5"/>
                    </a:lnTo>
                    <a:lnTo>
                      <a:pt x="5" y="5"/>
                    </a:lnTo>
                    <a:lnTo>
                      <a:pt x="3" y="5"/>
                    </a:lnTo>
                    <a:lnTo>
                      <a:pt x="3" y="5"/>
                    </a:lnTo>
                    <a:lnTo>
                      <a:pt x="2" y="5"/>
                    </a:lnTo>
                    <a:lnTo>
                      <a:pt x="2" y="5"/>
                    </a:lnTo>
                    <a:lnTo>
                      <a:pt x="2" y="5"/>
                    </a:lnTo>
                    <a:lnTo>
                      <a:pt x="2" y="3"/>
                    </a:lnTo>
                    <a:lnTo>
                      <a:pt x="3" y="1"/>
                    </a:lnTo>
                    <a:lnTo>
                      <a:pt x="4" y="0"/>
                    </a:lnTo>
                    <a:lnTo>
                      <a:pt x="2" y="0"/>
                    </a:lnTo>
                    <a:lnTo>
                      <a:pt x="1" y="2"/>
                    </a:lnTo>
                    <a:lnTo>
                      <a:pt x="0" y="4"/>
                    </a:lnTo>
                    <a:lnTo>
                      <a:pt x="1" y="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8291" name="Freeform 115"/>
              <p:cNvSpPr>
                <a:spLocks/>
              </p:cNvSpPr>
              <p:nvPr/>
            </p:nvSpPr>
            <p:spPr bwMode="auto">
              <a:xfrm>
                <a:off x="2412" y="477"/>
                <a:ext cx="11" cy="9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" y="8"/>
                  </a:cxn>
                  <a:cxn ang="0">
                    <a:pos x="2" y="9"/>
                  </a:cxn>
                  <a:cxn ang="0">
                    <a:pos x="3" y="9"/>
                  </a:cxn>
                  <a:cxn ang="0">
                    <a:pos x="5" y="9"/>
                  </a:cxn>
                  <a:cxn ang="0">
                    <a:pos x="6" y="9"/>
                  </a:cxn>
                  <a:cxn ang="0">
                    <a:pos x="8" y="8"/>
                  </a:cxn>
                  <a:cxn ang="0">
                    <a:pos x="9" y="8"/>
                  </a:cxn>
                  <a:cxn ang="0">
                    <a:pos x="10" y="8"/>
                  </a:cxn>
                  <a:cxn ang="0">
                    <a:pos x="11" y="8"/>
                  </a:cxn>
                  <a:cxn ang="0">
                    <a:pos x="11" y="8"/>
                  </a:cxn>
                  <a:cxn ang="0">
                    <a:pos x="11" y="7"/>
                  </a:cxn>
                  <a:cxn ang="0">
                    <a:pos x="11" y="7"/>
                  </a:cxn>
                  <a:cxn ang="0">
                    <a:pos x="11" y="6"/>
                  </a:cxn>
                  <a:cxn ang="0">
                    <a:pos x="11" y="6"/>
                  </a:cxn>
                  <a:cxn ang="0">
                    <a:pos x="10" y="6"/>
                  </a:cxn>
                  <a:cxn ang="0">
                    <a:pos x="10" y="6"/>
                  </a:cxn>
                  <a:cxn ang="0">
                    <a:pos x="8" y="6"/>
                  </a:cxn>
                  <a:cxn ang="0">
                    <a:pos x="7" y="6"/>
                  </a:cxn>
                  <a:cxn ang="0">
                    <a:pos x="5" y="6"/>
                  </a:cxn>
                  <a:cxn ang="0">
                    <a:pos x="4" y="6"/>
                  </a:cxn>
                  <a:cxn ang="0">
                    <a:pos x="3" y="6"/>
                  </a:cxn>
                  <a:cxn ang="0">
                    <a:pos x="2" y="6"/>
                  </a:cxn>
                  <a:cxn ang="0">
                    <a:pos x="2" y="6"/>
                  </a:cxn>
                  <a:cxn ang="0">
                    <a:pos x="1" y="6"/>
                  </a:cxn>
                  <a:cxn ang="0">
                    <a:pos x="1" y="5"/>
                  </a:cxn>
                  <a:cxn ang="0">
                    <a:pos x="2" y="4"/>
                  </a:cxn>
                  <a:cxn ang="0">
                    <a:pos x="2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0" y="2"/>
                  </a:cxn>
                  <a:cxn ang="0">
                    <a:pos x="0" y="5"/>
                  </a:cxn>
                  <a:cxn ang="0">
                    <a:pos x="0" y="7"/>
                  </a:cxn>
                </a:cxnLst>
                <a:rect l="0" t="0" r="r" b="b"/>
                <a:pathLst>
                  <a:path w="11" h="9">
                    <a:moveTo>
                      <a:pt x="0" y="7"/>
                    </a:moveTo>
                    <a:lnTo>
                      <a:pt x="1" y="8"/>
                    </a:lnTo>
                    <a:lnTo>
                      <a:pt x="2" y="9"/>
                    </a:lnTo>
                    <a:lnTo>
                      <a:pt x="3" y="9"/>
                    </a:lnTo>
                    <a:lnTo>
                      <a:pt x="5" y="9"/>
                    </a:lnTo>
                    <a:lnTo>
                      <a:pt x="6" y="9"/>
                    </a:lnTo>
                    <a:lnTo>
                      <a:pt x="8" y="8"/>
                    </a:lnTo>
                    <a:lnTo>
                      <a:pt x="9" y="8"/>
                    </a:lnTo>
                    <a:lnTo>
                      <a:pt x="10" y="8"/>
                    </a:lnTo>
                    <a:lnTo>
                      <a:pt x="11" y="8"/>
                    </a:lnTo>
                    <a:lnTo>
                      <a:pt x="11" y="8"/>
                    </a:lnTo>
                    <a:lnTo>
                      <a:pt x="11" y="7"/>
                    </a:lnTo>
                    <a:lnTo>
                      <a:pt x="11" y="7"/>
                    </a:lnTo>
                    <a:lnTo>
                      <a:pt x="11" y="6"/>
                    </a:lnTo>
                    <a:lnTo>
                      <a:pt x="11" y="6"/>
                    </a:lnTo>
                    <a:lnTo>
                      <a:pt x="10" y="6"/>
                    </a:lnTo>
                    <a:lnTo>
                      <a:pt x="10" y="6"/>
                    </a:lnTo>
                    <a:lnTo>
                      <a:pt x="8" y="6"/>
                    </a:lnTo>
                    <a:lnTo>
                      <a:pt x="7" y="6"/>
                    </a:lnTo>
                    <a:lnTo>
                      <a:pt x="5" y="6"/>
                    </a:lnTo>
                    <a:lnTo>
                      <a:pt x="4" y="6"/>
                    </a:lnTo>
                    <a:lnTo>
                      <a:pt x="3" y="6"/>
                    </a:lnTo>
                    <a:lnTo>
                      <a:pt x="2" y="6"/>
                    </a:lnTo>
                    <a:lnTo>
                      <a:pt x="2" y="6"/>
                    </a:lnTo>
                    <a:lnTo>
                      <a:pt x="1" y="6"/>
                    </a:lnTo>
                    <a:lnTo>
                      <a:pt x="1" y="5"/>
                    </a:lnTo>
                    <a:lnTo>
                      <a:pt x="2" y="4"/>
                    </a:lnTo>
                    <a:lnTo>
                      <a:pt x="2" y="2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0" y="5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8292" name="Freeform 116"/>
              <p:cNvSpPr>
                <a:spLocks/>
              </p:cNvSpPr>
              <p:nvPr/>
            </p:nvSpPr>
            <p:spPr bwMode="auto">
              <a:xfrm>
                <a:off x="2397" y="478"/>
                <a:ext cx="11" cy="9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" y="8"/>
                  </a:cxn>
                  <a:cxn ang="0">
                    <a:pos x="2" y="9"/>
                  </a:cxn>
                  <a:cxn ang="0">
                    <a:pos x="3" y="9"/>
                  </a:cxn>
                  <a:cxn ang="0">
                    <a:pos x="4" y="9"/>
                  </a:cxn>
                  <a:cxn ang="0">
                    <a:pos x="6" y="9"/>
                  </a:cxn>
                  <a:cxn ang="0">
                    <a:pos x="7" y="8"/>
                  </a:cxn>
                  <a:cxn ang="0">
                    <a:pos x="8" y="8"/>
                  </a:cxn>
                  <a:cxn ang="0">
                    <a:pos x="10" y="8"/>
                  </a:cxn>
                  <a:cxn ang="0">
                    <a:pos x="10" y="8"/>
                  </a:cxn>
                  <a:cxn ang="0">
                    <a:pos x="10" y="8"/>
                  </a:cxn>
                  <a:cxn ang="0">
                    <a:pos x="11" y="7"/>
                  </a:cxn>
                  <a:cxn ang="0">
                    <a:pos x="11" y="7"/>
                  </a:cxn>
                  <a:cxn ang="0">
                    <a:pos x="10" y="6"/>
                  </a:cxn>
                  <a:cxn ang="0">
                    <a:pos x="10" y="6"/>
                  </a:cxn>
                  <a:cxn ang="0">
                    <a:pos x="10" y="6"/>
                  </a:cxn>
                  <a:cxn ang="0">
                    <a:pos x="9" y="6"/>
                  </a:cxn>
                  <a:cxn ang="0">
                    <a:pos x="8" y="6"/>
                  </a:cxn>
                  <a:cxn ang="0">
                    <a:pos x="6" y="6"/>
                  </a:cxn>
                  <a:cxn ang="0">
                    <a:pos x="5" y="6"/>
                  </a:cxn>
                  <a:cxn ang="0">
                    <a:pos x="4" y="6"/>
                  </a:cxn>
                  <a:cxn ang="0">
                    <a:pos x="3" y="6"/>
                  </a:cxn>
                  <a:cxn ang="0">
                    <a:pos x="2" y="5"/>
                  </a:cxn>
                  <a:cxn ang="0">
                    <a:pos x="1" y="5"/>
                  </a:cxn>
                  <a:cxn ang="0">
                    <a:pos x="1" y="5"/>
                  </a:cxn>
                  <a:cxn ang="0">
                    <a:pos x="1" y="5"/>
                  </a:cxn>
                  <a:cxn ang="0">
                    <a:pos x="1" y="3"/>
                  </a:cxn>
                  <a:cxn ang="0">
                    <a:pos x="2" y="1"/>
                  </a:cxn>
                  <a:cxn ang="0">
                    <a:pos x="3" y="0"/>
                  </a:cxn>
                  <a:cxn ang="0">
                    <a:pos x="1" y="0"/>
                  </a:cxn>
                  <a:cxn ang="0">
                    <a:pos x="0" y="2"/>
                  </a:cxn>
                  <a:cxn ang="0">
                    <a:pos x="0" y="4"/>
                  </a:cxn>
                  <a:cxn ang="0">
                    <a:pos x="0" y="7"/>
                  </a:cxn>
                </a:cxnLst>
                <a:rect l="0" t="0" r="r" b="b"/>
                <a:pathLst>
                  <a:path w="11" h="9">
                    <a:moveTo>
                      <a:pt x="0" y="7"/>
                    </a:moveTo>
                    <a:lnTo>
                      <a:pt x="1" y="8"/>
                    </a:lnTo>
                    <a:lnTo>
                      <a:pt x="2" y="9"/>
                    </a:lnTo>
                    <a:lnTo>
                      <a:pt x="3" y="9"/>
                    </a:lnTo>
                    <a:lnTo>
                      <a:pt x="4" y="9"/>
                    </a:lnTo>
                    <a:lnTo>
                      <a:pt x="6" y="9"/>
                    </a:lnTo>
                    <a:lnTo>
                      <a:pt x="7" y="8"/>
                    </a:lnTo>
                    <a:lnTo>
                      <a:pt x="8" y="8"/>
                    </a:lnTo>
                    <a:lnTo>
                      <a:pt x="10" y="8"/>
                    </a:lnTo>
                    <a:lnTo>
                      <a:pt x="10" y="8"/>
                    </a:lnTo>
                    <a:lnTo>
                      <a:pt x="10" y="8"/>
                    </a:lnTo>
                    <a:lnTo>
                      <a:pt x="11" y="7"/>
                    </a:lnTo>
                    <a:lnTo>
                      <a:pt x="11" y="7"/>
                    </a:lnTo>
                    <a:lnTo>
                      <a:pt x="10" y="6"/>
                    </a:lnTo>
                    <a:lnTo>
                      <a:pt x="10" y="6"/>
                    </a:lnTo>
                    <a:lnTo>
                      <a:pt x="10" y="6"/>
                    </a:lnTo>
                    <a:lnTo>
                      <a:pt x="9" y="6"/>
                    </a:lnTo>
                    <a:lnTo>
                      <a:pt x="8" y="6"/>
                    </a:lnTo>
                    <a:lnTo>
                      <a:pt x="6" y="6"/>
                    </a:lnTo>
                    <a:lnTo>
                      <a:pt x="5" y="6"/>
                    </a:lnTo>
                    <a:lnTo>
                      <a:pt x="4" y="6"/>
                    </a:lnTo>
                    <a:lnTo>
                      <a:pt x="3" y="6"/>
                    </a:lnTo>
                    <a:lnTo>
                      <a:pt x="2" y="5"/>
                    </a:lnTo>
                    <a:lnTo>
                      <a:pt x="1" y="5"/>
                    </a:lnTo>
                    <a:lnTo>
                      <a:pt x="1" y="5"/>
                    </a:lnTo>
                    <a:lnTo>
                      <a:pt x="1" y="5"/>
                    </a:lnTo>
                    <a:lnTo>
                      <a:pt x="1" y="3"/>
                    </a:lnTo>
                    <a:lnTo>
                      <a:pt x="2" y="1"/>
                    </a:lnTo>
                    <a:lnTo>
                      <a:pt x="3" y="0"/>
                    </a:lnTo>
                    <a:lnTo>
                      <a:pt x="1" y="0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8293" name="Freeform 117"/>
              <p:cNvSpPr>
                <a:spLocks/>
              </p:cNvSpPr>
              <p:nvPr/>
            </p:nvSpPr>
            <p:spPr bwMode="auto">
              <a:xfrm>
                <a:off x="2373" y="480"/>
                <a:ext cx="10" cy="9"/>
              </a:xfrm>
              <a:custGeom>
                <a:avLst/>
                <a:gdLst/>
                <a:ahLst/>
                <a:cxnLst>
                  <a:cxn ang="0">
                    <a:pos x="1" y="8"/>
                  </a:cxn>
                  <a:cxn ang="0">
                    <a:pos x="1" y="9"/>
                  </a:cxn>
                  <a:cxn ang="0">
                    <a:pos x="2" y="9"/>
                  </a:cxn>
                  <a:cxn ang="0">
                    <a:pos x="3" y="9"/>
                  </a:cxn>
                  <a:cxn ang="0">
                    <a:pos x="5" y="9"/>
                  </a:cxn>
                  <a:cxn ang="0">
                    <a:pos x="6" y="9"/>
                  </a:cxn>
                  <a:cxn ang="0">
                    <a:pos x="7" y="9"/>
                  </a:cxn>
                  <a:cxn ang="0">
                    <a:pos x="8" y="9"/>
                  </a:cxn>
                  <a:cxn ang="0">
                    <a:pos x="9" y="9"/>
                  </a:cxn>
                  <a:cxn ang="0">
                    <a:pos x="10" y="9"/>
                  </a:cxn>
                  <a:cxn ang="0">
                    <a:pos x="10" y="8"/>
                  </a:cxn>
                  <a:cxn ang="0">
                    <a:pos x="10" y="8"/>
                  </a:cxn>
                  <a:cxn ang="0">
                    <a:pos x="10" y="7"/>
                  </a:cxn>
                  <a:cxn ang="0">
                    <a:pos x="10" y="7"/>
                  </a:cxn>
                  <a:cxn ang="0">
                    <a:pos x="10" y="6"/>
                  </a:cxn>
                  <a:cxn ang="0">
                    <a:pos x="9" y="6"/>
                  </a:cxn>
                  <a:cxn ang="0">
                    <a:pos x="9" y="6"/>
                  </a:cxn>
                  <a:cxn ang="0">
                    <a:pos x="7" y="7"/>
                  </a:cxn>
                  <a:cxn ang="0">
                    <a:pos x="6" y="7"/>
                  </a:cxn>
                  <a:cxn ang="0">
                    <a:pos x="5" y="7"/>
                  </a:cxn>
                  <a:cxn ang="0">
                    <a:pos x="4" y="7"/>
                  </a:cxn>
                  <a:cxn ang="0">
                    <a:pos x="3" y="7"/>
                  </a:cxn>
                  <a:cxn ang="0">
                    <a:pos x="2" y="7"/>
                  </a:cxn>
                  <a:cxn ang="0">
                    <a:pos x="2" y="7"/>
                  </a:cxn>
                  <a:cxn ang="0">
                    <a:pos x="2" y="7"/>
                  </a:cxn>
                  <a:cxn ang="0">
                    <a:pos x="2" y="6"/>
                  </a:cxn>
                  <a:cxn ang="0">
                    <a:pos x="2" y="4"/>
                  </a:cxn>
                  <a:cxn ang="0">
                    <a:pos x="2" y="2"/>
                  </a:cxn>
                  <a:cxn ang="0">
                    <a:pos x="3" y="0"/>
                  </a:cxn>
                  <a:cxn ang="0">
                    <a:pos x="1" y="0"/>
                  </a:cxn>
                  <a:cxn ang="0">
                    <a:pos x="0" y="2"/>
                  </a:cxn>
                  <a:cxn ang="0">
                    <a:pos x="0" y="5"/>
                  </a:cxn>
                  <a:cxn ang="0">
                    <a:pos x="1" y="8"/>
                  </a:cxn>
                </a:cxnLst>
                <a:rect l="0" t="0" r="r" b="b"/>
                <a:pathLst>
                  <a:path w="10" h="9">
                    <a:moveTo>
                      <a:pt x="1" y="8"/>
                    </a:moveTo>
                    <a:lnTo>
                      <a:pt x="1" y="9"/>
                    </a:lnTo>
                    <a:lnTo>
                      <a:pt x="2" y="9"/>
                    </a:lnTo>
                    <a:lnTo>
                      <a:pt x="3" y="9"/>
                    </a:lnTo>
                    <a:lnTo>
                      <a:pt x="5" y="9"/>
                    </a:lnTo>
                    <a:lnTo>
                      <a:pt x="6" y="9"/>
                    </a:lnTo>
                    <a:lnTo>
                      <a:pt x="7" y="9"/>
                    </a:lnTo>
                    <a:lnTo>
                      <a:pt x="8" y="9"/>
                    </a:lnTo>
                    <a:lnTo>
                      <a:pt x="9" y="9"/>
                    </a:lnTo>
                    <a:lnTo>
                      <a:pt x="10" y="9"/>
                    </a:lnTo>
                    <a:lnTo>
                      <a:pt x="10" y="8"/>
                    </a:lnTo>
                    <a:lnTo>
                      <a:pt x="10" y="8"/>
                    </a:lnTo>
                    <a:lnTo>
                      <a:pt x="10" y="7"/>
                    </a:lnTo>
                    <a:lnTo>
                      <a:pt x="10" y="7"/>
                    </a:lnTo>
                    <a:lnTo>
                      <a:pt x="10" y="6"/>
                    </a:lnTo>
                    <a:lnTo>
                      <a:pt x="9" y="6"/>
                    </a:lnTo>
                    <a:lnTo>
                      <a:pt x="9" y="6"/>
                    </a:lnTo>
                    <a:lnTo>
                      <a:pt x="7" y="7"/>
                    </a:lnTo>
                    <a:lnTo>
                      <a:pt x="6" y="7"/>
                    </a:lnTo>
                    <a:lnTo>
                      <a:pt x="5" y="7"/>
                    </a:lnTo>
                    <a:lnTo>
                      <a:pt x="4" y="7"/>
                    </a:lnTo>
                    <a:lnTo>
                      <a:pt x="3" y="7"/>
                    </a:lnTo>
                    <a:lnTo>
                      <a:pt x="2" y="7"/>
                    </a:lnTo>
                    <a:lnTo>
                      <a:pt x="2" y="7"/>
                    </a:lnTo>
                    <a:lnTo>
                      <a:pt x="2" y="7"/>
                    </a:lnTo>
                    <a:lnTo>
                      <a:pt x="2" y="6"/>
                    </a:lnTo>
                    <a:lnTo>
                      <a:pt x="2" y="4"/>
                    </a:lnTo>
                    <a:lnTo>
                      <a:pt x="2" y="2"/>
                    </a:lnTo>
                    <a:lnTo>
                      <a:pt x="3" y="0"/>
                    </a:lnTo>
                    <a:lnTo>
                      <a:pt x="1" y="0"/>
                    </a:lnTo>
                    <a:lnTo>
                      <a:pt x="0" y="2"/>
                    </a:lnTo>
                    <a:lnTo>
                      <a:pt x="0" y="5"/>
                    </a:lnTo>
                    <a:lnTo>
                      <a:pt x="1" y="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8294" name="Freeform 118"/>
              <p:cNvSpPr>
                <a:spLocks/>
              </p:cNvSpPr>
              <p:nvPr/>
            </p:nvSpPr>
            <p:spPr bwMode="auto">
              <a:xfrm>
                <a:off x="2354" y="483"/>
                <a:ext cx="11" cy="8"/>
              </a:xfrm>
              <a:custGeom>
                <a:avLst/>
                <a:gdLst/>
                <a:ahLst/>
                <a:cxnLst>
                  <a:cxn ang="0">
                    <a:pos x="1" y="7"/>
                  </a:cxn>
                  <a:cxn ang="0">
                    <a:pos x="1" y="8"/>
                  </a:cxn>
                  <a:cxn ang="0">
                    <a:pos x="2" y="8"/>
                  </a:cxn>
                  <a:cxn ang="0">
                    <a:pos x="3" y="8"/>
                  </a:cxn>
                  <a:cxn ang="0">
                    <a:pos x="5" y="8"/>
                  </a:cxn>
                  <a:cxn ang="0">
                    <a:pos x="6" y="8"/>
                  </a:cxn>
                  <a:cxn ang="0">
                    <a:pos x="8" y="8"/>
                  </a:cxn>
                  <a:cxn ang="0">
                    <a:pos x="9" y="8"/>
                  </a:cxn>
                  <a:cxn ang="0">
                    <a:pos x="10" y="8"/>
                  </a:cxn>
                  <a:cxn ang="0">
                    <a:pos x="11" y="8"/>
                  </a:cxn>
                  <a:cxn ang="0">
                    <a:pos x="11" y="7"/>
                  </a:cxn>
                  <a:cxn ang="0">
                    <a:pos x="11" y="7"/>
                  </a:cxn>
                  <a:cxn ang="0">
                    <a:pos x="11" y="6"/>
                  </a:cxn>
                  <a:cxn ang="0">
                    <a:pos x="11" y="6"/>
                  </a:cxn>
                  <a:cxn ang="0">
                    <a:pos x="11" y="6"/>
                  </a:cxn>
                  <a:cxn ang="0">
                    <a:pos x="11" y="5"/>
                  </a:cxn>
                  <a:cxn ang="0">
                    <a:pos x="10" y="5"/>
                  </a:cxn>
                  <a:cxn ang="0">
                    <a:pos x="8" y="6"/>
                  </a:cxn>
                  <a:cxn ang="0">
                    <a:pos x="7" y="6"/>
                  </a:cxn>
                  <a:cxn ang="0">
                    <a:pos x="5" y="6"/>
                  </a:cxn>
                  <a:cxn ang="0">
                    <a:pos x="4" y="6"/>
                  </a:cxn>
                  <a:cxn ang="0">
                    <a:pos x="3" y="6"/>
                  </a:cxn>
                  <a:cxn ang="0">
                    <a:pos x="2" y="5"/>
                  </a:cxn>
                  <a:cxn ang="0">
                    <a:pos x="2" y="5"/>
                  </a:cxn>
                  <a:cxn ang="0">
                    <a:pos x="2" y="5"/>
                  </a:cxn>
                  <a:cxn ang="0">
                    <a:pos x="2" y="4"/>
                  </a:cxn>
                  <a:cxn ang="0">
                    <a:pos x="2" y="3"/>
                  </a:cxn>
                  <a:cxn ang="0">
                    <a:pos x="2" y="1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0" y="2"/>
                  </a:cxn>
                  <a:cxn ang="0">
                    <a:pos x="0" y="4"/>
                  </a:cxn>
                  <a:cxn ang="0">
                    <a:pos x="1" y="7"/>
                  </a:cxn>
                </a:cxnLst>
                <a:rect l="0" t="0" r="r" b="b"/>
                <a:pathLst>
                  <a:path w="11" h="8">
                    <a:moveTo>
                      <a:pt x="1" y="7"/>
                    </a:moveTo>
                    <a:lnTo>
                      <a:pt x="1" y="8"/>
                    </a:lnTo>
                    <a:lnTo>
                      <a:pt x="2" y="8"/>
                    </a:lnTo>
                    <a:lnTo>
                      <a:pt x="3" y="8"/>
                    </a:lnTo>
                    <a:lnTo>
                      <a:pt x="5" y="8"/>
                    </a:lnTo>
                    <a:lnTo>
                      <a:pt x="6" y="8"/>
                    </a:lnTo>
                    <a:lnTo>
                      <a:pt x="8" y="8"/>
                    </a:lnTo>
                    <a:lnTo>
                      <a:pt x="9" y="8"/>
                    </a:lnTo>
                    <a:lnTo>
                      <a:pt x="10" y="8"/>
                    </a:lnTo>
                    <a:lnTo>
                      <a:pt x="11" y="8"/>
                    </a:lnTo>
                    <a:lnTo>
                      <a:pt x="11" y="7"/>
                    </a:lnTo>
                    <a:lnTo>
                      <a:pt x="11" y="7"/>
                    </a:lnTo>
                    <a:lnTo>
                      <a:pt x="11" y="6"/>
                    </a:lnTo>
                    <a:lnTo>
                      <a:pt x="11" y="6"/>
                    </a:lnTo>
                    <a:lnTo>
                      <a:pt x="11" y="6"/>
                    </a:lnTo>
                    <a:lnTo>
                      <a:pt x="11" y="5"/>
                    </a:lnTo>
                    <a:lnTo>
                      <a:pt x="10" y="5"/>
                    </a:lnTo>
                    <a:lnTo>
                      <a:pt x="8" y="6"/>
                    </a:lnTo>
                    <a:lnTo>
                      <a:pt x="7" y="6"/>
                    </a:lnTo>
                    <a:lnTo>
                      <a:pt x="5" y="6"/>
                    </a:lnTo>
                    <a:lnTo>
                      <a:pt x="4" y="6"/>
                    </a:lnTo>
                    <a:lnTo>
                      <a:pt x="3" y="6"/>
                    </a:lnTo>
                    <a:lnTo>
                      <a:pt x="2" y="5"/>
                    </a:lnTo>
                    <a:lnTo>
                      <a:pt x="2" y="5"/>
                    </a:lnTo>
                    <a:lnTo>
                      <a:pt x="2" y="5"/>
                    </a:lnTo>
                    <a:lnTo>
                      <a:pt x="2" y="4"/>
                    </a:lnTo>
                    <a:lnTo>
                      <a:pt x="2" y="3"/>
                    </a:lnTo>
                    <a:lnTo>
                      <a:pt x="2" y="1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1" y="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8295" name="Freeform 119"/>
              <p:cNvSpPr>
                <a:spLocks/>
              </p:cNvSpPr>
              <p:nvPr/>
            </p:nvSpPr>
            <p:spPr bwMode="auto">
              <a:xfrm>
                <a:off x="2335" y="482"/>
                <a:ext cx="13" cy="10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1" y="9"/>
                  </a:cxn>
                  <a:cxn ang="0">
                    <a:pos x="3" y="9"/>
                  </a:cxn>
                  <a:cxn ang="0">
                    <a:pos x="4" y="10"/>
                  </a:cxn>
                  <a:cxn ang="0">
                    <a:pos x="6" y="9"/>
                  </a:cxn>
                  <a:cxn ang="0">
                    <a:pos x="8" y="9"/>
                  </a:cxn>
                  <a:cxn ang="0">
                    <a:pos x="9" y="9"/>
                  </a:cxn>
                  <a:cxn ang="0">
                    <a:pos x="11" y="9"/>
                  </a:cxn>
                  <a:cxn ang="0">
                    <a:pos x="12" y="9"/>
                  </a:cxn>
                  <a:cxn ang="0">
                    <a:pos x="13" y="9"/>
                  </a:cxn>
                  <a:cxn ang="0">
                    <a:pos x="13" y="8"/>
                  </a:cxn>
                  <a:cxn ang="0">
                    <a:pos x="13" y="8"/>
                  </a:cxn>
                  <a:cxn ang="0">
                    <a:pos x="13" y="7"/>
                  </a:cxn>
                  <a:cxn ang="0">
                    <a:pos x="13" y="7"/>
                  </a:cxn>
                  <a:cxn ang="0">
                    <a:pos x="13" y="6"/>
                  </a:cxn>
                  <a:cxn ang="0">
                    <a:pos x="12" y="6"/>
                  </a:cxn>
                  <a:cxn ang="0">
                    <a:pos x="12" y="6"/>
                  </a:cxn>
                  <a:cxn ang="0">
                    <a:pos x="10" y="7"/>
                  </a:cxn>
                  <a:cxn ang="0">
                    <a:pos x="8" y="7"/>
                  </a:cxn>
                  <a:cxn ang="0">
                    <a:pos x="6" y="7"/>
                  </a:cxn>
                  <a:cxn ang="0">
                    <a:pos x="4" y="7"/>
                  </a:cxn>
                  <a:cxn ang="0">
                    <a:pos x="3" y="6"/>
                  </a:cxn>
                  <a:cxn ang="0">
                    <a:pos x="2" y="6"/>
                  </a:cxn>
                  <a:cxn ang="0">
                    <a:pos x="2" y="6"/>
                  </a:cxn>
                  <a:cxn ang="0">
                    <a:pos x="2" y="6"/>
                  </a:cxn>
                  <a:cxn ang="0">
                    <a:pos x="2" y="5"/>
                  </a:cxn>
                  <a:cxn ang="0">
                    <a:pos x="2" y="3"/>
                  </a:cxn>
                  <a:cxn ang="0">
                    <a:pos x="2" y="1"/>
                  </a:cxn>
                  <a:cxn ang="0">
                    <a:pos x="4" y="0"/>
                  </a:cxn>
                  <a:cxn ang="0">
                    <a:pos x="2" y="0"/>
                  </a:cxn>
                  <a:cxn ang="0">
                    <a:pos x="0" y="2"/>
                  </a:cxn>
                  <a:cxn ang="0">
                    <a:pos x="0" y="5"/>
                  </a:cxn>
                  <a:cxn ang="0">
                    <a:pos x="0" y="8"/>
                  </a:cxn>
                </a:cxnLst>
                <a:rect l="0" t="0" r="r" b="b"/>
                <a:pathLst>
                  <a:path w="13" h="10">
                    <a:moveTo>
                      <a:pt x="0" y="8"/>
                    </a:moveTo>
                    <a:lnTo>
                      <a:pt x="1" y="9"/>
                    </a:lnTo>
                    <a:lnTo>
                      <a:pt x="3" y="9"/>
                    </a:lnTo>
                    <a:lnTo>
                      <a:pt x="4" y="10"/>
                    </a:lnTo>
                    <a:lnTo>
                      <a:pt x="6" y="9"/>
                    </a:lnTo>
                    <a:lnTo>
                      <a:pt x="8" y="9"/>
                    </a:lnTo>
                    <a:lnTo>
                      <a:pt x="9" y="9"/>
                    </a:lnTo>
                    <a:lnTo>
                      <a:pt x="11" y="9"/>
                    </a:lnTo>
                    <a:lnTo>
                      <a:pt x="12" y="9"/>
                    </a:lnTo>
                    <a:lnTo>
                      <a:pt x="13" y="9"/>
                    </a:lnTo>
                    <a:lnTo>
                      <a:pt x="13" y="8"/>
                    </a:lnTo>
                    <a:lnTo>
                      <a:pt x="13" y="8"/>
                    </a:lnTo>
                    <a:lnTo>
                      <a:pt x="13" y="7"/>
                    </a:lnTo>
                    <a:lnTo>
                      <a:pt x="13" y="7"/>
                    </a:lnTo>
                    <a:lnTo>
                      <a:pt x="13" y="6"/>
                    </a:lnTo>
                    <a:lnTo>
                      <a:pt x="12" y="6"/>
                    </a:lnTo>
                    <a:lnTo>
                      <a:pt x="12" y="6"/>
                    </a:lnTo>
                    <a:lnTo>
                      <a:pt x="10" y="7"/>
                    </a:lnTo>
                    <a:lnTo>
                      <a:pt x="8" y="7"/>
                    </a:lnTo>
                    <a:lnTo>
                      <a:pt x="6" y="7"/>
                    </a:lnTo>
                    <a:lnTo>
                      <a:pt x="4" y="7"/>
                    </a:lnTo>
                    <a:lnTo>
                      <a:pt x="3" y="6"/>
                    </a:lnTo>
                    <a:lnTo>
                      <a:pt x="2" y="6"/>
                    </a:lnTo>
                    <a:lnTo>
                      <a:pt x="2" y="6"/>
                    </a:lnTo>
                    <a:lnTo>
                      <a:pt x="2" y="6"/>
                    </a:lnTo>
                    <a:lnTo>
                      <a:pt x="2" y="5"/>
                    </a:lnTo>
                    <a:lnTo>
                      <a:pt x="2" y="3"/>
                    </a:lnTo>
                    <a:lnTo>
                      <a:pt x="2" y="1"/>
                    </a:lnTo>
                    <a:lnTo>
                      <a:pt x="4" y="0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0" y="5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8296" name="Freeform 120"/>
              <p:cNvSpPr>
                <a:spLocks/>
              </p:cNvSpPr>
              <p:nvPr/>
            </p:nvSpPr>
            <p:spPr bwMode="auto">
              <a:xfrm>
                <a:off x="2317" y="484"/>
                <a:ext cx="10" cy="8"/>
              </a:xfrm>
              <a:custGeom>
                <a:avLst/>
                <a:gdLst/>
                <a:ahLst/>
                <a:cxnLst>
                  <a:cxn ang="0">
                    <a:pos x="1" y="6"/>
                  </a:cxn>
                  <a:cxn ang="0">
                    <a:pos x="2" y="7"/>
                  </a:cxn>
                  <a:cxn ang="0">
                    <a:pos x="3" y="7"/>
                  </a:cxn>
                  <a:cxn ang="0">
                    <a:pos x="4" y="8"/>
                  </a:cxn>
                  <a:cxn ang="0">
                    <a:pos x="5" y="7"/>
                  </a:cxn>
                  <a:cxn ang="0">
                    <a:pos x="6" y="7"/>
                  </a:cxn>
                  <a:cxn ang="0">
                    <a:pos x="7" y="7"/>
                  </a:cxn>
                  <a:cxn ang="0">
                    <a:pos x="8" y="7"/>
                  </a:cxn>
                  <a:cxn ang="0">
                    <a:pos x="9" y="7"/>
                  </a:cxn>
                  <a:cxn ang="0">
                    <a:pos x="9" y="7"/>
                  </a:cxn>
                  <a:cxn ang="0">
                    <a:pos x="10" y="7"/>
                  </a:cxn>
                  <a:cxn ang="0">
                    <a:pos x="10" y="6"/>
                  </a:cxn>
                  <a:cxn ang="0">
                    <a:pos x="10" y="6"/>
                  </a:cxn>
                  <a:cxn ang="0">
                    <a:pos x="10" y="5"/>
                  </a:cxn>
                  <a:cxn ang="0">
                    <a:pos x="10" y="5"/>
                  </a:cxn>
                  <a:cxn ang="0">
                    <a:pos x="9" y="5"/>
                  </a:cxn>
                  <a:cxn ang="0">
                    <a:pos x="9" y="5"/>
                  </a:cxn>
                  <a:cxn ang="0">
                    <a:pos x="8" y="5"/>
                  </a:cxn>
                  <a:cxn ang="0">
                    <a:pos x="6" y="5"/>
                  </a:cxn>
                  <a:cxn ang="0">
                    <a:pos x="5" y="5"/>
                  </a:cxn>
                  <a:cxn ang="0">
                    <a:pos x="4" y="5"/>
                  </a:cxn>
                  <a:cxn ang="0">
                    <a:pos x="3" y="5"/>
                  </a:cxn>
                  <a:cxn ang="0">
                    <a:pos x="2" y="5"/>
                  </a:cxn>
                  <a:cxn ang="0">
                    <a:pos x="2" y="5"/>
                  </a:cxn>
                  <a:cxn ang="0">
                    <a:pos x="2" y="5"/>
                  </a:cxn>
                  <a:cxn ang="0">
                    <a:pos x="2" y="4"/>
                  </a:cxn>
                  <a:cxn ang="0">
                    <a:pos x="2" y="3"/>
                  </a:cxn>
                  <a:cxn ang="0">
                    <a:pos x="2" y="1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1"/>
                  </a:cxn>
                  <a:cxn ang="0">
                    <a:pos x="0" y="4"/>
                  </a:cxn>
                  <a:cxn ang="0">
                    <a:pos x="1" y="6"/>
                  </a:cxn>
                </a:cxnLst>
                <a:rect l="0" t="0" r="r" b="b"/>
                <a:pathLst>
                  <a:path w="10" h="8">
                    <a:moveTo>
                      <a:pt x="1" y="6"/>
                    </a:moveTo>
                    <a:lnTo>
                      <a:pt x="2" y="7"/>
                    </a:lnTo>
                    <a:lnTo>
                      <a:pt x="3" y="7"/>
                    </a:lnTo>
                    <a:lnTo>
                      <a:pt x="4" y="8"/>
                    </a:lnTo>
                    <a:lnTo>
                      <a:pt x="5" y="7"/>
                    </a:lnTo>
                    <a:lnTo>
                      <a:pt x="6" y="7"/>
                    </a:lnTo>
                    <a:lnTo>
                      <a:pt x="7" y="7"/>
                    </a:lnTo>
                    <a:lnTo>
                      <a:pt x="8" y="7"/>
                    </a:lnTo>
                    <a:lnTo>
                      <a:pt x="9" y="7"/>
                    </a:lnTo>
                    <a:lnTo>
                      <a:pt x="9" y="7"/>
                    </a:lnTo>
                    <a:lnTo>
                      <a:pt x="10" y="7"/>
                    </a:lnTo>
                    <a:lnTo>
                      <a:pt x="10" y="6"/>
                    </a:lnTo>
                    <a:lnTo>
                      <a:pt x="10" y="6"/>
                    </a:lnTo>
                    <a:lnTo>
                      <a:pt x="10" y="5"/>
                    </a:lnTo>
                    <a:lnTo>
                      <a:pt x="10" y="5"/>
                    </a:lnTo>
                    <a:lnTo>
                      <a:pt x="9" y="5"/>
                    </a:lnTo>
                    <a:lnTo>
                      <a:pt x="9" y="5"/>
                    </a:lnTo>
                    <a:lnTo>
                      <a:pt x="8" y="5"/>
                    </a:lnTo>
                    <a:lnTo>
                      <a:pt x="6" y="5"/>
                    </a:lnTo>
                    <a:lnTo>
                      <a:pt x="5" y="5"/>
                    </a:lnTo>
                    <a:lnTo>
                      <a:pt x="4" y="5"/>
                    </a:lnTo>
                    <a:lnTo>
                      <a:pt x="3" y="5"/>
                    </a:lnTo>
                    <a:lnTo>
                      <a:pt x="2" y="5"/>
                    </a:lnTo>
                    <a:lnTo>
                      <a:pt x="2" y="5"/>
                    </a:lnTo>
                    <a:lnTo>
                      <a:pt x="2" y="5"/>
                    </a:lnTo>
                    <a:lnTo>
                      <a:pt x="2" y="4"/>
                    </a:lnTo>
                    <a:lnTo>
                      <a:pt x="2" y="3"/>
                    </a:lnTo>
                    <a:lnTo>
                      <a:pt x="2" y="1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4"/>
                    </a:lnTo>
                    <a:lnTo>
                      <a:pt x="1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8297" name="Freeform 121"/>
              <p:cNvSpPr>
                <a:spLocks/>
              </p:cNvSpPr>
              <p:nvPr/>
            </p:nvSpPr>
            <p:spPr bwMode="auto">
              <a:xfrm>
                <a:off x="2301" y="486"/>
                <a:ext cx="11" cy="9"/>
              </a:xfrm>
              <a:custGeom>
                <a:avLst/>
                <a:gdLst/>
                <a:ahLst/>
                <a:cxnLst>
                  <a:cxn ang="0">
                    <a:pos x="1" y="7"/>
                  </a:cxn>
                  <a:cxn ang="0">
                    <a:pos x="2" y="8"/>
                  </a:cxn>
                  <a:cxn ang="0">
                    <a:pos x="2" y="9"/>
                  </a:cxn>
                  <a:cxn ang="0">
                    <a:pos x="4" y="9"/>
                  </a:cxn>
                  <a:cxn ang="0">
                    <a:pos x="5" y="9"/>
                  </a:cxn>
                  <a:cxn ang="0">
                    <a:pos x="7" y="8"/>
                  </a:cxn>
                  <a:cxn ang="0">
                    <a:pos x="8" y="8"/>
                  </a:cxn>
                  <a:cxn ang="0">
                    <a:pos x="9" y="8"/>
                  </a:cxn>
                  <a:cxn ang="0">
                    <a:pos x="11" y="8"/>
                  </a:cxn>
                  <a:cxn ang="0">
                    <a:pos x="11" y="8"/>
                  </a:cxn>
                  <a:cxn ang="0">
                    <a:pos x="11" y="8"/>
                  </a:cxn>
                  <a:cxn ang="0">
                    <a:pos x="11" y="7"/>
                  </a:cxn>
                  <a:cxn ang="0">
                    <a:pos x="11" y="7"/>
                  </a:cxn>
                  <a:cxn ang="0">
                    <a:pos x="11" y="6"/>
                  </a:cxn>
                  <a:cxn ang="0">
                    <a:pos x="11" y="6"/>
                  </a:cxn>
                  <a:cxn ang="0">
                    <a:pos x="11" y="5"/>
                  </a:cxn>
                  <a:cxn ang="0">
                    <a:pos x="10" y="5"/>
                  </a:cxn>
                  <a:cxn ang="0">
                    <a:pos x="8" y="6"/>
                  </a:cxn>
                  <a:cxn ang="0">
                    <a:pos x="7" y="6"/>
                  </a:cxn>
                  <a:cxn ang="0">
                    <a:pos x="5" y="6"/>
                  </a:cxn>
                  <a:cxn ang="0">
                    <a:pos x="4" y="6"/>
                  </a:cxn>
                  <a:cxn ang="0">
                    <a:pos x="3" y="6"/>
                  </a:cxn>
                  <a:cxn ang="0">
                    <a:pos x="2" y="5"/>
                  </a:cxn>
                  <a:cxn ang="0">
                    <a:pos x="2" y="5"/>
                  </a:cxn>
                  <a:cxn ang="0">
                    <a:pos x="2" y="5"/>
                  </a:cxn>
                  <a:cxn ang="0">
                    <a:pos x="2" y="5"/>
                  </a:cxn>
                  <a:cxn ang="0">
                    <a:pos x="2" y="3"/>
                  </a:cxn>
                  <a:cxn ang="0">
                    <a:pos x="2" y="1"/>
                  </a:cxn>
                  <a:cxn ang="0">
                    <a:pos x="4" y="0"/>
                  </a:cxn>
                  <a:cxn ang="0">
                    <a:pos x="2" y="0"/>
                  </a:cxn>
                  <a:cxn ang="0">
                    <a:pos x="1" y="1"/>
                  </a:cxn>
                  <a:cxn ang="0">
                    <a:pos x="0" y="4"/>
                  </a:cxn>
                  <a:cxn ang="0">
                    <a:pos x="1" y="7"/>
                  </a:cxn>
                </a:cxnLst>
                <a:rect l="0" t="0" r="r" b="b"/>
                <a:pathLst>
                  <a:path w="11" h="9">
                    <a:moveTo>
                      <a:pt x="1" y="7"/>
                    </a:moveTo>
                    <a:lnTo>
                      <a:pt x="2" y="8"/>
                    </a:lnTo>
                    <a:lnTo>
                      <a:pt x="2" y="9"/>
                    </a:lnTo>
                    <a:lnTo>
                      <a:pt x="4" y="9"/>
                    </a:lnTo>
                    <a:lnTo>
                      <a:pt x="5" y="9"/>
                    </a:lnTo>
                    <a:lnTo>
                      <a:pt x="7" y="8"/>
                    </a:lnTo>
                    <a:lnTo>
                      <a:pt x="8" y="8"/>
                    </a:lnTo>
                    <a:lnTo>
                      <a:pt x="9" y="8"/>
                    </a:lnTo>
                    <a:lnTo>
                      <a:pt x="11" y="8"/>
                    </a:lnTo>
                    <a:lnTo>
                      <a:pt x="11" y="8"/>
                    </a:lnTo>
                    <a:lnTo>
                      <a:pt x="11" y="8"/>
                    </a:lnTo>
                    <a:lnTo>
                      <a:pt x="11" y="7"/>
                    </a:lnTo>
                    <a:lnTo>
                      <a:pt x="11" y="7"/>
                    </a:lnTo>
                    <a:lnTo>
                      <a:pt x="11" y="6"/>
                    </a:lnTo>
                    <a:lnTo>
                      <a:pt x="11" y="6"/>
                    </a:lnTo>
                    <a:lnTo>
                      <a:pt x="11" y="5"/>
                    </a:lnTo>
                    <a:lnTo>
                      <a:pt x="10" y="5"/>
                    </a:lnTo>
                    <a:lnTo>
                      <a:pt x="8" y="6"/>
                    </a:lnTo>
                    <a:lnTo>
                      <a:pt x="7" y="6"/>
                    </a:lnTo>
                    <a:lnTo>
                      <a:pt x="5" y="6"/>
                    </a:lnTo>
                    <a:lnTo>
                      <a:pt x="4" y="6"/>
                    </a:lnTo>
                    <a:lnTo>
                      <a:pt x="3" y="6"/>
                    </a:lnTo>
                    <a:lnTo>
                      <a:pt x="2" y="5"/>
                    </a:lnTo>
                    <a:lnTo>
                      <a:pt x="2" y="5"/>
                    </a:lnTo>
                    <a:lnTo>
                      <a:pt x="2" y="5"/>
                    </a:lnTo>
                    <a:lnTo>
                      <a:pt x="2" y="5"/>
                    </a:lnTo>
                    <a:lnTo>
                      <a:pt x="2" y="3"/>
                    </a:lnTo>
                    <a:lnTo>
                      <a:pt x="2" y="1"/>
                    </a:lnTo>
                    <a:lnTo>
                      <a:pt x="4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4"/>
                    </a:lnTo>
                    <a:lnTo>
                      <a:pt x="1" y="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8298" name="Freeform 122"/>
              <p:cNvSpPr>
                <a:spLocks/>
              </p:cNvSpPr>
              <p:nvPr/>
            </p:nvSpPr>
            <p:spPr bwMode="auto">
              <a:xfrm>
                <a:off x="2470" y="431"/>
                <a:ext cx="24" cy="64"/>
              </a:xfrm>
              <a:custGeom>
                <a:avLst/>
                <a:gdLst/>
                <a:ahLst/>
                <a:cxnLst>
                  <a:cxn ang="0">
                    <a:pos x="21" y="17"/>
                  </a:cxn>
                  <a:cxn ang="0">
                    <a:pos x="19" y="19"/>
                  </a:cxn>
                  <a:cxn ang="0">
                    <a:pos x="18" y="21"/>
                  </a:cxn>
                  <a:cxn ang="0">
                    <a:pos x="16" y="24"/>
                  </a:cxn>
                  <a:cxn ang="0">
                    <a:pos x="15" y="26"/>
                  </a:cxn>
                  <a:cxn ang="0">
                    <a:pos x="13" y="30"/>
                  </a:cxn>
                  <a:cxn ang="0">
                    <a:pos x="11" y="34"/>
                  </a:cxn>
                  <a:cxn ang="0">
                    <a:pos x="8" y="39"/>
                  </a:cxn>
                  <a:cxn ang="0">
                    <a:pos x="7" y="43"/>
                  </a:cxn>
                  <a:cxn ang="0">
                    <a:pos x="5" y="47"/>
                  </a:cxn>
                  <a:cxn ang="0">
                    <a:pos x="3" y="52"/>
                  </a:cxn>
                  <a:cxn ang="0">
                    <a:pos x="2" y="56"/>
                  </a:cxn>
                  <a:cxn ang="0">
                    <a:pos x="0" y="60"/>
                  </a:cxn>
                  <a:cxn ang="0">
                    <a:pos x="0" y="62"/>
                  </a:cxn>
                  <a:cxn ang="0">
                    <a:pos x="1" y="63"/>
                  </a:cxn>
                  <a:cxn ang="0">
                    <a:pos x="2" y="64"/>
                  </a:cxn>
                  <a:cxn ang="0">
                    <a:pos x="2" y="64"/>
                  </a:cxn>
                  <a:cxn ang="0">
                    <a:pos x="3" y="64"/>
                  </a:cxn>
                  <a:cxn ang="0">
                    <a:pos x="4" y="63"/>
                  </a:cxn>
                  <a:cxn ang="0">
                    <a:pos x="4" y="63"/>
                  </a:cxn>
                  <a:cxn ang="0">
                    <a:pos x="5" y="62"/>
                  </a:cxn>
                  <a:cxn ang="0">
                    <a:pos x="5" y="60"/>
                  </a:cxn>
                  <a:cxn ang="0">
                    <a:pos x="6" y="58"/>
                  </a:cxn>
                  <a:cxn ang="0">
                    <a:pos x="8" y="55"/>
                  </a:cxn>
                  <a:cxn ang="0">
                    <a:pos x="9" y="52"/>
                  </a:cxn>
                  <a:cxn ang="0">
                    <a:pos x="10" y="47"/>
                  </a:cxn>
                  <a:cxn ang="0">
                    <a:pos x="12" y="42"/>
                  </a:cxn>
                  <a:cxn ang="0">
                    <a:pos x="15" y="37"/>
                  </a:cxn>
                  <a:cxn ang="0">
                    <a:pos x="18" y="31"/>
                  </a:cxn>
                  <a:cxn ang="0">
                    <a:pos x="20" y="27"/>
                  </a:cxn>
                  <a:cxn ang="0">
                    <a:pos x="22" y="23"/>
                  </a:cxn>
                  <a:cxn ang="0">
                    <a:pos x="23" y="21"/>
                  </a:cxn>
                  <a:cxn ang="0">
                    <a:pos x="24" y="20"/>
                  </a:cxn>
                  <a:cxn ang="0">
                    <a:pos x="24" y="19"/>
                  </a:cxn>
                  <a:cxn ang="0">
                    <a:pos x="24" y="19"/>
                  </a:cxn>
                  <a:cxn ang="0">
                    <a:pos x="24" y="18"/>
                  </a:cxn>
                  <a:cxn ang="0">
                    <a:pos x="24" y="18"/>
                  </a:cxn>
                  <a:cxn ang="0">
                    <a:pos x="24" y="16"/>
                  </a:cxn>
                  <a:cxn ang="0">
                    <a:pos x="22" y="11"/>
                  </a:cxn>
                  <a:cxn ang="0">
                    <a:pos x="20" y="5"/>
                  </a:cxn>
                  <a:cxn ang="0">
                    <a:pos x="18" y="0"/>
                  </a:cxn>
                  <a:cxn ang="0">
                    <a:pos x="16" y="3"/>
                  </a:cxn>
                  <a:cxn ang="0">
                    <a:pos x="16" y="6"/>
                  </a:cxn>
                  <a:cxn ang="0">
                    <a:pos x="17" y="9"/>
                  </a:cxn>
                  <a:cxn ang="0">
                    <a:pos x="18" y="11"/>
                  </a:cxn>
                  <a:cxn ang="0">
                    <a:pos x="19" y="14"/>
                  </a:cxn>
                  <a:cxn ang="0">
                    <a:pos x="20" y="15"/>
                  </a:cxn>
                  <a:cxn ang="0">
                    <a:pos x="21" y="17"/>
                  </a:cxn>
                  <a:cxn ang="0">
                    <a:pos x="21" y="17"/>
                  </a:cxn>
                </a:cxnLst>
                <a:rect l="0" t="0" r="r" b="b"/>
                <a:pathLst>
                  <a:path w="24" h="64">
                    <a:moveTo>
                      <a:pt x="21" y="17"/>
                    </a:moveTo>
                    <a:lnTo>
                      <a:pt x="19" y="19"/>
                    </a:lnTo>
                    <a:lnTo>
                      <a:pt x="18" y="21"/>
                    </a:lnTo>
                    <a:lnTo>
                      <a:pt x="16" y="24"/>
                    </a:lnTo>
                    <a:lnTo>
                      <a:pt x="15" y="26"/>
                    </a:lnTo>
                    <a:lnTo>
                      <a:pt x="13" y="30"/>
                    </a:lnTo>
                    <a:lnTo>
                      <a:pt x="11" y="34"/>
                    </a:lnTo>
                    <a:lnTo>
                      <a:pt x="8" y="39"/>
                    </a:lnTo>
                    <a:lnTo>
                      <a:pt x="7" y="43"/>
                    </a:lnTo>
                    <a:lnTo>
                      <a:pt x="5" y="47"/>
                    </a:lnTo>
                    <a:lnTo>
                      <a:pt x="3" y="52"/>
                    </a:lnTo>
                    <a:lnTo>
                      <a:pt x="2" y="56"/>
                    </a:lnTo>
                    <a:lnTo>
                      <a:pt x="0" y="60"/>
                    </a:lnTo>
                    <a:lnTo>
                      <a:pt x="0" y="62"/>
                    </a:lnTo>
                    <a:lnTo>
                      <a:pt x="1" y="63"/>
                    </a:lnTo>
                    <a:lnTo>
                      <a:pt x="2" y="64"/>
                    </a:lnTo>
                    <a:lnTo>
                      <a:pt x="2" y="64"/>
                    </a:lnTo>
                    <a:lnTo>
                      <a:pt x="3" y="64"/>
                    </a:lnTo>
                    <a:lnTo>
                      <a:pt x="4" y="63"/>
                    </a:lnTo>
                    <a:lnTo>
                      <a:pt x="4" y="63"/>
                    </a:lnTo>
                    <a:lnTo>
                      <a:pt x="5" y="62"/>
                    </a:lnTo>
                    <a:lnTo>
                      <a:pt x="5" y="60"/>
                    </a:lnTo>
                    <a:lnTo>
                      <a:pt x="6" y="58"/>
                    </a:lnTo>
                    <a:lnTo>
                      <a:pt x="8" y="55"/>
                    </a:lnTo>
                    <a:lnTo>
                      <a:pt x="9" y="52"/>
                    </a:lnTo>
                    <a:lnTo>
                      <a:pt x="10" y="47"/>
                    </a:lnTo>
                    <a:lnTo>
                      <a:pt x="12" y="42"/>
                    </a:lnTo>
                    <a:lnTo>
                      <a:pt x="15" y="37"/>
                    </a:lnTo>
                    <a:lnTo>
                      <a:pt x="18" y="31"/>
                    </a:lnTo>
                    <a:lnTo>
                      <a:pt x="20" y="27"/>
                    </a:lnTo>
                    <a:lnTo>
                      <a:pt x="22" y="23"/>
                    </a:lnTo>
                    <a:lnTo>
                      <a:pt x="23" y="21"/>
                    </a:lnTo>
                    <a:lnTo>
                      <a:pt x="24" y="20"/>
                    </a:lnTo>
                    <a:lnTo>
                      <a:pt x="24" y="19"/>
                    </a:lnTo>
                    <a:lnTo>
                      <a:pt x="24" y="19"/>
                    </a:lnTo>
                    <a:lnTo>
                      <a:pt x="24" y="18"/>
                    </a:lnTo>
                    <a:lnTo>
                      <a:pt x="24" y="18"/>
                    </a:lnTo>
                    <a:lnTo>
                      <a:pt x="24" y="16"/>
                    </a:lnTo>
                    <a:lnTo>
                      <a:pt x="22" y="11"/>
                    </a:lnTo>
                    <a:lnTo>
                      <a:pt x="20" y="5"/>
                    </a:lnTo>
                    <a:lnTo>
                      <a:pt x="18" y="0"/>
                    </a:lnTo>
                    <a:lnTo>
                      <a:pt x="16" y="3"/>
                    </a:lnTo>
                    <a:lnTo>
                      <a:pt x="16" y="6"/>
                    </a:lnTo>
                    <a:lnTo>
                      <a:pt x="17" y="9"/>
                    </a:lnTo>
                    <a:lnTo>
                      <a:pt x="18" y="11"/>
                    </a:lnTo>
                    <a:lnTo>
                      <a:pt x="19" y="14"/>
                    </a:lnTo>
                    <a:lnTo>
                      <a:pt x="20" y="15"/>
                    </a:lnTo>
                    <a:lnTo>
                      <a:pt x="21" y="17"/>
                    </a:lnTo>
                    <a:lnTo>
                      <a:pt x="21" y="1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8299" name="Freeform 123"/>
              <p:cNvSpPr>
                <a:spLocks/>
              </p:cNvSpPr>
              <p:nvPr/>
            </p:nvSpPr>
            <p:spPr bwMode="auto">
              <a:xfrm>
                <a:off x="2290" y="426"/>
                <a:ext cx="196" cy="33"/>
              </a:xfrm>
              <a:custGeom>
                <a:avLst/>
                <a:gdLst/>
                <a:ahLst/>
                <a:cxnLst>
                  <a:cxn ang="0">
                    <a:pos x="112" y="25"/>
                  </a:cxn>
                  <a:cxn ang="0">
                    <a:pos x="125" y="24"/>
                  </a:cxn>
                  <a:cxn ang="0">
                    <a:pos x="139" y="21"/>
                  </a:cxn>
                  <a:cxn ang="0">
                    <a:pos x="154" y="18"/>
                  </a:cxn>
                  <a:cxn ang="0">
                    <a:pos x="167" y="15"/>
                  </a:cxn>
                  <a:cxn ang="0">
                    <a:pos x="179" y="12"/>
                  </a:cxn>
                  <a:cxn ang="0">
                    <a:pos x="188" y="9"/>
                  </a:cxn>
                  <a:cxn ang="0">
                    <a:pos x="194" y="6"/>
                  </a:cxn>
                  <a:cxn ang="0">
                    <a:pos x="196" y="4"/>
                  </a:cxn>
                  <a:cxn ang="0">
                    <a:pos x="195" y="2"/>
                  </a:cxn>
                  <a:cxn ang="0">
                    <a:pos x="193" y="0"/>
                  </a:cxn>
                  <a:cxn ang="0">
                    <a:pos x="190" y="1"/>
                  </a:cxn>
                  <a:cxn ang="0">
                    <a:pos x="186" y="3"/>
                  </a:cxn>
                  <a:cxn ang="0">
                    <a:pos x="180" y="5"/>
                  </a:cxn>
                  <a:cxn ang="0">
                    <a:pos x="174" y="8"/>
                  </a:cxn>
                  <a:cxn ang="0">
                    <a:pos x="168" y="10"/>
                  </a:cxn>
                  <a:cxn ang="0">
                    <a:pos x="161" y="13"/>
                  </a:cxn>
                  <a:cxn ang="0">
                    <a:pos x="155" y="14"/>
                  </a:cxn>
                  <a:cxn ang="0">
                    <a:pos x="149" y="15"/>
                  </a:cxn>
                  <a:cxn ang="0">
                    <a:pos x="138" y="17"/>
                  </a:cxn>
                  <a:cxn ang="0">
                    <a:pos x="124" y="18"/>
                  </a:cxn>
                  <a:cxn ang="0">
                    <a:pos x="109" y="20"/>
                  </a:cxn>
                  <a:cxn ang="0">
                    <a:pos x="92" y="22"/>
                  </a:cxn>
                  <a:cxn ang="0">
                    <a:pos x="75" y="24"/>
                  </a:cxn>
                  <a:cxn ang="0">
                    <a:pos x="60" y="25"/>
                  </a:cxn>
                  <a:cxn ang="0">
                    <a:pos x="49" y="27"/>
                  </a:cxn>
                  <a:cxn ang="0">
                    <a:pos x="41" y="28"/>
                  </a:cxn>
                  <a:cxn ang="0">
                    <a:pos x="35" y="29"/>
                  </a:cxn>
                  <a:cxn ang="0">
                    <a:pos x="27" y="29"/>
                  </a:cxn>
                  <a:cxn ang="0">
                    <a:pos x="20" y="30"/>
                  </a:cxn>
                  <a:cxn ang="0">
                    <a:pos x="13" y="30"/>
                  </a:cxn>
                  <a:cxn ang="0">
                    <a:pos x="8" y="30"/>
                  </a:cxn>
                  <a:cxn ang="0">
                    <a:pos x="3" y="31"/>
                  </a:cxn>
                  <a:cxn ang="0">
                    <a:pos x="0" y="32"/>
                  </a:cxn>
                  <a:cxn ang="0">
                    <a:pos x="2" y="33"/>
                  </a:cxn>
                  <a:cxn ang="0">
                    <a:pos x="10" y="33"/>
                  </a:cxn>
                  <a:cxn ang="0">
                    <a:pos x="21" y="33"/>
                  </a:cxn>
                  <a:cxn ang="0">
                    <a:pos x="35" y="32"/>
                  </a:cxn>
                  <a:cxn ang="0">
                    <a:pos x="51" y="31"/>
                  </a:cxn>
                  <a:cxn ang="0">
                    <a:pos x="67" y="29"/>
                  </a:cxn>
                  <a:cxn ang="0">
                    <a:pos x="84" y="27"/>
                  </a:cxn>
                  <a:cxn ang="0">
                    <a:pos x="99" y="26"/>
                  </a:cxn>
                </a:cxnLst>
                <a:rect l="0" t="0" r="r" b="b"/>
                <a:pathLst>
                  <a:path w="196" h="33">
                    <a:moveTo>
                      <a:pt x="106" y="26"/>
                    </a:moveTo>
                    <a:lnTo>
                      <a:pt x="112" y="25"/>
                    </a:lnTo>
                    <a:lnTo>
                      <a:pt x="119" y="25"/>
                    </a:lnTo>
                    <a:lnTo>
                      <a:pt x="125" y="24"/>
                    </a:lnTo>
                    <a:lnTo>
                      <a:pt x="132" y="23"/>
                    </a:lnTo>
                    <a:lnTo>
                      <a:pt x="139" y="21"/>
                    </a:lnTo>
                    <a:lnTo>
                      <a:pt x="146" y="20"/>
                    </a:lnTo>
                    <a:lnTo>
                      <a:pt x="154" y="18"/>
                    </a:lnTo>
                    <a:lnTo>
                      <a:pt x="160" y="17"/>
                    </a:lnTo>
                    <a:lnTo>
                      <a:pt x="167" y="15"/>
                    </a:lnTo>
                    <a:lnTo>
                      <a:pt x="173" y="13"/>
                    </a:lnTo>
                    <a:lnTo>
                      <a:pt x="179" y="12"/>
                    </a:lnTo>
                    <a:lnTo>
                      <a:pt x="184" y="10"/>
                    </a:lnTo>
                    <a:lnTo>
                      <a:pt x="188" y="9"/>
                    </a:lnTo>
                    <a:lnTo>
                      <a:pt x="191" y="8"/>
                    </a:lnTo>
                    <a:lnTo>
                      <a:pt x="194" y="6"/>
                    </a:lnTo>
                    <a:lnTo>
                      <a:pt x="195" y="5"/>
                    </a:lnTo>
                    <a:lnTo>
                      <a:pt x="196" y="4"/>
                    </a:lnTo>
                    <a:lnTo>
                      <a:pt x="196" y="3"/>
                    </a:lnTo>
                    <a:lnTo>
                      <a:pt x="195" y="2"/>
                    </a:lnTo>
                    <a:lnTo>
                      <a:pt x="194" y="0"/>
                    </a:lnTo>
                    <a:lnTo>
                      <a:pt x="193" y="0"/>
                    </a:lnTo>
                    <a:lnTo>
                      <a:pt x="192" y="1"/>
                    </a:lnTo>
                    <a:lnTo>
                      <a:pt x="190" y="1"/>
                    </a:lnTo>
                    <a:lnTo>
                      <a:pt x="188" y="2"/>
                    </a:lnTo>
                    <a:lnTo>
                      <a:pt x="186" y="3"/>
                    </a:lnTo>
                    <a:lnTo>
                      <a:pt x="183" y="4"/>
                    </a:lnTo>
                    <a:lnTo>
                      <a:pt x="180" y="5"/>
                    </a:lnTo>
                    <a:lnTo>
                      <a:pt x="177" y="7"/>
                    </a:lnTo>
                    <a:lnTo>
                      <a:pt x="174" y="8"/>
                    </a:lnTo>
                    <a:lnTo>
                      <a:pt x="171" y="9"/>
                    </a:lnTo>
                    <a:lnTo>
                      <a:pt x="168" y="10"/>
                    </a:lnTo>
                    <a:lnTo>
                      <a:pt x="164" y="11"/>
                    </a:lnTo>
                    <a:lnTo>
                      <a:pt x="161" y="13"/>
                    </a:lnTo>
                    <a:lnTo>
                      <a:pt x="158" y="13"/>
                    </a:lnTo>
                    <a:lnTo>
                      <a:pt x="155" y="14"/>
                    </a:lnTo>
                    <a:lnTo>
                      <a:pt x="152" y="15"/>
                    </a:lnTo>
                    <a:lnTo>
                      <a:pt x="149" y="15"/>
                    </a:lnTo>
                    <a:lnTo>
                      <a:pt x="144" y="16"/>
                    </a:lnTo>
                    <a:lnTo>
                      <a:pt x="138" y="17"/>
                    </a:lnTo>
                    <a:lnTo>
                      <a:pt x="132" y="17"/>
                    </a:lnTo>
                    <a:lnTo>
                      <a:pt x="124" y="18"/>
                    </a:lnTo>
                    <a:lnTo>
                      <a:pt x="117" y="19"/>
                    </a:lnTo>
                    <a:lnTo>
                      <a:pt x="109" y="20"/>
                    </a:lnTo>
                    <a:lnTo>
                      <a:pt x="100" y="21"/>
                    </a:lnTo>
                    <a:lnTo>
                      <a:pt x="92" y="22"/>
                    </a:lnTo>
                    <a:lnTo>
                      <a:pt x="83" y="23"/>
                    </a:lnTo>
                    <a:lnTo>
                      <a:pt x="75" y="24"/>
                    </a:lnTo>
                    <a:lnTo>
                      <a:pt x="67" y="25"/>
                    </a:lnTo>
                    <a:lnTo>
                      <a:pt x="60" y="25"/>
                    </a:lnTo>
                    <a:lnTo>
                      <a:pt x="54" y="26"/>
                    </a:lnTo>
                    <a:lnTo>
                      <a:pt x="49" y="27"/>
                    </a:lnTo>
                    <a:lnTo>
                      <a:pt x="44" y="28"/>
                    </a:lnTo>
                    <a:lnTo>
                      <a:pt x="41" y="28"/>
                    </a:lnTo>
                    <a:lnTo>
                      <a:pt x="38" y="29"/>
                    </a:lnTo>
                    <a:lnTo>
                      <a:pt x="35" y="29"/>
                    </a:lnTo>
                    <a:lnTo>
                      <a:pt x="31" y="29"/>
                    </a:lnTo>
                    <a:lnTo>
                      <a:pt x="27" y="29"/>
                    </a:lnTo>
                    <a:lnTo>
                      <a:pt x="24" y="29"/>
                    </a:lnTo>
                    <a:lnTo>
                      <a:pt x="20" y="30"/>
                    </a:lnTo>
                    <a:lnTo>
                      <a:pt x="17" y="30"/>
                    </a:lnTo>
                    <a:lnTo>
                      <a:pt x="13" y="30"/>
                    </a:lnTo>
                    <a:lnTo>
                      <a:pt x="10" y="30"/>
                    </a:lnTo>
                    <a:lnTo>
                      <a:pt x="8" y="30"/>
                    </a:lnTo>
                    <a:lnTo>
                      <a:pt x="5" y="31"/>
                    </a:lnTo>
                    <a:lnTo>
                      <a:pt x="3" y="31"/>
                    </a:lnTo>
                    <a:lnTo>
                      <a:pt x="1" y="31"/>
                    </a:lnTo>
                    <a:lnTo>
                      <a:pt x="0" y="32"/>
                    </a:lnTo>
                    <a:lnTo>
                      <a:pt x="0" y="32"/>
                    </a:lnTo>
                    <a:lnTo>
                      <a:pt x="2" y="33"/>
                    </a:lnTo>
                    <a:lnTo>
                      <a:pt x="5" y="33"/>
                    </a:lnTo>
                    <a:lnTo>
                      <a:pt x="10" y="33"/>
                    </a:lnTo>
                    <a:lnTo>
                      <a:pt x="15" y="33"/>
                    </a:lnTo>
                    <a:lnTo>
                      <a:pt x="21" y="33"/>
                    </a:lnTo>
                    <a:lnTo>
                      <a:pt x="28" y="32"/>
                    </a:lnTo>
                    <a:lnTo>
                      <a:pt x="35" y="32"/>
                    </a:lnTo>
                    <a:lnTo>
                      <a:pt x="43" y="31"/>
                    </a:lnTo>
                    <a:lnTo>
                      <a:pt x="51" y="31"/>
                    </a:lnTo>
                    <a:lnTo>
                      <a:pt x="59" y="30"/>
                    </a:lnTo>
                    <a:lnTo>
                      <a:pt x="67" y="29"/>
                    </a:lnTo>
                    <a:lnTo>
                      <a:pt x="76" y="28"/>
                    </a:lnTo>
                    <a:lnTo>
                      <a:pt x="84" y="27"/>
                    </a:lnTo>
                    <a:lnTo>
                      <a:pt x="92" y="27"/>
                    </a:lnTo>
                    <a:lnTo>
                      <a:pt x="99" y="26"/>
                    </a:lnTo>
                    <a:lnTo>
                      <a:pt x="106" y="2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8300" name="Freeform 124"/>
              <p:cNvSpPr>
                <a:spLocks/>
              </p:cNvSpPr>
              <p:nvPr/>
            </p:nvSpPr>
            <p:spPr bwMode="auto">
              <a:xfrm>
                <a:off x="2531" y="460"/>
                <a:ext cx="56" cy="72"/>
              </a:xfrm>
              <a:custGeom>
                <a:avLst/>
                <a:gdLst/>
                <a:ahLst/>
                <a:cxnLst>
                  <a:cxn ang="0">
                    <a:pos x="0" y="10"/>
                  </a:cxn>
                  <a:cxn ang="0">
                    <a:pos x="3" y="8"/>
                  </a:cxn>
                  <a:cxn ang="0">
                    <a:pos x="6" y="6"/>
                  </a:cxn>
                  <a:cxn ang="0">
                    <a:pos x="10" y="4"/>
                  </a:cxn>
                  <a:cxn ang="0">
                    <a:pos x="15" y="3"/>
                  </a:cxn>
                  <a:cxn ang="0">
                    <a:pos x="20" y="2"/>
                  </a:cxn>
                  <a:cxn ang="0">
                    <a:pos x="25" y="0"/>
                  </a:cxn>
                  <a:cxn ang="0">
                    <a:pos x="31" y="0"/>
                  </a:cxn>
                  <a:cxn ang="0">
                    <a:pos x="36" y="0"/>
                  </a:cxn>
                  <a:cxn ang="0">
                    <a:pos x="39" y="5"/>
                  </a:cxn>
                  <a:cxn ang="0">
                    <a:pos x="42" y="11"/>
                  </a:cxn>
                  <a:cxn ang="0">
                    <a:pos x="45" y="19"/>
                  </a:cxn>
                  <a:cxn ang="0">
                    <a:pos x="48" y="26"/>
                  </a:cxn>
                  <a:cxn ang="0">
                    <a:pos x="51" y="34"/>
                  </a:cxn>
                  <a:cxn ang="0">
                    <a:pos x="53" y="42"/>
                  </a:cxn>
                  <a:cxn ang="0">
                    <a:pos x="55" y="49"/>
                  </a:cxn>
                  <a:cxn ang="0">
                    <a:pos x="56" y="56"/>
                  </a:cxn>
                  <a:cxn ang="0">
                    <a:pos x="53" y="57"/>
                  </a:cxn>
                  <a:cxn ang="0">
                    <a:pos x="49" y="59"/>
                  </a:cxn>
                  <a:cxn ang="0">
                    <a:pos x="44" y="61"/>
                  </a:cxn>
                  <a:cxn ang="0">
                    <a:pos x="39" y="64"/>
                  </a:cxn>
                  <a:cxn ang="0">
                    <a:pos x="35" y="66"/>
                  </a:cxn>
                  <a:cxn ang="0">
                    <a:pos x="30" y="68"/>
                  </a:cxn>
                  <a:cxn ang="0">
                    <a:pos x="27" y="70"/>
                  </a:cxn>
                  <a:cxn ang="0">
                    <a:pos x="23" y="72"/>
                  </a:cxn>
                  <a:cxn ang="0">
                    <a:pos x="21" y="67"/>
                  </a:cxn>
                  <a:cxn ang="0">
                    <a:pos x="18" y="60"/>
                  </a:cxn>
                  <a:cxn ang="0">
                    <a:pos x="16" y="51"/>
                  </a:cxn>
                  <a:cxn ang="0">
                    <a:pos x="12" y="40"/>
                  </a:cxn>
                  <a:cxn ang="0">
                    <a:pos x="9" y="29"/>
                  </a:cxn>
                  <a:cxn ang="0">
                    <a:pos x="6" y="20"/>
                  </a:cxn>
                  <a:cxn ang="0">
                    <a:pos x="3" y="13"/>
                  </a:cxn>
                  <a:cxn ang="0">
                    <a:pos x="0" y="10"/>
                  </a:cxn>
                </a:cxnLst>
                <a:rect l="0" t="0" r="r" b="b"/>
                <a:pathLst>
                  <a:path w="56" h="72">
                    <a:moveTo>
                      <a:pt x="0" y="10"/>
                    </a:moveTo>
                    <a:lnTo>
                      <a:pt x="3" y="8"/>
                    </a:lnTo>
                    <a:lnTo>
                      <a:pt x="6" y="6"/>
                    </a:lnTo>
                    <a:lnTo>
                      <a:pt x="10" y="4"/>
                    </a:lnTo>
                    <a:lnTo>
                      <a:pt x="15" y="3"/>
                    </a:lnTo>
                    <a:lnTo>
                      <a:pt x="20" y="2"/>
                    </a:lnTo>
                    <a:lnTo>
                      <a:pt x="25" y="0"/>
                    </a:lnTo>
                    <a:lnTo>
                      <a:pt x="31" y="0"/>
                    </a:lnTo>
                    <a:lnTo>
                      <a:pt x="36" y="0"/>
                    </a:lnTo>
                    <a:lnTo>
                      <a:pt x="39" y="5"/>
                    </a:lnTo>
                    <a:lnTo>
                      <a:pt x="42" y="11"/>
                    </a:lnTo>
                    <a:lnTo>
                      <a:pt x="45" y="19"/>
                    </a:lnTo>
                    <a:lnTo>
                      <a:pt x="48" y="26"/>
                    </a:lnTo>
                    <a:lnTo>
                      <a:pt x="51" y="34"/>
                    </a:lnTo>
                    <a:lnTo>
                      <a:pt x="53" y="42"/>
                    </a:lnTo>
                    <a:lnTo>
                      <a:pt x="55" y="49"/>
                    </a:lnTo>
                    <a:lnTo>
                      <a:pt x="56" y="56"/>
                    </a:lnTo>
                    <a:lnTo>
                      <a:pt x="53" y="57"/>
                    </a:lnTo>
                    <a:lnTo>
                      <a:pt x="49" y="59"/>
                    </a:lnTo>
                    <a:lnTo>
                      <a:pt x="44" y="61"/>
                    </a:lnTo>
                    <a:lnTo>
                      <a:pt x="39" y="64"/>
                    </a:lnTo>
                    <a:lnTo>
                      <a:pt x="35" y="66"/>
                    </a:lnTo>
                    <a:lnTo>
                      <a:pt x="30" y="68"/>
                    </a:lnTo>
                    <a:lnTo>
                      <a:pt x="27" y="70"/>
                    </a:lnTo>
                    <a:lnTo>
                      <a:pt x="23" y="72"/>
                    </a:lnTo>
                    <a:lnTo>
                      <a:pt x="21" y="67"/>
                    </a:lnTo>
                    <a:lnTo>
                      <a:pt x="18" y="60"/>
                    </a:lnTo>
                    <a:lnTo>
                      <a:pt x="16" y="51"/>
                    </a:lnTo>
                    <a:lnTo>
                      <a:pt x="12" y="40"/>
                    </a:lnTo>
                    <a:lnTo>
                      <a:pt x="9" y="29"/>
                    </a:lnTo>
                    <a:lnTo>
                      <a:pt x="6" y="20"/>
                    </a:lnTo>
                    <a:lnTo>
                      <a:pt x="3" y="13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7FC6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8301" name="Freeform 125"/>
              <p:cNvSpPr>
                <a:spLocks/>
              </p:cNvSpPr>
              <p:nvPr/>
            </p:nvSpPr>
            <p:spPr bwMode="auto">
              <a:xfrm>
                <a:off x="2541" y="464"/>
                <a:ext cx="22" cy="23"/>
              </a:xfrm>
              <a:custGeom>
                <a:avLst/>
                <a:gdLst/>
                <a:ahLst/>
                <a:cxnLst>
                  <a:cxn ang="0">
                    <a:pos x="2" y="23"/>
                  </a:cxn>
                  <a:cxn ang="0">
                    <a:pos x="4" y="23"/>
                  </a:cxn>
                  <a:cxn ang="0">
                    <a:pos x="7" y="22"/>
                  </a:cxn>
                  <a:cxn ang="0">
                    <a:pos x="10" y="21"/>
                  </a:cxn>
                  <a:cxn ang="0">
                    <a:pos x="13" y="19"/>
                  </a:cxn>
                  <a:cxn ang="0">
                    <a:pos x="16" y="17"/>
                  </a:cxn>
                  <a:cxn ang="0">
                    <a:pos x="19" y="15"/>
                  </a:cxn>
                  <a:cxn ang="0">
                    <a:pos x="21" y="14"/>
                  </a:cxn>
                  <a:cxn ang="0">
                    <a:pos x="22" y="12"/>
                  </a:cxn>
                  <a:cxn ang="0">
                    <a:pos x="22" y="11"/>
                  </a:cxn>
                  <a:cxn ang="0">
                    <a:pos x="22" y="8"/>
                  </a:cxn>
                  <a:cxn ang="0">
                    <a:pos x="21" y="6"/>
                  </a:cxn>
                  <a:cxn ang="0">
                    <a:pos x="20" y="4"/>
                  </a:cxn>
                  <a:cxn ang="0">
                    <a:pos x="19" y="2"/>
                  </a:cxn>
                  <a:cxn ang="0">
                    <a:pos x="18" y="1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13" y="1"/>
                  </a:cxn>
                  <a:cxn ang="0">
                    <a:pos x="11" y="2"/>
                  </a:cxn>
                  <a:cxn ang="0">
                    <a:pos x="10" y="3"/>
                  </a:cxn>
                  <a:cxn ang="0">
                    <a:pos x="9" y="4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11" y="4"/>
                  </a:cxn>
                  <a:cxn ang="0">
                    <a:pos x="11" y="4"/>
                  </a:cxn>
                  <a:cxn ang="0">
                    <a:pos x="12" y="4"/>
                  </a:cxn>
                  <a:cxn ang="0">
                    <a:pos x="13" y="4"/>
                  </a:cxn>
                  <a:cxn ang="0">
                    <a:pos x="14" y="3"/>
                  </a:cxn>
                  <a:cxn ang="0">
                    <a:pos x="15" y="3"/>
                  </a:cxn>
                  <a:cxn ang="0">
                    <a:pos x="15" y="4"/>
                  </a:cxn>
                  <a:cxn ang="0">
                    <a:pos x="17" y="6"/>
                  </a:cxn>
                  <a:cxn ang="0">
                    <a:pos x="18" y="9"/>
                  </a:cxn>
                  <a:cxn ang="0">
                    <a:pos x="18" y="12"/>
                  </a:cxn>
                  <a:cxn ang="0">
                    <a:pos x="16" y="13"/>
                  </a:cxn>
                  <a:cxn ang="0">
                    <a:pos x="14" y="14"/>
                  </a:cxn>
                  <a:cxn ang="0">
                    <a:pos x="11" y="15"/>
                  </a:cxn>
                  <a:cxn ang="0">
                    <a:pos x="9" y="16"/>
                  </a:cxn>
                  <a:cxn ang="0">
                    <a:pos x="6" y="17"/>
                  </a:cxn>
                  <a:cxn ang="0">
                    <a:pos x="4" y="18"/>
                  </a:cxn>
                  <a:cxn ang="0">
                    <a:pos x="3" y="19"/>
                  </a:cxn>
                  <a:cxn ang="0">
                    <a:pos x="2" y="19"/>
                  </a:cxn>
                  <a:cxn ang="0">
                    <a:pos x="2" y="19"/>
                  </a:cxn>
                  <a:cxn ang="0">
                    <a:pos x="2" y="17"/>
                  </a:cxn>
                  <a:cxn ang="0">
                    <a:pos x="2" y="17"/>
                  </a:cxn>
                  <a:cxn ang="0">
                    <a:pos x="1" y="16"/>
                  </a:cxn>
                  <a:cxn ang="0">
                    <a:pos x="0" y="19"/>
                  </a:cxn>
                  <a:cxn ang="0">
                    <a:pos x="0" y="21"/>
                  </a:cxn>
                  <a:cxn ang="0">
                    <a:pos x="1" y="23"/>
                  </a:cxn>
                  <a:cxn ang="0">
                    <a:pos x="2" y="23"/>
                  </a:cxn>
                </a:cxnLst>
                <a:rect l="0" t="0" r="r" b="b"/>
                <a:pathLst>
                  <a:path w="22" h="23">
                    <a:moveTo>
                      <a:pt x="2" y="23"/>
                    </a:moveTo>
                    <a:lnTo>
                      <a:pt x="4" y="23"/>
                    </a:lnTo>
                    <a:lnTo>
                      <a:pt x="7" y="22"/>
                    </a:lnTo>
                    <a:lnTo>
                      <a:pt x="10" y="21"/>
                    </a:lnTo>
                    <a:lnTo>
                      <a:pt x="13" y="19"/>
                    </a:lnTo>
                    <a:lnTo>
                      <a:pt x="16" y="17"/>
                    </a:lnTo>
                    <a:lnTo>
                      <a:pt x="19" y="15"/>
                    </a:lnTo>
                    <a:lnTo>
                      <a:pt x="21" y="14"/>
                    </a:lnTo>
                    <a:lnTo>
                      <a:pt x="22" y="12"/>
                    </a:lnTo>
                    <a:lnTo>
                      <a:pt x="22" y="11"/>
                    </a:lnTo>
                    <a:lnTo>
                      <a:pt x="22" y="8"/>
                    </a:lnTo>
                    <a:lnTo>
                      <a:pt x="21" y="6"/>
                    </a:lnTo>
                    <a:lnTo>
                      <a:pt x="20" y="4"/>
                    </a:lnTo>
                    <a:lnTo>
                      <a:pt x="19" y="2"/>
                    </a:lnTo>
                    <a:lnTo>
                      <a:pt x="18" y="1"/>
                    </a:lnTo>
                    <a:lnTo>
                      <a:pt x="16" y="0"/>
                    </a:lnTo>
                    <a:lnTo>
                      <a:pt x="15" y="0"/>
                    </a:lnTo>
                    <a:lnTo>
                      <a:pt x="13" y="1"/>
                    </a:lnTo>
                    <a:lnTo>
                      <a:pt x="11" y="2"/>
                    </a:lnTo>
                    <a:lnTo>
                      <a:pt x="10" y="3"/>
                    </a:lnTo>
                    <a:lnTo>
                      <a:pt x="9" y="4"/>
                    </a:lnTo>
                    <a:lnTo>
                      <a:pt x="10" y="4"/>
                    </a:lnTo>
                    <a:lnTo>
                      <a:pt x="10" y="4"/>
                    </a:lnTo>
                    <a:lnTo>
                      <a:pt x="11" y="4"/>
                    </a:lnTo>
                    <a:lnTo>
                      <a:pt x="11" y="4"/>
                    </a:lnTo>
                    <a:lnTo>
                      <a:pt x="12" y="4"/>
                    </a:lnTo>
                    <a:lnTo>
                      <a:pt x="13" y="4"/>
                    </a:lnTo>
                    <a:lnTo>
                      <a:pt x="14" y="3"/>
                    </a:lnTo>
                    <a:lnTo>
                      <a:pt x="15" y="3"/>
                    </a:lnTo>
                    <a:lnTo>
                      <a:pt x="15" y="4"/>
                    </a:lnTo>
                    <a:lnTo>
                      <a:pt x="17" y="6"/>
                    </a:lnTo>
                    <a:lnTo>
                      <a:pt x="18" y="9"/>
                    </a:lnTo>
                    <a:lnTo>
                      <a:pt x="18" y="12"/>
                    </a:lnTo>
                    <a:lnTo>
                      <a:pt x="16" y="13"/>
                    </a:lnTo>
                    <a:lnTo>
                      <a:pt x="14" y="14"/>
                    </a:lnTo>
                    <a:lnTo>
                      <a:pt x="11" y="15"/>
                    </a:lnTo>
                    <a:lnTo>
                      <a:pt x="9" y="16"/>
                    </a:lnTo>
                    <a:lnTo>
                      <a:pt x="6" y="17"/>
                    </a:lnTo>
                    <a:lnTo>
                      <a:pt x="4" y="18"/>
                    </a:lnTo>
                    <a:lnTo>
                      <a:pt x="3" y="19"/>
                    </a:lnTo>
                    <a:lnTo>
                      <a:pt x="2" y="19"/>
                    </a:lnTo>
                    <a:lnTo>
                      <a:pt x="2" y="19"/>
                    </a:lnTo>
                    <a:lnTo>
                      <a:pt x="2" y="17"/>
                    </a:lnTo>
                    <a:lnTo>
                      <a:pt x="2" y="17"/>
                    </a:lnTo>
                    <a:lnTo>
                      <a:pt x="1" y="16"/>
                    </a:lnTo>
                    <a:lnTo>
                      <a:pt x="0" y="19"/>
                    </a:lnTo>
                    <a:lnTo>
                      <a:pt x="0" y="21"/>
                    </a:lnTo>
                    <a:lnTo>
                      <a:pt x="1" y="23"/>
                    </a:lnTo>
                    <a:lnTo>
                      <a:pt x="2" y="2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8302" name="Freeform 126"/>
              <p:cNvSpPr>
                <a:spLocks/>
              </p:cNvSpPr>
              <p:nvPr/>
            </p:nvSpPr>
            <p:spPr bwMode="auto">
              <a:xfrm>
                <a:off x="2480" y="398"/>
                <a:ext cx="122" cy="58"/>
              </a:xfrm>
              <a:custGeom>
                <a:avLst/>
                <a:gdLst/>
                <a:ahLst/>
                <a:cxnLst>
                  <a:cxn ang="0">
                    <a:pos x="14" y="49"/>
                  </a:cxn>
                  <a:cxn ang="0">
                    <a:pos x="22" y="41"/>
                  </a:cxn>
                  <a:cxn ang="0">
                    <a:pos x="31" y="34"/>
                  </a:cxn>
                  <a:cxn ang="0">
                    <a:pos x="40" y="27"/>
                  </a:cxn>
                  <a:cxn ang="0">
                    <a:pos x="49" y="20"/>
                  </a:cxn>
                  <a:cxn ang="0">
                    <a:pos x="57" y="15"/>
                  </a:cxn>
                  <a:cxn ang="0">
                    <a:pos x="64" y="12"/>
                  </a:cxn>
                  <a:cxn ang="0">
                    <a:pos x="71" y="9"/>
                  </a:cxn>
                  <a:cxn ang="0">
                    <a:pos x="79" y="6"/>
                  </a:cxn>
                  <a:cxn ang="0">
                    <a:pos x="86" y="5"/>
                  </a:cxn>
                  <a:cxn ang="0">
                    <a:pos x="94" y="4"/>
                  </a:cxn>
                  <a:cxn ang="0">
                    <a:pos x="104" y="5"/>
                  </a:cxn>
                  <a:cxn ang="0">
                    <a:pos x="113" y="9"/>
                  </a:cxn>
                  <a:cxn ang="0">
                    <a:pos x="118" y="18"/>
                  </a:cxn>
                  <a:cxn ang="0">
                    <a:pos x="113" y="25"/>
                  </a:cxn>
                  <a:cxn ang="0">
                    <a:pos x="106" y="29"/>
                  </a:cxn>
                  <a:cxn ang="0">
                    <a:pos x="96" y="33"/>
                  </a:cxn>
                  <a:cxn ang="0">
                    <a:pos x="84" y="36"/>
                  </a:cxn>
                  <a:cxn ang="0">
                    <a:pos x="71" y="40"/>
                  </a:cxn>
                  <a:cxn ang="0">
                    <a:pos x="62" y="45"/>
                  </a:cxn>
                  <a:cxn ang="0">
                    <a:pos x="55" y="51"/>
                  </a:cxn>
                  <a:cxn ang="0">
                    <a:pos x="60" y="57"/>
                  </a:cxn>
                  <a:cxn ang="0">
                    <a:pos x="63" y="58"/>
                  </a:cxn>
                  <a:cxn ang="0">
                    <a:pos x="67" y="58"/>
                  </a:cxn>
                  <a:cxn ang="0">
                    <a:pos x="69" y="58"/>
                  </a:cxn>
                  <a:cxn ang="0">
                    <a:pos x="71" y="55"/>
                  </a:cxn>
                  <a:cxn ang="0">
                    <a:pos x="69" y="53"/>
                  </a:cxn>
                  <a:cxn ang="0">
                    <a:pos x="67" y="53"/>
                  </a:cxn>
                  <a:cxn ang="0">
                    <a:pos x="63" y="53"/>
                  </a:cxn>
                  <a:cxn ang="0">
                    <a:pos x="61" y="51"/>
                  </a:cxn>
                  <a:cxn ang="0">
                    <a:pos x="67" y="44"/>
                  </a:cxn>
                  <a:cxn ang="0">
                    <a:pos x="77" y="40"/>
                  </a:cxn>
                  <a:cxn ang="0">
                    <a:pos x="89" y="37"/>
                  </a:cxn>
                  <a:cxn ang="0">
                    <a:pos x="102" y="34"/>
                  </a:cxn>
                  <a:cxn ang="0">
                    <a:pos x="114" y="29"/>
                  </a:cxn>
                  <a:cxn ang="0">
                    <a:pos x="121" y="22"/>
                  </a:cxn>
                  <a:cxn ang="0">
                    <a:pos x="122" y="16"/>
                  </a:cxn>
                  <a:cxn ang="0">
                    <a:pos x="121" y="13"/>
                  </a:cxn>
                  <a:cxn ang="0">
                    <a:pos x="112" y="4"/>
                  </a:cxn>
                  <a:cxn ang="0">
                    <a:pos x="101" y="0"/>
                  </a:cxn>
                  <a:cxn ang="0">
                    <a:pos x="89" y="0"/>
                  </a:cxn>
                  <a:cxn ang="0">
                    <a:pos x="76" y="3"/>
                  </a:cxn>
                  <a:cxn ang="0">
                    <a:pos x="63" y="8"/>
                  </a:cxn>
                  <a:cxn ang="0">
                    <a:pos x="52" y="14"/>
                  </a:cxn>
                  <a:cxn ang="0">
                    <a:pos x="42" y="21"/>
                  </a:cxn>
                  <a:cxn ang="0">
                    <a:pos x="32" y="28"/>
                  </a:cxn>
                  <a:cxn ang="0">
                    <a:pos x="23" y="36"/>
                  </a:cxn>
                  <a:cxn ang="0">
                    <a:pos x="13" y="45"/>
                  </a:cxn>
                  <a:cxn ang="0">
                    <a:pos x="5" y="53"/>
                  </a:cxn>
                  <a:cxn ang="0">
                    <a:pos x="0" y="56"/>
                  </a:cxn>
                  <a:cxn ang="0">
                    <a:pos x="2" y="57"/>
                  </a:cxn>
                  <a:cxn ang="0">
                    <a:pos x="5" y="55"/>
                  </a:cxn>
                </a:cxnLst>
                <a:rect l="0" t="0" r="r" b="b"/>
                <a:pathLst>
                  <a:path w="122" h="58">
                    <a:moveTo>
                      <a:pt x="8" y="53"/>
                    </a:moveTo>
                    <a:lnTo>
                      <a:pt x="11" y="51"/>
                    </a:lnTo>
                    <a:lnTo>
                      <a:pt x="14" y="49"/>
                    </a:lnTo>
                    <a:lnTo>
                      <a:pt x="16" y="46"/>
                    </a:lnTo>
                    <a:lnTo>
                      <a:pt x="19" y="44"/>
                    </a:lnTo>
                    <a:lnTo>
                      <a:pt x="22" y="41"/>
                    </a:lnTo>
                    <a:lnTo>
                      <a:pt x="25" y="39"/>
                    </a:lnTo>
                    <a:lnTo>
                      <a:pt x="28" y="36"/>
                    </a:lnTo>
                    <a:lnTo>
                      <a:pt x="31" y="34"/>
                    </a:lnTo>
                    <a:lnTo>
                      <a:pt x="34" y="31"/>
                    </a:lnTo>
                    <a:lnTo>
                      <a:pt x="37" y="29"/>
                    </a:lnTo>
                    <a:lnTo>
                      <a:pt x="40" y="27"/>
                    </a:lnTo>
                    <a:lnTo>
                      <a:pt x="43" y="25"/>
                    </a:lnTo>
                    <a:lnTo>
                      <a:pt x="45" y="22"/>
                    </a:lnTo>
                    <a:lnTo>
                      <a:pt x="49" y="20"/>
                    </a:lnTo>
                    <a:lnTo>
                      <a:pt x="52" y="18"/>
                    </a:lnTo>
                    <a:lnTo>
                      <a:pt x="55" y="17"/>
                    </a:lnTo>
                    <a:lnTo>
                      <a:pt x="57" y="15"/>
                    </a:lnTo>
                    <a:lnTo>
                      <a:pt x="60" y="14"/>
                    </a:lnTo>
                    <a:lnTo>
                      <a:pt x="62" y="13"/>
                    </a:lnTo>
                    <a:lnTo>
                      <a:pt x="64" y="12"/>
                    </a:lnTo>
                    <a:lnTo>
                      <a:pt x="67" y="11"/>
                    </a:lnTo>
                    <a:lnTo>
                      <a:pt x="69" y="10"/>
                    </a:lnTo>
                    <a:lnTo>
                      <a:pt x="71" y="9"/>
                    </a:lnTo>
                    <a:lnTo>
                      <a:pt x="74" y="8"/>
                    </a:lnTo>
                    <a:lnTo>
                      <a:pt x="76" y="7"/>
                    </a:lnTo>
                    <a:lnTo>
                      <a:pt x="79" y="6"/>
                    </a:lnTo>
                    <a:lnTo>
                      <a:pt x="81" y="6"/>
                    </a:lnTo>
                    <a:lnTo>
                      <a:pt x="84" y="5"/>
                    </a:lnTo>
                    <a:lnTo>
                      <a:pt x="86" y="5"/>
                    </a:lnTo>
                    <a:lnTo>
                      <a:pt x="89" y="4"/>
                    </a:lnTo>
                    <a:lnTo>
                      <a:pt x="91" y="4"/>
                    </a:lnTo>
                    <a:lnTo>
                      <a:pt x="94" y="4"/>
                    </a:lnTo>
                    <a:lnTo>
                      <a:pt x="97" y="4"/>
                    </a:lnTo>
                    <a:lnTo>
                      <a:pt x="100" y="4"/>
                    </a:lnTo>
                    <a:lnTo>
                      <a:pt x="104" y="5"/>
                    </a:lnTo>
                    <a:lnTo>
                      <a:pt x="107" y="5"/>
                    </a:lnTo>
                    <a:lnTo>
                      <a:pt x="111" y="7"/>
                    </a:lnTo>
                    <a:lnTo>
                      <a:pt x="113" y="9"/>
                    </a:lnTo>
                    <a:lnTo>
                      <a:pt x="116" y="12"/>
                    </a:lnTo>
                    <a:lnTo>
                      <a:pt x="118" y="15"/>
                    </a:lnTo>
                    <a:lnTo>
                      <a:pt x="118" y="18"/>
                    </a:lnTo>
                    <a:lnTo>
                      <a:pt x="116" y="21"/>
                    </a:lnTo>
                    <a:lnTo>
                      <a:pt x="115" y="24"/>
                    </a:lnTo>
                    <a:lnTo>
                      <a:pt x="113" y="25"/>
                    </a:lnTo>
                    <a:lnTo>
                      <a:pt x="111" y="27"/>
                    </a:lnTo>
                    <a:lnTo>
                      <a:pt x="108" y="28"/>
                    </a:lnTo>
                    <a:lnTo>
                      <a:pt x="106" y="29"/>
                    </a:lnTo>
                    <a:lnTo>
                      <a:pt x="103" y="30"/>
                    </a:lnTo>
                    <a:lnTo>
                      <a:pt x="101" y="31"/>
                    </a:lnTo>
                    <a:lnTo>
                      <a:pt x="96" y="33"/>
                    </a:lnTo>
                    <a:lnTo>
                      <a:pt x="92" y="34"/>
                    </a:lnTo>
                    <a:lnTo>
                      <a:pt x="88" y="35"/>
                    </a:lnTo>
                    <a:lnTo>
                      <a:pt x="84" y="36"/>
                    </a:lnTo>
                    <a:lnTo>
                      <a:pt x="79" y="37"/>
                    </a:lnTo>
                    <a:lnTo>
                      <a:pt x="75" y="38"/>
                    </a:lnTo>
                    <a:lnTo>
                      <a:pt x="71" y="40"/>
                    </a:lnTo>
                    <a:lnTo>
                      <a:pt x="67" y="42"/>
                    </a:lnTo>
                    <a:lnTo>
                      <a:pt x="65" y="43"/>
                    </a:lnTo>
                    <a:lnTo>
                      <a:pt x="62" y="45"/>
                    </a:lnTo>
                    <a:lnTo>
                      <a:pt x="59" y="47"/>
                    </a:lnTo>
                    <a:lnTo>
                      <a:pt x="57" y="49"/>
                    </a:lnTo>
                    <a:lnTo>
                      <a:pt x="55" y="51"/>
                    </a:lnTo>
                    <a:lnTo>
                      <a:pt x="55" y="53"/>
                    </a:lnTo>
                    <a:lnTo>
                      <a:pt x="56" y="55"/>
                    </a:lnTo>
                    <a:lnTo>
                      <a:pt x="60" y="57"/>
                    </a:lnTo>
                    <a:lnTo>
                      <a:pt x="61" y="57"/>
                    </a:lnTo>
                    <a:lnTo>
                      <a:pt x="63" y="57"/>
                    </a:lnTo>
                    <a:lnTo>
                      <a:pt x="63" y="58"/>
                    </a:lnTo>
                    <a:lnTo>
                      <a:pt x="65" y="58"/>
                    </a:lnTo>
                    <a:lnTo>
                      <a:pt x="66" y="58"/>
                    </a:lnTo>
                    <a:lnTo>
                      <a:pt x="67" y="58"/>
                    </a:lnTo>
                    <a:lnTo>
                      <a:pt x="67" y="58"/>
                    </a:lnTo>
                    <a:lnTo>
                      <a:pt x="68" y="58"/>
                    </a:lnTo>
                    <a:lnTo>
                      <a:pt x="69" y="58"/>
                    </a:lnTo>
                    <a:lnTo>
                      <a:pt x="70" y="57"/>
                    </a:lnTo>
                    <a:lnTo>
                      <a:pt x="70" y="57"/>
                    </a:lnTo>
                    <a:lnTo>
                      <a:pt x="71" y="55"/>
                    </a:lnTo>
                    <a:lnTo>
                      <a:pt x="70" y="55"/>
                    </a:lnTo>
                    <a:lnTo>
                      <a:pt x="70" y="54"/>
                    </a:lnTo>
                    <a:lnTo>
                      <a:pt x="69" y="53"/>
                    </a:lnTo>
                    <a:lnTo>
                      <a:pt x="68" y="53"/>
                    </a:lnTo>
                    <a:lnTo>
                      <a:pt x="67" y="53"/>
                    </a:lnTo>
                    <a:lnTo>
                      <a:pt x="67" y="53"/>
                    </a:lnTo>
                    <a:lnTo>
                      <a:pt x="65" y="53"/>
                    </a:lnTo>
                    <a:lnTo>
                      <a:pt x="64" y="53"/>
                    </a:lnTo>
                    <a:lnTo>
                      <a:pt x="63" y="53"/>
                    </a:lnTo>
                    <a:lnTo>
                      <a:pt x="62" y="53"/>
                    </a:lnTo>
                    <a:lnTo>
                      <a:pt x="61" y="52"/>
                    </a:lnTo>
                    <a:lnTo>
                      <a:pt x="61" y="51"/>
                    </a:lnTo>
                    <a:lnTo>
                      <a:pt x="63" y="48"/>
                    </a:lnTo>
                    <a:lnTo>
                      <a:pt x="65" y="46"/>
                    </a:lnTo>
                    <a:lnTo>
                      <a:pt x="67" y="44"/>
                    </a:lnTo>
                    <a:lnTo>
                      <a:pt x="70" y="42"/>
                    </a:lnTo>
                    <a:lnTo>
                      <a:pt x="74" y="41"/>
                    </a:lnTo>
                    <a:lnTo>
                      <a:pt x="77" y="40"/>
                    </a:lnTo>
                    <a:lnTo>
                      <a:pt x="81" y="39"/>
                    </a:lnTo>
                    <a:lnTo>
                      <a:pt x="85" y="38"/>
                    </a:lnTo>
                    <a:lnTo>
                      <a:pt x="89" y="37"/>
                    </a:lnTo>
                    <a:lnTo>
                      <a:pt x="94" y="36"/>
                    </a:lnTo>
                    <a:lnTo>
                      <a:pt x="98" y="36"/>
                    </a:lnTo>
                    <a:lnTo>
                      <a:pt x="102" y="34"/>
                    </a:lnTo>
                    <a:lnTo>
                      <a:pt x="106" y="33"/>
                    </a:lnTo>
                    <a:lnTo>
                      <a:pt x="110" y="31"/>
                    </a:lnTo>
                    <a:lnTo>
                      <a:pt x="114" y="29"/>
                    </a:lnTo>
                    <a:lnTo>
                      <a:pt x="117" y="27"/>
                    </a:lnTo>
                    <a:lnTo>
                      <a:pt x="120" y="24"/>
                    </a:lnTo>
                    <a:lnTo>
                      <a:pt x="121" y="22"/>
                    </a:lnTo>
                    <a:lnTo>
                      <a:pt x="122" y="20"/>
                    </a:lnTo>
                    <a:lnTo>
                      <a:pt x="122" y="18"/>
                    </a:lnTo>
                    <a:lnTo>
                      <a:pt x="122" y="16"/>
                    </a:lnTo>
                    <a:lnTo>
                      <a:pt x="121" y="14"/>
                    </a:lnTo>
                    <a:lnTo>
                      <a:pt x="121" y="13"/>
                    </a:lnTo>
                    <a:lnTo>
                      <a:pt x="121" y="13"/>
                    </a:lnTo>
                    <a:lnTo>
                      <a:pt x="119" y="9"/>
                    </a:lnTo>
                    <a:lnTo>
                      <a:pt x="116" y="6"/>
                    </a:lnTo>
                    <a:lnTo>
                      <a:pt x="112" y="4"/>
                    </a:lnTo>
                    <a:lnTo>
                      <a:pt x="109" y="2"/>
                    </a:lnTo>
                    <a:lnTo>
                      <a:pt x="105" y="0"/>
                    </a:lnTo>
                    <a:lnTo>
                      <a:pt x="101" y="0"/>
                    </a:lnTo>
                    <a:lnTo>
                      <a:pt x="97" y="0"/>
                    </a:lnTo>
                    <a:lnTo>
                      <a:pt x="93" y="0"/>
                    </a:lnTo>
                    <a:lnTo>
                      <a:pt x="89" y="0"/>
                    </a:lnTo>
                    <a:lnTo>
                      <a:pt x="85" y="1"/>
                    </a:lnTo>
                    <a:lnTo>
                      <a:pt x="80" y="2"/>
                    </a:lnTo>
                    <a:lnTo>
                      <a:pt x="76" y="3"/>
                    </a:lnTo>
                    <a:lnTo>
                      <a:pt x="71" y="4"/>
                    </a:lnTo>
                    <a:lnTo>
                      <a:pt x="67" y="6"/>
                    </a:lnTo>
                    <a:lnTo>
                      <a:pt x="63" y="8"/>
                    </a:lnTo>
                    <a:lnTo>
                      <a:pt x="59" y="10"/>
                    </a:lnTo>
                    <a:lnTo>
                      <a:pt x="55" y="12"/>
                    </a:lnTo>
                    <a:lnTo>
                      <a:pt x="52" y="14"/>
                    </a:lnTo>
                    <a:lnTo>
                      <a:pt x="48" y="16"/>
                    </a:lnTo>
                    <a:lnTo>
                      <a:pt x="45" y="18"/>
                    </a:lnTo>
                    <a:lnTo>
                      <a:pt x="42" y="21"/>
                    </a:lnTo>
                    <a:lnTo>
                      <a:pt x="38" y="23"/>
                    </a:lnTo>
                    <a:lnTo>
                      <a:pt x="35" y="26"/>
                    </a:lnTo>
                    <a:lnTo>
                      <a:pt x="32" y="28"/>
                    </a:lnTo>
                    <a:lnTo>
                      <a:pt x="29" y="31"/>
                    </a:lnTo>
                    <a:lnTo>
                      <a:pt x="26" y="34"/>
                    </a:lnTo>
                    <a:lnTo>
                      <a:pt x="23" y="36"/>
                    </a:lnTo>
                    <a:lnTo>
                      <a:pt x="19" y="39"/>
                    </a:lnTo>
                    <a:lnTo>
                      <a:pt x="16" y="42"/>
                    </a:lnTo>
                    <a:lnTo>
                      <a:pt x="13" y="45"/>
                    </a:lnTo>
                    <a:lnTo>
                      <a:pt x="10" y="48"/>
                    </a:lnTo>
                    <a:lnTo>
                      <a:pt x="7" y="51"/>
                    </a:lnTo>
                    <a:lnTo>
                      <a:pt x="5" y="53"/>
                    </a:lnTo>
                    <a:lnTo>
                      <a:pt x="3" y="54"/>
                    </a:lnTo>
                    <a:lnTo>
                      <a:pt x="2" y="55"/>
                    </a:lnTo>
                    <a:lnTo>
                      <a:pt x="0" y="56"/>
                    </a:lnTo>
                    <a:lnTo>
                      <a:pt x="0" y="57"/>
                    </a:lnTo>
                    <a:lnTo>
                      <a:pt x="1" y="57"/>
                    </a:lnTo>
                    <a:lnTo>
                      <a:pt x="2" y="57"/>
                    </a:lnTo>
                    <a:lnTo>
                      <a:pt x="3" y="56"/>
                    </a:lnTo>
                    <a:lnTo>
                      <a:pt x="4" y="55"/>
                    </a:lnTo>
                    <a:lnTo>
                      <a:pt x="5" y="55"/>
                    </a:lnTo>
                    <a:lnTo>
                      <a:pt x="7" y="54"/>
                    </a:lnTo>
                    <a:lnTo>
                      <a:pt x="8" y="5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8303" name="Freeform 127"/>
              <p:cNvSpPr>
                <a:spLocks/>
              </p:cNvSpPr>
              <p:nvPr/>
            </p:nvSpPr>
            <p:spPr bwMode="auto">
              <a:xfrm>
                <a:off x="2530" y="455"/>
                <a:ext cx="39" cy="14"/>
              </a:xfrm>
              <a:custGeom>
                <a:avLst/>
                <a:gdLst/>
                <a:ahLst/>
                <a:cxnLst>
                  <a:cxn ang="0">
                    <a:pos x="2" y="14"/>
                  </a:cxn>
                  <a:cxn ang="0">
                    <a:pos x="7" y="13"/>
                  </a:cxn>
                  <a:cxn ang="0">
                    <a:pos x="12" y="11"/>
                  </a:cxn>
                  <a:cxn ang="0">
                    <a:pos x="17" y="10"/>
                  </a:cxn>
                  <a:cxn ang="0">
                    <a:pos x="22" y="8"/>
                  </a:cxn>
                  <a:cxn ang="0">
                    <a:pos x="27" y="7"/>
                  </a:cxn>
                  <a:cxn ang="0">
                    <a:pos x="32" y="5"/>
                  </a:cxn>
                  <a:cxn ang="0">
                    <a:pos x="36" y="4"/>
                  </a:cxn>
                  <a:cxn ang="0">
                    <a:pos x="39" y="2"/>
                  </a:cxn>
                  <a:cxn ang="0">
                    <a:pos x="39" y="2"/>
                  </a:cxn>
                  <a:cxn ang="0">
                    <a:pos x="38" y="1"/>
                  </a:cxn>
                  <a:cxn ang="0">
                    <a:pos x="38" y="0"/>
                  </a:cxn>
                  <a:cxn ang="0">
                    <a:pos x="37" y="0"/>
                  </a:cxn>
                  <a:cxn ang="0">
                    <a:pos x="33" y="0"/>
                  </a:cxn>
                  <a:cxn ang="0">
                    <a:pos x="28" y="1"/>
                  </a:cxn>
                  <a:cxn ang="0">
                    <a:pos x="24" y="2"/>
                  </a:cxn>
                  <a:cxn ang="0">
                    <a:pos x="20" y="4"/>
                  </a:cxn>
                  <a:cxn ang="0">
                    <a:pos x="16" y="5"/>
                  </a:cxn>
                  <a:cxn ang="0">
                    <a:pos x="12" y="7"/>
                  </a:cxn>
                  <a:cxn ang="0">
                    <a:pos x="8" y="8"/>
                  </a:cxn>
                  <a:cxn ang="0">
                    <a:pos x="4" y="10"/>
                  </a:cxn>
                  <a:cxn ang="0">
                    <a:pos x="3" y="11"/>
                  </a:cxn>
                  <a:cxn ang="0">
                    <a:pos x="2" y="12"/>
                  </a:cxn>
                  <a:cxn ang="0">
                    <a:pos x="1" y="13"/>
                  </a:cxn>
                  <a:cxn ang="0">
                    <a:pos x="0" y="14"/>
                  </a:cxn>
                  <a:cxn ang="0">
                    <a:pos x="0" y="14"/>
                  </a:cxn>
                  <a:cxn ang="0">
                    <a:pos x="1" y="14"/>
                  </a:cxn>
                  <a:cxn ang="0">
                    <a:pos x="1" y="14"/>
                  </a:cxn>
                  <a:cxn ang="0">
                    <a:pos x="2" y="14"/>
                  </a:cxn>
                </a:cxnLst>
                <a:rect l="0" t="0" r="r" b="b"/>
                <a:pathLst>
                  <a:path w="39" h="14">
                    <a:moveTo>
                      <a:pt x="2" y="14"/>
                    </a:moveTo>
                    <a:lnTo>
                      <a:pt x="7" y="13"/>
                    </a:lnTo>
                    <a:lnTo>
                      <a:pt x="12" y="11"/>
                    </a:lnTo>
                    <a:lnTo>
                      <a:pt x="17" y="10"/>
                    </a:lnTo>
                    <a:lnTo>
                      <a:pt x="22" y="8"/>
                    </a:lnTo>
                    <a:lnTo>
                      <a:pt x="27" y="7"/>
                    </a:lnTo>
                    <a:lnTo>
                      <a:pt x="32" y="5"/>
                    </a:lnTo>
                    <a:lnTo>
                      <a:pt x="36" y="4"/>
                    </a:lnTo>
                    <a:lnTo>
                      <a:pt x="39" y="2"/>
                    </a:lnTo>
                    <a:lnTo>
                      <a:pt x="39" y="2"/>
                    </a:lnTo>
                    <a:lnTo>
                      <a:pt x="38" y="1"/>
                    </a:lnTo>
                    <a:lnTo>
                      <a:pt x="38" y="0"/>
                    </a:lnTo>
                    <a:lnTo>
                      <a:pt x="37" y="0"/>
                    </a:lnTo>
                    <a:lnTo>
                      <a:pt x="33" y="0"/>
                    </a:lnTo>
                    <a:lnTo>
                      <a:pt x="28" y="1"/>
                    </a:lnTo>
                    <a:lnTo>
                      <a:pt x="24" y="2"/>
                    </a:lnTo>
                    <a:lnTo>
                      <a:pt x="20" y="4"/>
                    </a:lnTo>
                    <a:lnTo>
                      <a:pt x="16" y="5"/>
                    </a:lnTo>
                    <a:lnTo>
                      <a:pt x="12" y="7"/>
                    </a:lnTo>
                    <a:lnTo>
                      <a:pt x="8" y="8"/>
                    </a:lnTo>
                    <a:lnTo>
                      <a:pt x="4" y="10"/>
                    </a:lnTo>
                    <a:lnTo>
                      <a:pt x="3" y="11"/>
                    </a:lnTo>
                    <a:lnTo>
                      <a:pt x="2" y="12"/>
                    </a:lnTo>
                    <a:lnTo>
                      <a:pt x="1" y="13"/>
                    </a:lnTo>
                    <a:lnTo>
                      <a:pt x="0" y="14"/>
                    </a:lnTo>
                    <a:lnTo>
                      <a:pt x="0" y="14"/>
                    </a:lnTo>
                    <a:lnTo>
                      <a:pt x="1" y="14"/>
                    </a:lnTo>
                    <a:lnTo>
                      <a:pt x="1" y="14"/>
                    </a:lnTo>
                    <a:lnTo>
                      <a:pt x="2" y="1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8304" name="Freeform 128"/>
              <p:cNvSpPr>
                <a:spLocks/>
              </p:cNvSpPr>
              <p:nvPr/>
            </p:nvSpPr>
            <p:spPr bwMode="auto">
              <a:xfrm>
                <a:off x="2530" y="470"/>
                <a:ext cx="22" cy="63"/>
              </a:xfrm>
              <a:custGeom>
                <a:avLst/>
                <a:gdLst/>
                <a:ahLst/>
                <a:cxnLst>
                  <a:cxn ang="0">
                    <a:pos x="10" y="27"/>
                  </a:cxn>
                  <a:cxn ang="0">
                    <a:pos x="12" y="31"/>
                  </a:cxn>
                  <a:cxn ang="0">
                    <a:pos x="13" y="36"/>
                  </a:cxn>
                  <a:cxn ang="0">
                    <a:pos x="13" y="40"/>
                  </a:cxn>
                  <a:cxn ang="0">
                    <a:pos x="14" y="44"/>
                  </a:cxn>
                  <a:cxn ang="0">
                    <a:pos x="15" y="49"/>
                  </a:cxn>
                  <a:cxn ang="0">
                    <a:pos x="16" y="53"/>
                  </a:cxn>
                  <a:cxn ang="0">
                    <a:pos x="17" y="57"/>
                  </a:cxn>
                  <a:cxn ang="0">
                    <a:pos x="18" y="61"/>
                  </a:cxn>
                  <a:cxn ang="0">
                    <a:pos x="19" y="62"/>
                  </a:cxn>
                  <a:cxn ang="0">
                    <a:pos x="19" y="62"/>
                  </a:cxn>
                  <a:cxn ang="0">
                    <a:pos x="20" y="63"/>
                  </a:cxn>
                  <a:cxn ang="0">
                    <a:pos x="21" y="63"/>
                  </a:cxn>
                  <a:cxn ang="0">
                    <a:pos x="22" y="62"/>
                  </a:cxn>
                  <a:cxn ang="0">
                    <a:pos x="22" y="61"/>
                  </a:cxn>
                  <a:cxn ang="0">
                    <a:pos x="22" y="60"/>
                  </a:cxn>
                  <a:cxn ang="0">
                    <a:pos x="22" y="60"/>
                  </a:cxn>
                  <a:cxn ang="0">
                    <a:pos x="21" y="55"/>
                  </a:cxn>
                  <a:cxn ang="0">
                    <a:pos x="20" y="51"/>
                  </a:cxn>
                  <a:cxn ang="0">
                    <a:pos x="19" y="47"/>
                  </a:cxn>
                  <a:cxn ang="0">
                    <a:pos x="18" y="42"/>
                  </a:cxn>
                  <a:cxn ang="0">
                    <a:pos x="17" y="38"/>
                  </a:cxn>
                  <a:cxn ang="0">
                    <a:pos x="16" y="34"/>
                  </a:cxn>
                  <a:cxn ang="0">
                    <a:pos x="15" y="29"/>
                  </a:cxn>
                  <a:cxn ang="0">
                    <a:pos x="14" y="25"/>
                  </a:cxn>
                  <a:cxn ang="0">
                    <a:pos x="13" y="21"/>
                  </a:cxn>
                  <a:cxn ang="0">
                    <a:pos x="11" y="17"/>
                  </a:cxn>
                  <a:cxn ang="0">
                    <a:pos x="10" y="13"/>
                  </a:cxn>
                  <a:cxn ang="0">
                    <a:pos x="8" y="10"/>
                  </a:cxn>
                  <a:cxn ang="0">
                    <a:pos x="6" y="6"/>
                  </a:cxn>
                  <a:cxn ang="0">
                    <a:pos x="4" y="3"/>
                  </a:cxn>
                  <a:cxn ang="0">
                    <a:pos x="3" y="1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1" y="3"/>
                  </a:cxn>
                  <a:cxn ang="0">
                    <a:pos x="2" y="6"/>
                  </a:cxn>
                  <a:cxn ang="0">
                    <a:pos x="4" y="10"/>
                  </a:cxn>
                  <a:cxn ang="0">
                    <a:pos x="5" y="14"/>
                  </a:cxn>
                  <a:cxn ang="0">
                    <a:pos x="7" y="19"/>
                  </a:cxn>
                  <a:cxn ang="0">
                    <a:pos x="9" y="23"/>
                  </a:cxn>
                  <a:cxn ang="0">
                    <a:pos x="10" y="27"/>
                  </a:cxn>
                </a:cxnLst>
                <a:rect l="0" t="0" r="r" b="b"/>
                <a:pathLst>
                  <a:path w="22" h="63">
                    <a:moveTo>
                      <a:pt x="10" y="27"/>
                    </a:moveTo>
                    <a:lnTo>
                      <a:pt x="12" y="31"/>
                    </a:lnTo>
                    <a:lnTo>
                      <a:pt x="13" y="36"/>
                    </a:lnTo>
                    <a:lnTo>
                      <a:pt x="13" y="40"/>
                    </a:lnTo>
                    <a:lnTo>
                      <a:pt x="14" y="44"/>
                    </a:lnTo>
                    <a:lnTo>
                      <a:pt x="15" y="49"/>
                    </a:lnTo>
                    <a:lnTo>
                      <a:pt x="16" y="53"/>
                    </a:lnTo>
                    <a:lnTo>
                      <a:pt x="17" y="57"/>
                    </a:lnTo>
                    <a:lnTo>
                      <a:pt x="18" y="61"/>
                    </a:lnTo>
                    <a:lnTo>
                      <a:pt x="19" y="62"/>
                    </a:lnTo>
                    <a:lnTo>
                      <a:pt x="19" y="62"/>
                    </a:lnTo>
                    <a:lnTo>
                      <a:pt x="20" y="63"/>
                    </a:lnTo>
                    <a:lnTo>
                      <a:pt x="21" y="63"/>
                    </a:lnTo>
                    <a:lnTo>
                      <a:pt x="22" y="62"/>
                    </a:lnTo>
                    <a:lnTo>
                      <a:pt x="22" y="61"/>
                    </a:lnTo>
                    <a:lnTo>
                      <a:pt x="22" y="60"/>
                    </a:lnTo>
                    <a:lnTo>
                      <a:pt x="22" y="60"/>
                    </a:lnTo>
                    <a:lnTo>
                      <a:pt x="21" y="55"/>
                    </a:lnTo>
                    <a:lnTo>
                      <a:pt x="20" y="51"/>
                    </a:lnTo>
                    <a:lnTo>
                      <a:pt x="19" y="47"/>
                    </a:lnTo>
                    <a:lnTo>
                      <a:pt x="18" y="42"/>
                    </a:lnTo>
                    <a:lnTo>
                      <a:pt x="17" y="38"/>
                    </a:lnTo>
                    <a:lnTo>
                      <a:pt x="16" y="34"/>
                    </a:lnTo>
                    <a:lnTo>
                      <a:pt x="15" y="29"/>
                    </a:lnTo>
                    <a:lnTo>
                      <a:pt x="14" y="25"/>
                    </a:lnTo>
                    <a:lnTo>
                      <a:pt x="13" y="21"/>
                    </a:lnTo>
                    <a:lnTo>
                      <a:pt x="11" y="17"/>
                    </a:lnTo>
                    <a:lnTo>
                      <a:pt x="10" y="13"/>
                    </a:lnTo>
                    <a:lnTo>
                      <a:pt x="8" y="10"/>
                    </a:lnTo>
                    <a:lnTo>
                      <a:pt x="6" y="6"/>
                    </a:lnTo>
                    <a:lnTo>
                      <a:pt x="4" y="3"/>
                    </a:lnTo>
                    <a:lnTo>
                      <a:pt x="3" y="1"/>
                    </a:lnTo>
                    <a:lnTo>
                      <a:pt x="1" y="0"/>
                    </a:lnTo>
                    <a:lnTo>
                      <a:pt x="0" y="1"/>
                    </a:lnTo>
                    <a:lnTo>
                      <a:pt x="1" y="3"/>
                    </a:lnTo>
                    <a:lnTo>
                      <a:pt x="2" y="6"/>
                    </a:lnTo>
                    <a:lnTo>
                      <a:pt x="4" y="10"/>
                    </a:lnTo>
                    <a:lnTo>
                      <a:pt x="5" y="14"/>
                    </a:lnTo>
                    <a:lnTo>
                      <a:pt x="7" y="19"/>
                    </a:lnTo>
                    <a:lnTo>
                      <a:pt x="9" y="23"/>
                    </a:lnTo>
                    <a:lnTo>
                      <a:pt x="10" y="2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8305" name="Freeform 129"/>
              <p:cNvSpPr>
                <a:spLocks/>
              </p:cNvSpPr>
              <p:nvPr/>
            </p:nvSpPr>
            <p:spPr bwMode="auto">
              <a:xfrm>
                <a:off x="2566" y="460"/>
                <a:ext cx="23" cy="52"/>
              </a:xfrm>
              <a:custGeom>
                <a:avLst/>
                <a:gdLst/>
                <a:ahLst/>
                <a:cxnLst>
                  <a:cxn ang="0">
                    <a:pos x="3" y="9"/>
                  </a:cxn>
                  <a:cxn ang="0">
                    <a:pos x="5" y="15"/>
                  </a:cxn>
                  <a:cxn ang="0">
                    <a:pos x="7" y="19"/>
                  </a:cxn>
                  <a:cxn ang="0">
                    <a:pos x="9" y="25"/>
                  </a:cxn>
                  <a:cxn ang="0">
                    <a:pos x="11" y="29"/>
                  </a:cxn>
                  <a:cxn ang="0">
                    <a:pos x="13" y="35"/>
                  </a:cxn>
                  <a:cxn ang="0">
                    <a:pos x="16" y="40"/>
                  </a:cxn>
                  <a:cxn ang="0">
                    <a:pos x="17" y="45"/>
                  </a:cxn>
                  <a:cxn ang="0">
                    <a:pos x="19" y="50"/>
                  </a:cxn>
                  <a:cxn ang="0">
                    <a:pos x="20" y="51"/>
                  </a:cxn>
                  <a:cxn ang="0">
                    <a:pos x="20" y="51"/>
                  </a:cxn>
                  <a:cxn ang="0">
                    <a:pos x="21" y="52"/>
                  </a:cxn>
                  <a:cxn ang="0">
                    <a:pos x="22" y="52"/>
                  </a:cxn>
                  <a:cxn ang="0">
                    <a:pos x="22" y="51"/>
                  </a:cxn>
                  <a:cxn ang="0">
                    <a:pos x="23" y="50"/>
                  </a:cxn>
                  <a:cxn ang="0">
                    <a:pos x="23" y="49"/>
                  </a:cxn>
                  <a:cxn ang="0">
                    <a:pos x="23" y="48"/>
                  </a:cxn>
                  <a:cxn ang="0">
                    <a:pos x="21" y="41"/>
                  </a:cxn>
                  <a:cxn ang="0">
                    <a:pos x="18" y="34"/>
                  </a:cxn>
                  <a:cxn ang="0">
                    <a:pos x="15" y="25"/>
                  </a:cxn>
                  <a:cxn ang="0">
                    <a:pos x="11" y="18"/>
                  </a:cxn>
                  <a:cxn ang="0">
                    <a:pos x="8" y="11"/>
                  </a:cxn>
                  <a:cxn ang="0">
                    <a:pos x="5" y="6"/>
                  </a:cxn>
                  <a:cxn ang="0">
                    <a:pos x="2" y="2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3"/>
                  </a:cxn>
                  <a:cxn ang="0">
                    <a:pos x="2" y="6"/>
                  </a:cxn>
                  <a:cxn ang="0">
                    <a:pos x="3" y="9"/>
                  </a:cxn>
                </a:cxnLst>
                <a:rect l="0" t="0" r="r" b="b"/>
                <a:pathLst>
                  <a:path w="23" h="52">
                    <a:moveTo>
                      <a:pt x="3" y="9"/>
                    </a:moveTo>
                    <a:lnTo>
                      <a:pt x="5" y="15"/>
                    </a:lnTo>
                    <a:lnTo>
                      <a:pt x="7" y="19"/>
                    </a:lnTo>
                    <a:lnTo>
                      <a:pt x="9" y="25"/>
                    </a:lnTo>
                    <a:lnTo>
                      <a:pt x="11" y="29"/>
                    </a:lnTo>
                    <a:lnTo>
                      <a:pt x="13" y="35"/>
                    </a:lnTo>
                    <a:lnTo>
                      <a:pt x="16" y="40"/>
                    </a:lnTo>
                    <a:lnTo>
                      <a:pt x="17" y="45"/>
                    </a:lnTo>
                    <a:lnTo>
                      <a:pt x="19" y="50"/>
                    </a:lnTo>
                    <a:lnTo>
                      <a:pt x="20" y="51"/>
                    </a:lnTo>
                    <a:lnTo>
                      <a:pt x="20" y="51"/>
                    </a:lnTo>
                    <a:lnTo>
                      <a:pt x="21" y="52"/>
                    </a:lnTo>
                    <a:lnTo>
                      <a:pt x="22" y="52"/>
                    </a:lnTo>
                    <a:lnTo>
                      <a:pt x="22" y="51"/>
                    </a:lnTo>
                    <a:lnTo>
                      <a:pt x="23" y="50"/>
                    </a:lnTo>
                    <a:lnTo>
                      <a:pt x="23" y="49"/>
                    </a:lnTo>
                    <a:lnTo>
                      <a:pt x="23" y="48"/>
                    </a:lnTo>
                    <a:lnTo>
                      <a:pt x="21" y="41"/>
                    </a:lnTo>
                    <a:lnTo>
                      <a:pt x="18" y="34"/>
                    </a:lnTo>
                    <a:lnTo>
                      <a:pt x="15" y="25"/>
                    </a:lnTo>
                    <a:lnTo>
                      <a:pt x="11" y="18"/>
                    </a:lnTo>
                    <a:lnTo>
                      <a:pt x="8" y="11"/>
                    </a:lnTo>
                    <a:lnTo>
                      <a:pt x="5" y="6"/>
                    </a:lnTo>
                    <a:lnTo>
                      <a:pt x="2" y="2"/>
                    </a:lnTo>
                    <a:lnTo>
                      <a:pt x="1" y="0"/>
                    </a:lnTo>
                    <a:lnTo>
                      <a:pt x="0" y="0"/>
                    </a:lnTo>
                    <a:lnTo>
                      <a:pt x="0" y="3"/>
                    </a:lnTo>
                    <a:lnTo>
                      <a:pt x="2" y="6"/>
                    </a:lnTo>
                    <a:lnTo>
                      <a:pt x="3" y="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8306" name="Freeform 130"/>
              <p:cNvSpPr>
                <a:spLocks/>
              </p:cNvSpPr>
              <p:nvPr/>
            </p:nvSpPr>
            <p:spPr bwMode="auto">
              <a:xfrm>
                <a:off x="2545" y="465"/>
                <a:ext cx="23" cy="23"/>
              </a:xfrm>
              <a:custGeom>
                <a:avLst/>
                <a:gdLst/>
                <a:ahLst/>
                <a:cxnLst>
                  <a:cxn ang="0">
                    <a:pos x="2" y="23"/>
                  </a:cxn>
                  <a:cxn ang="0">
                    <a:pos x="5" y="23"/>
                  </a:cxn>
                  <a:cxn ang="0">
                    <a:pos x="7" y="22"/>
                  </a:cxn>
                  <a:cxn ang="0">
                    <a:pos x="11" y="21"/>
                  </a:cxn>
                  <a:cxn ang="0">
                    <a:pos x="13" y="19"/>
                  </a:cxn>
                  <a:cxn ang="0">
                    <a:pos x="16" y="17"/>
                  </a:cxn>
                  <a:cxn ang="0">
                    <a:pos x="19" y="15"/>
                  </a:cxn>
                  <a:cxn ang="0">
                    <a:pos x="21" y="14"/>
                  </a:cxn>
                  <a:cxn ang="0">
                    <a:pos x="23" y="12"/>
                  </a:cxn>
                  <a:cxn ang="0">
                    <a:pos x="23" y="10"/>
                  </a:cxn>
                  <a:cxn ang="0">
                    <a:pos x="23" y="8"/>
                  </a:cxn>
                  <a:cxn ang="0">
                    <a:pos x="22" y="6"/>
                  </a:cxn>
                  <a:cxn ang="0">
                    <a:pos x="21" y="4"/>
                  </a:cxn>
                  <a:cxn ang="0">
                    <a:pos x="19" y="2"/>
                  </a:cxn>
                  <a:cxn ang="0">
                    <a:pos x="18" y="1"/>
                  </a:cxn>
                  <a:cxn ang="0">
                    <a:pos x="17" y="0"/>
                  </a:cxn>
                  <a:cxn ang="0">
                    <a:pos x="15" y="0"/>
                  </a:cxn>
                  <a:cxn ang="0">
                    <a:pos x="13" y="1"/>
                  </a:cxn>
                  <a:cxn ang="0">
                    <a:pos x="11" y="2"/>
                  </a:cxn>
                  <a:cxn ang="0">
                    <a:pos x="10" y="3"/>
                  </a:cxn>
                  <a:cxn ang="0">
                    <a:pos x="10" y="3"/>
                  </a:cxn>
                  <a:cxn ang="0">
                    <a:pos x="10" y="4"/>
                  </a:cxn>
                  <a:cxn ang="0">
                    <a:pos x="11" y="4"/>
                  </a:cxn>
                  <a:cxn ang="0">
                    <a:pos x="11" y="4"/>
                  </a:cxn>
                  <a:cxn ang="0">
                    <a:pos x="11" y="4"/>
                  </a:cxn>
                  <a:cxn ang="0">
                    <a:pos x="12" y="4"/>
                  </a:cxn>
                  <a:cxn ang="0">
                    <a:pos x="13" y="3"/>
                  </a:cxn>
                  <a:cxn ang="0">
                    <a:pos x="14" y="3"/>
                  </a:cxn>
                  <a:cxn ang="0">
                    <a:pos x="15" y="3"/>
                  </a:cxn>
                  <a:cxn ang="0">
                    <a:pos x="15" y="3"/>
                  </a:cxn>
                  <a:cxn ang="0">
                    <a:pos x="17" y="6"/>
                  </a:cxn>
                  <a:cxn ang="0">
                    <a:pos x="18" y="9"/>
                  </a:cxn>
                  <a:cxn ang="0">
                    <a:pos x="18" y="12"/>
                  </a:cxn>
                  <a:cxn ang="0">
                    <a:pos x="16" y="13"/>
                  </a:cxn>
                  <a:cxn ang="0">
                    <a:pos x="14" y="14"/>
                  </a:cxn>
                  <a:cxn ang="0">
                    <a:pos x="12" y="15"/>
                  </a:cxn>
                  <a:cxn ang="0">
                    <a:pos x="9" y="16"/>
                  </a:cxn>
                  <a:cxn ang="0">
                    <a:pos x="7" y="17"/>
                  </a:cxn>
                  <a:cxn ang="0">
                    <a:pos x="5" y="18"/>
                  </a:cxn>
                  <a:cxn ang="0">
                    <a:pos x="3" y="18"/>
                  </a:cxn>
                  <a:cxn ang="0">
                    <a:pos x="3" y="19"/>
                  </a:cxn>
                  <a:cxn ang="0">
                    <a:pos x="2" y="18"/>
                  </a:cxn>
                  <a:cxn ang="0">
                    <a:pos x="2" y="17"/>
                  </a:cxn>
                  <a:cxn ang="0">
                    <a:pos x="2" y="16"/>
                  </a:cxn>
                  <a:cxn ang="0">
                    <a:pos x="1" y="16"/>
                  </a:cxn>
                  <a:cxn ang="0">
                    <a:pos x="0" y="19"/>
                  </a:cxn>
                  <a:cxn ang="0">
                    <a:pos x="0" y="21"/>
                  </a:cxn>
                  <a:cxn ang="0">
                    <a:pos x="2" y="23"/>
                  </a:cxn>
                  <a:cxn ang="0">
                    <a:pos x="2" y="23"/>
                  </a:cxn>
                </a:cxnLst>
                <a:rect l="0" t="0" r="r" b="b"/>
                <a:pathLst>
                  <a:path w="23" h="23">
                    <a:moveTo>
                      <a:pt x="2" y="23"/>
                    </a:moveTo>
                    <a:lnTo>
                      <a:pt x="5" y="23"/>
                    </a:lnTo>
                    <a:lnTo>
                      <a:pt x="7" y="22"/>
                    </a:lnTo>
                    <a:lnTo>
                      <a:pt x="11" y="21"/>
                    </a:lnTo>
                    <a:lnTo>
                      <a:pt x="13" y="19"/>
                    </a:lnTo>
                    <a:lnTo>
                      <a:pt x="16" y="17"/>
                    </a:lnTo>
                    <a:lnTo>
                      <a:pt x="19" y="15"/>
                    </a:lnTo>
                    <a:lnTo>
                      <a:pt x="21" y="14"/>
                    </a:lnTo>
                    <a:lnTo>
                      <a:pt x="23" y="12"/>
                    </a:lnTo>
                    <a:lnTo>
                      <a:pt x="23" y="10"/>
                    </a:lnTo>
                    <a:lnTo>
                      <a:pt x="23" y="8"/>
                    </a:lnTo>
                    <a:lnTo>
                      <a:pt x="22" y="6"/>
                    </a:lnTo>
                    <a:lnTo>
                      <a:pt x="21" y="4"/>
                    </a:lnTo>
                    <a:lnTo>
                      <a:pt x="19" y="2"/>
                    </a:lnTo>
                    <a:lnTo>
                      <a:pt x="18" y="1"/>
                    </a:lnTo>
                    <a:lnTo>
                      <a:pt x="17" y="0"/>
                    </a:lnTo>
                    <a:lnTo>
                      <a:pt x="15" y="0"/>
                    </a:lnTo>
                    <a:lnTo>
                      <a:pt x="13" y="1"/>
                    </a:lnTo>
                    <a:lnTo>
                      <a:pt x="11" y="2"/>
                    </a:lnTo>
                    <a:lnTo>
                      <a:pt x="10" y="3"/>
                    </a:lnTo>
                    <a:lnTo>
                      <a:pt x="10" y="3"/>
                    </a:lnTo>
                    <a:lnTo>
                      <a:pt x="10" y="4"/>
                    </a:lnTo>
                    <a:lnTo>
                      <a:pt x="11" y="4"/>
                    </a:lnTo>
                    <a:lnTo>
                      <a:pt x="11" y="4"/>
                    </a:lnTo>
                    <a:lnTo>
                      <a:pt x="11" y="4"/>
                    </a:lnTo>
                    <a:lnTo>
                      <a:pt x="12" y="4"/>
                    </a:lnTo>
                    <a:lnTo>
                      <a:pt x="13" y="3"/>
                    </a:lnTo>
                    <a:lnTo>
                      <a:pt x="14" y="3"/>
                    </a:lnTo>
                    <a:lnTo>
                      <a:pt x="15" y="3"/>
                    </a:lnTo>
                    <a:lnTo>
                      <a:pt x="15" y="3"/>
                    </a:lnTo>
                    <a:lnTo>
                      <a:pt x="17" y="6"/>
                    </a:lnTo>
                    <a:lnTo>
                      <a:pt x="18" y="9"/>
                    </a:lnTo>
                    <a:lnTo>
                      <a:pt x="18" y="12"/>
                    </a:lnTo>
                    <a:lnTo>
                      <a:pt x="16" y="13"/>
                    </a:lnTo>
                    <a:lnTo>
                      <a:pt x="14" y="14"/>
                    </a:lnTo>
                    <a:lnTo>
                      <a:pt x="12" y="15"/>
                    </a:lnTo>
                    <a:lnTo>
                      <a:pt x="9" y="16"/>
                    </a:lnTo>
                    <a:lnTo>
                      <a:pt x="7" y="17"/>
                    </a:lnTo>
                    <a:lnTo>
                      <a:pt x="5" y="18"/>
                    </a:lnTo>
                    <a:lnTo>
                      <a:pt x="3" y="18"/>
                    </a:lnTo>
                    <a:lnTo>
                      <a:pt x="3" y="19"/>
                    </a:lnTo>
                    <a:lnTo>
                      <a:pt x="2" y="18"/>
                    </a:lnTo>
                    <a:lnTo>
                      <a:pt x="2" y="17"/>
                    </a:lnTo>
                    <a:lnTo>
                      <a:pt x="2" y="16"/>
                    </a:lnTo>
                    <a:lnTo>
                      <a:pt x="1" y="16"/>
                    </a:lnTo>
                    <a:lnTo>
                      <a:pt x="0" y="19"/>
                    </a:lnTo>
                    <a:lnTo>
                      <a:pt x="0" y="21"/>
                    </a:lnTo>
                    <a:lnTo>
                      <a:pt x="2" y="23"/>
                    </a:lnTo>
                    <a:lnTo>
                      <a:pt x="2" y="2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8307" name="Freeform 131"/>
              <p:cNvSpPr>
                <a:spLocks/>
              </p:cNvSpPr>
              <p:nvPr/>
            </p:nvSpPr>
            <p:spPr bwMode="auto">
              <a:xfrm>
                <a:off x="2591" y="485"/>
                <a:ext cx="16" cy="49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3" y="6"/>
                  </a:cxn>
                  <a:cxn ang="0">
                    <a:pos x="5" y="12"/>
                  </a:cxn>
                  <a:cxn ang="0">
                    <a:pos x="6" y="18"/>
                  </a:cxn>
                  <a:cxn ang="0">
                    <a:pos x="7" y="24"/>
                  </a:cxn>
                  <a:cxn ang="0">
                    <a:pos x="8" y="30"/>
                  </a:cxn>
                  <a:cxn ang="0">
                    <a:pos x="9" y="34"/>
                  </a:cxn>
                  <a:cxn ang="0">
                    <a:pos x="10" y="37"/>
                  </a:cxn>
                  <a:cxn ang="0">
                    <a:pos x="10" y="38"/>
                  </a:cxn>
                  <a:cxn ang="0">
                    <a:pos x="10" y="38"/>
                  </a:cxn>
                  <a:cxn ang="0">
                    <a:pos x="9" y="39"/>
                  </a:cxn>
                  <a:cxn ang="0">
                    <a:pos x="8" y="39"/>
                  </a:cxn>
                  <a:cxn ang="0">
                    <a:pos x="7" y="39"/>
                  </a:cxn>
                  <a:cxn ang="0">
                    <a:pos x="5" y="40"/>
                  </a:cxn>
                  <a:cxn ang="0">
                    <a:pos x="4" y="40"/>
                  </a:cxn>
                  <a:cxn ang="0">
                    <a:pos x="2" y="41"/>
                  </a:cxn>
                  <a:cxn ang="0">
                    <a:pos x="1" y="42"/>
                  </a:cxn>
                  <a:cxn ang="0">
                    <a:pos x="0" y="43"/>
                  </a:cxn>
                  <a:cxn ang="0">
                    <a:pos x="0" y="44"/>
                  </a:cxn>
                  <a:cxn ang="0">
                    <a:pos x="0" y="45"/>
                  </a:cxn>
                  <a:cxn ang="0">
                    <a:pos x="0" y="47"/>
                  </a:cxn>
                  <a:cxn ang="0">
                    <a:pos x="0" y="48"/>
                  </a:cxn>
                  <a:cxn ang="0">
                    <a:pos x="1" y="49"/>
                  </a:cxn>
                  <a:cxn ang="0">
                    <a:pos x="2" y="49"/>
                  </a:cxn>
                  <a:cxn ang="0">
                    <a:pos x="3" y="49"/>
                  </a:cxn>
                  <a:cxn ang="0">
                    <a:pos x="4" y="49"/>
                  </a:cxn>
                  <a:cxn ang="0">
                    <a:pos x="5" y="49"/>
                  </a:cxn>
                  <a:cxn ang="0">
                    <a:pos x="7" y="48"/>
                  </a:cxn>
                  <a:cxn ang="0">
                    <a:pos x="9" y="47"/>
                  </a:cxn>
                  <a:cxn ang="0">
                    <a:pos x="11" y="47"/>
                  </a:cxn>
                  <a:cxn ang="0">
                    <a:pos x="13" y="45"/>
                  </a:cxn>
                  <a:cxn ang="0">
                    <a:pos x="15" y="44"/>
                  </a:cxn>
                  <a:cxn ang="0">
                    <a:pos x="16" y="42"/>
                  </a:cxn>
                  <a:cxn ang="0">
                    <a:pos x="16" y="37"/>
                  </a:cxn>
                  <a:cxn ang="0">
                    <a:pos x="15" y="32"/>
                  </a:cxn>
                  <a:cxn ang="0">
                    <a:pos x="13" y="27"/>
                  </a:cxn>
                  <a:cxn ang="0">
                    <a:pos x="11" y="23"/>
                  </a:cxn>
                  <a:cxn ang="0">
                    <a:pos x="11" y="20"/>
                  </a:cxn>
                  <a:cxn ang="0">
                    <a:pos x="10" y="17"/>
                  </a:cxn>
                  <a:cxn ang="0">
                    <a:pos x="9" y="14"/>
                  </a:cxn>
                  <a:cxn ang="0">
                    <a:pos x="8" y="11"/>
                  </a:cxn>
                  <a:cxn ang="0">
                    <a:pos x="7" y="9"/>
                  </a:cxn>
                  <a:cxn ang="0">
                    <a:pos x="6" y="6"/>
                  </a:cxn>
                  <a:cxn ang="0">
                    <a:pos x="5" y="3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3" y="0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2" y="0"/>
                  </a:cxn>
                </a:cxnLst>
                <a:rect l="0" t="0" r="r" b="b"/>
                <a:pathLst>
                  <a:path w="16" h="49">
                    <a:moveTo>
                      <a:pt x="2" y="0"/>
                    </a:moveTo>
                    <a:lnTo>
                      <a:pt x="3" y="6"/>
                    </a:lnTo>
                    <a:lnTo>
                      <a:pt x="5" y="12"/>
                    </a:lnTo>
                    <a:lnTo>
                      <a:pt x="6" y="18"/>
                    </a:lnTo>
                    <a:lnTo>
                      <a:pt x="7" y="24"/>
                    </a:lnTo>
                    <a:lnTo>
                      <a:pt x="8" y="30"/>
                    </a:lnTo>
                    <a:lnTo>
                      <a:pt x="9" y="34"/>
                    </a:lnTo>
                    <a:lnTo>
                      <a:pt x="10" y="37"/>
                    </a:lnTo>
                    <a:lnTo>
                      <a:pt x="10" y="38"/>
                    </a:lnTo>
                    <a:lnTo>
                      <a:pt x="10" y="38"/>
                    </a:lnTo>
                    <a:lnTo>
                      <a:pt x="9" y="39"/>
                    </a:lnTo>
                    <a:lnTo>
                      <a:pt x="8" y="39"/>
                    </a:lnTo>
                    <a:lnTo>
                      <a:pt x="7" y="39"/>
                    </a:lnTo>
                    <a:lnTo>
                      <a:pt x="5" y="40"/>
                    </a:lnTo>
                    <a:lnTo>
                      <a:pt x="4" y="40"/>
                    </a:lnTo>
                    <a:lnTo>
                      <a:pt x="2" y="41"/>
                    </a:lnTo>
                    <a:lnTo>
                      <a:pt x="1" y="42"/>
                    </a:lnTo>
                    <a:lnTo>
                      <a:pt x="0" y="43"/>
                    </a:lnTo>
                    <a:lnTo>
                      <a:pt x="0" y="44"/>
                    </a:lnTo>
                    <a:lnTo>
                      <a:pt x="0" y="45"/>
                    </a:lnTo>
                    <a:lnTo>
                      <a:pt x="0" y="47"/>
                    </a:lnTo>
                    <a:lnTo>
                      <a:pt x="0" y="48"/>
                    </a:lnTo>
                    <a:lnTo>
                      <a:pt x="1" y="49"/>
                    </a:lnTo>
                    <a:lnTo>
                      <a:pt x="2" y="49"/>
                    </a:lnTo>
                    <a:lnTo>
                      <a:pt x="3" y="49"/>
                    </a:lnTo>
                    <a:lnTo>
                      <a:pt x="4" y="49"/>
                    </a:lnTo>
                    <a:lnTo>
                      <a:pt x="5" y="49"/>
                    </a:lnTo>
                    <a:lnTo>
                      <a:pt x="7" y="48"/>
                    </a:lnTo>
                    <a:lnTo>
                      <a:pt x="9" y="47"/>
                    </a:lnTo>
                    <a:lnTo>
                      <a:pt x="11" y="47"/>
                    </a:lnTo>
                    <a:lnTo>
                      <a:pt x="13" y="45"/>
                    </a:lnTo>
                    <a:lnTo>
                      <a:pt x="15" y="44"/>
                    </a:lnTo>
                    <a:lnTo>
                      <a:pt x="16" y="42"/>
                    </a:lnTo>
                    <a:lnTo>
                      <a:pt x="16" y="37"/>
                    </a:lnTo>
                    <a:lnTo>
                      <a:pt x="15" y="32"/>
                    </a:lnTo>
                    <a:lnTo>
                      <a:pt x="13" y="27"/>
                    </a:lnTo>
                    <a:lnTo>
                      <a:pt x="11" y="23"/>
                    </a:lnTo>
                    <a:lnTo>
                      <a:pt x="11" y="20"/>
                    </a:lnTo>
                    <a:lnTo>
                      <a:pt x="10" y="17"/>
                    </a:lnTo>
                    <a:lnTo>
                      <a:pt x="9" y="14"/>
                    </a:lnTo>
                    <a:lnTo>
                      <a:pt x="8" y="11"/>
                    </a:lnTo>
                    <a:lnTo>
                      <a:pt x="7" y="9"/>
                    </a:lnTo>
                    <a:lnTo>
                      <a:pt x="6" y="6"/>
                    </a:lnTo>
                    <a:lnTo>
                      <a:pt x="5" y="3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818308" name="Line 132"/>
          <p:cNvSpPr>
            <a:spLocks noChangeShapeType="1"/>
          </p:cNvSpPr>
          <p:nvPr/>
        </p:nvSpPr>
        <p:spPr bwMode="auto">
          <a:xfrm flipH="1">
            <a:off x="2982913" y="2244725"/>
            <a:ext cx="542925" cy="1625600"/>
          </a:xfrm>
          <a:prstGeom prst="line">
            <a:avLst/>
          </a:prstGeom>
          <a:noFill/>
          <a:ln w="57150">
            <a:solidFill>
              <a:srgbClr val="FF6600"/>
            </a:solidFill>
            <a:round/>
            <a:headEnd/>
            <a:tailEnd type="triangle" w="sm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18309" name="Line 133"/>
          <p:cNvSpPr>
            <a:spLocks noChangeShapeType="1"/>
          </p:cNvSpPr>
          <p:nvPr/>
        </p:nvSpPr>
        <p:spPr bwMode="auto">
          <a:xfrm>
            <a:off x="3835400" y="2251075"/>
            <a:ext cx="369888" cy="1577975"/>
          </a:xfrm>
          <a:prstGeom prst="line">
            <a:avLst/>
          </a:prstGeom>
          <a:noFill/>
          <a:ln w="57150">
            <a:solidFill>
              <a:srgbClr val="FF6600"/>
            </a:solidFill>
            <a:round/>
            <a:headEnd/>
            <a:tailEnd type="triangle" w="sm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18310" name="Line 134"/>
          <p:cNvSpPr>
            <a:spLocks noChangeShapeType="1"/>
          </p:cNvSpPr>
          <p:nvPr/>
        </p:nvSpPr>
        <p:spPr bwMode="auto">
          <a:xfrm>
            <a:off x="4148138" y="2243138"/>
            <a:ext cx="1385887" cy="1573212"/>
          </a:xfrm>
          <a:prstGeom prst="line">
            <a:avLst/>
          </a:prstGeom>
          <a:noFill/>
          <a:ln w="57150">
            <a:solidFill>
              <a:srgbClr val="FF6600"/>
            </a:solidFill>
            <a:round/>
            <a:headEnd/>
            <a:tailEnd type="triangle" w="sm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18311" name="Rectangle 135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/>
              <a:t>... and use GML as the lingua franca of the geospatial web</a:t>
            </a:r>
          </a:p>
        </p:txBody>
      </p:sp>
      <p:grpSp>
        <p:nvGrpSpPr>
          <p:cNvPr id="818312" name="Group 136"/>
          <p:cNvGrpSpPr>
            <a:grpSpLocks/>
          </p:cNvGrpSpPr>
          <p:nvPr/>
        </p:nvGrpSpPr>
        <p:grpSpPr bwMode="auto">
          <a:xfrm>
            <a:off x="3719513" y="3367088"/>
            <a:ext cx="1089025" cy="1279525"/>
            <a:chOff x="2378" y="2064"/>
            <a:chExt cx="686" cy="806"/>
          </a:xfrm>
        </p:grpSpPr>
        <p:sp>
          <p:nvSpPr>
            <p:cNvPr id="818313" name="Line 137"/>
            <p:cNvSpPr>
              <a:spLocks noChangeShapeType="1"/>
            </p:cNvSpPr>
            <p:nvPr/>
          </p:nvSpPr>
          <p:spPr bwMode="auto">
            <a:xfrm flipH="1">
              <a:off x="2736" y="2064"/>
              <a:ext cx="0" cy="384"/>
            </a:xfrm>
            <a:prstGeom prst="line">
              <a:avLst/>
            </a:prstGeom>
            <a:noFill/>
            <a:ln w="57150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818314" name="Group 138"/>
            <p:cNvGrpSpPr>
              <a:grpSpLocks/>
            </p:cNvGrpSpPr>
            <p:nvPr/>
          </p:nvGrpSpPr>
          <p:grpSpPr bwMode="auto">
            <a:xfrm>
              <a:off x="2496" y="2400"/>
              <a:ext cx="529" cy="201"/>
              <a:chOff x="3180" y="2320"/>
              <a:chExt cx="529" cy="201"/>
            </a:xfrm>
          </p:grpSpPr>
          <p:sp>
            <p:nvSpPr>
              <p:cNvPr id="818315" name="Freeform 139"/>
              <p:cNvSpPr>
                <a:spLocks noEditPoints="1"/>
              </p:cNvSpPr>
              <p:nvPr/>
            </p:nvSpPr>
            <p:spPr bwMode="auto">
              <a:xfrm>
                <a:off x="3190" y="2511"/>
                <a:ext cx="32" cy="10"/>
              </a:xfrm>
              <a:custGeom>
                <a:avLst/>
                <a:gdLst/>
                <a:ahLst/>
                <a:cxnLst>
                  <a:cxn ang="0">
                    <a:pos x="23" y="7"/>
                  </a:cxn>
                  <a:cxn ang="0">
                    <a:pos x="22" y="7"/>
                  </a:cxn>
                  <a:cxn ang="0">
                    <a:pos x="22" y="4"/>
                  </a:cxn>
                  <a:cxn ang="0">
                    <a:pos x="21" y="2"/>
                  </a:cxn>
                  <a:cxn ang="0">
                    <a:pos x="19" y="1"/>
                  </a:cxn>
                  <a:cxn ang="0">
                    <a:pos x="17" y="0"/>
                  </a:cxn>
                  <a:cxn ang="0">
                    <a:pos x="7" y="0"/>
                  </a:cxn>
                  <a:cxn ang="0">
                    <a:pos x="4" y="1"/>
                  </a:cxn>
                  <a:cxn ang="0">
                    <a:pos x="2" y="2"/>
                  </a:cxn>
                  <a:cxn ang="0">
                    <a:pos x="1" y="4"/>
                  </a:cxn>
                  <a:cxn ang="0">
                    <a:pos x="0" y="7"/>
                  </a:cxn>
                  <a:cxn ang="0">
                    <a:pos x="22" y="7"/>
                  </a:cxn>
                  <a:cxn ang="0">
                    <a:pos x="23" y="7"/>
                  </a:cxn>
                  <a:cxn ang="0">
                    <a:pos x="23" y="0"/>
                  </a:cxn>
                  <a:cxn ang="0">
                    <a:pos x="22" y="3"/>
                  </a:cxn>
                  <a:cxn ang="0">
                    <a:pos x="21" y="5"/>
                  </a:cxn>
                  <a:cxn ang="0">
                    <a:pos x="19" y="6"/>
                  </a:cxn>
                  <a:cxn ang="0">
                    <a:pos x="17" y="6"/>
                  </a:cxn>
                  <a:cxn ang="0">
                    <a:pos x="7" y="6"/>
                  </a:cxn>
                  <a:cxn ang="0">
                    <a:pos x="4" y="6"/>
                  </a:cxn>
                  <a:cxn ang="0">
                    <a:pos x="2" y="5"/>
                  </a:cxn>
                  <a:cxn ang="0">
                    <a:pos x="1" y="3"/>
                  </a:cxn>
                  <a:cxn ang="0">
                    <a:pos x="0" y="0"/>
                  </a:cxn>
                  <a:cxn ang="0">
                    <a:pos x="0" y="7"/>
                  </a:cxn>
                  <a:cxn ang="0">
                    <a:pos x="23" y="7"/>
                  </a:cxn>
                  <a:cxn ang="0">
                    <a:pos x="23" y="0"/>
                  </a:cxn>
                </a:cxnLst>
                <a:rect l="0" t="0" r="r" b="b"/>
                <a:pathLst>
                  <a:path w="23" h="7">
                    <a:moveTo>
                      <a:pt x="23" y="7"/>
                    </a:moveTo>
                    <a:lnTo>
                      <a:pt x="22" y="7"/>
                    </a:lnTo>
                    <a:lnTo>
                      <a:pt x="22" y="4"/>
                    </a:lnTo>
                    <a:lnTo>
                      <a:pt x="21" y="2"/>
                    </a:lnTo>
                    <a:lnTo>
                      <a:pt x="19" y="1"/>
                    </a:lnTo>
                    <a:lnTo>
                      <a:pt x="17" y="0"/>
                    </a:lnTo>
                    <a:lnTo>
                      <a:pt x="7" y="0"/>
                    </a:lnTo>
                    <a:lnTo>
                      <a:pt x="4" y="1"/>
                    </a:lnTo>
                    <a:lnTo>
                      <a:pt x="2" y="2"/>
                    </a:lnTo>
                    <a:lnTo>
                      <a:pt x="1" y="4"/>
                    </a:lnTo>
                    <a:lnTo>
                      <a:pt x="0" y="7"/>
                    </a:lnTo>
                    <a:lnTo>
                      <a:pt x="22" y="7"/>
                    </a:lnTo>
                    <a:lnTo>
                      <a:pt x="23" y="7"/>
                    </a:lnTo>
                    <a:close/>
                    <a:moveTo>
                      <a:pt x="23" y="0"/>
                    </a:moveTo>
                    <a:lnTo>
                      <a:pt x="22" y="3"/>
                    </a:lnTo>
                    <a:lnTo>
                      <a:pt x="21" y="5"/>
                    </a:lnTo>
                    <a:lnTo>
                      <a:pt x="19" y="6"/>
                    </a:lnTo>
                    <a:lnTo>
                      <a:pt x="17" y="6"/>
                    </a:lnTo>
                    <a:lnTo>
                      <a:pt x="7" y="6"/>
                    </a:lnTo>
                    <a:lnTo>
                      <a:pt x="4" y="6"/>
                    </a:lnTo>
                    <a:lnTo>
                      <a:pt x="2" y="5"/>
                    </a:lnTo>
                    <a:lnTo>
                      <a:pt x="1" y="3"/>
                    </a:lnTo>
                    <a:lnTo>
                      <a:pt x="0" y="0"/>
                    </a:lnTo>
                    <a:lnTo>
                      <a:pt x="0" y="7"/>
                    </a:lnTo>
                    <a:lnTo>
                      <a:pt x="23" y="7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rgbClr val="3F3F3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8316" name="Freeform 140"/>
              <p:cNvSpPr>
                <a:spLocks noEditPoints="1"/>
              </p:cNvSpPr>
              <p:nvPr/>
            </p:nvSpPr>
            <p:spPr bwMode="auto">
              <a:xfrm>
                <a:off x="3665" y="2511"/>
                <a:ext cx="34" cy="10"/>
              </a:xfrm>
              <a:custGeom>
                <a:avLst/>
                <a:gdLst/>
                <a:ahLst/>
                <a:cxnLst>
                  <a:cxn ang="0">
                    <a:pos x="24" y="7"/>
                  </a:cxn>
                  <a:cxn ang="0">
                    <a:pos x="23" y="7"/>
                  </a:cxn>
                  <a:cxn ang="0">
                    <a:pos x="23" y="4"/>
                  </a:cxn>
                  <a:cxn ang="0">
                    <a:pos x="21" y="2"/>
                  </a:cxn>
                  <a:cxn ang="0">
                    <a:pos x="19" y="1"/>
                  </a:cxn>
                  <a:cxn ang="0">
                    <a:pos x="17" y="0"/>
                  </a:cxn>
                  <a:cxn ang="0">
                    <a:pos x="7" y="0"/>
                  </a:cxn>
                  <a:cxn ang="0">
                    <a:pos x="4" y="1"/>
                  </a:cxn>
                  <a:cxn ang="0">
                    <a:pos x="2" y="2"/>
                  </a:cxn>
                  <a:cxn ang="0">
                    <a:pos x="1" y="4"/>
                  </a:cxn>
                  <a:cxn ang="0">
                    <a:pos x="0" y="7"/>
                  </a:cxn>
                  <a:cxn ang="0">
                    <a:pos x="23" y="7"/>
                  </a:cxn>
                  <a:cxn ang="0">
                    <a:pos x="24" y="7"/>
                  </a:cxn>
                  <a:cxn ang="0">
                    <a:pos x="24" y="0"/>
                  </a:cxn>
                  <a:cxn ang="0">
                    <a:pos x="23" y="3"/>
                  </a:cxn>
                  <a:cxn ang="0">
                    <a:pos x="21" y="5"/>
                  </a:cxn>
                  <a:cxn ang="0">
                    <a:pos x="19" y="6"/>
                  </a:cxn>
                  <a:cxn ang="0">
                    <a:pos x="17" y="6"/>
                  </a:cxn>
                  <a:cxn ang="0">
                    <a:pos x="7" y="6"/>
                  </a:cxn>
                  <a:cxn ang="0">
                    <a:pos x="4" y="6"/>
                  </a:cxn>
                  <a:cxn ang="0">
                    <a:pos x="2" y="5"/>
                  </a:cxn>
                  <a:cxn ang="0">
                    <a:pos x="1" y="3"/>
                  </a:cxn>
                  <a:cxn ang="0">
                    <a:pos x="0" y="0"/>
                  </a:cxn>
                  <a:cxn ang="0">
                    <a:pos x="0" y="7"/>
                  </a:cxn>
                  <a:cxn ang="0">
                    <a:pos x="24" y="7"/>
                  </a:cxn>
                  <a:cxn ang="0">
                    <a:pos x="24" y="0"/>
                  </a:cxn>
                </a:cxnLst>
                <a:rect l="0" t="0" r="r" b="b"/>
                <a:pathLst>
                  <a:path w="24" h="7">
                    <a:moveTo>
                      <a:pt x="24" y="7"/>
                    </a:moveTo>
                    <a:lnTo>
                      <a:pt x="23" y="7"/>
                    </a:lnTo>
                    <a:lnTo>
                      <a:pt x="23" y="4"/>
                    </a:lnTo>
                    <a:lnTo>
                      <a:pt x="21" y="2"/>
                    </a:lnTo>
                    <a:lnTo>
                      <a:pt x="19" y="1"/>
                    </a:lnTo>
                    <a:lnTo>
                      <a:pt x="17" y="0"/>
                    </a:lnTo>
                    <a:lnTo>
                      <a:pt x="7" y="0"/>
                    </a:lnTo>
                    <a:lnTo>
                      <a:pt x="4" y="1"/>
                    </a:lnTo>
                    <a:lnTo>
                      <a:pt x="2" y="2"/>
                    </a:lnTo>
                    <a:lnTo>
                      <a:pt x="1" y="4"/>
                    </a:lnTo>
                    <a:lnTo>
                      <a:pt x="0" y="7"/>
                    </a:lnTo>
                    <a:lnTo>
                      <a:pt x="23" y="7"/>
                    </a:lnTo>
                    <a:lnTo>
                      <a:pt x="24" y="7"/>
                    </a:lnTo>
                    <a:close/>
                    <a:moveTo>
                      <a:pt x="24" y="0"/>
                    </a:moveTo>
                    <a:lnTo>
                      <a:pt x="23" y="3"/>
                    </a:lnTo>
                    <a:lnTo>
                      <a:pt x="21" y="5"/>
                    </a:lnTo>
                    <a:lnTo>
                      <a:pt x="19" y="6"/>
                    </a:lnTo>
                    <a:lnTo>
                      <a:pt x="17" y="6"/>
                    </a:lnTo>
                    <a:lnTo>
                      <a:pt x="7" y="6"/>
                    </a:lnTo>
                    <a:lnTo>
                      <a:pt x="4" y="6"/>
                    </a:lnTo>
                    <a:lnTo>
                      <a:pt x="2" y="5"/>
                    </a:lnTo>
                    <a:lnTo>
                      <a:pt x="1" y="3"/>
                    </a:lnTo>
                    <a:lnTo>
                      <a:pt x="0" y="0"/>
                    </a:lnTo>
                    <a:lnTo>
                      <a:pt x="0" y="7"/>
                    </a:lnTo>
                    <a:lnTo>
                      <a:pt x="24" y="7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rgbClr val="3F3F3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8317" name="Freeform 141"/>
              <p:cNvSpPr>
                <a:spLocks/>
              </p:cNvSpPr>
              <p:nvPr/>
            </p:nvSpPr>
            <p:spPr bwMode="auto">
              <a:xfrm>
                <a:off x="3180" y="2320"/>
                <a:ext cx="529" cy="74"/>
              </a:xfrm>
              <a:custGeom>
                <a:avLst/>
                <a:gdLst/>
                <a:ahLst/>
                <a:cxnLst>
                  <a:cxn ang="0">
                    <a:pos x="0" y="74"/>
                  </a:cxn>
                  <a:cxn ang="0">
                    <a:pos x="77" y="0"/>
                  </a:cxn>
                  <a:cxn ang="0">
                    <a:pos x="450" y="0"/>
                  </a:cxn>
                  <a:cxn ang="0">
                    <a:pos x="529" y="74"/>
                  </a:cxn>
                  <a:cxn ang="0">
                    <a:pos x="0" y="74"/>
                  </a:cxn>
                </a:cxnLst>
                <a:rect l="0" t="0" r="r" b="b"/>
                <a:pathLst>
                  <a:path w="529" h="74">
                    <a:moveTo>
                      <a:pt x="0" y="74"/>
                    </a:moveTo>
                    <a:lnTo>
                      <a:pt x="77" y="0"/>
                    </a:lnTo>
                    <a:lnTo>
                      <a:pt x="450" y="0"/>
                    </a:lnTo>
                    <a:lnTo>
                      <a:pt x="529" y="74"/>
                    </a:lnTo>
                    <a:lnTo>
                      <a:pt x="0" y="74"/>
                    </a:lnTo>
                    <a:close/>
                  </a:path>
                </a:pathLst>
              </a:custGeom>
              <a:solidFill>
                <a:srgbClr val="C0C0C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8318" name="Freeform 142"/>
              <p:cNvSpPr>
                <a:spLocks/>
              </p:cNvSpPr>
              <p:nvPr/>
            </p:nvSpPr>
            <p:spPr bwMode="auto">
              <a:xfrm>
                <a:off x="3180" y="2320"/>
                <a:ext cx="529" cy="74"/>
              </a:xfrm>
              <a:custGeom>
                <a:avLst/>
                <a:gdLst/>
                <a:ahLst/>
                <a:cxnLst>
                  <a:cxn ang="0">
                    <a:pos x="0" y="74"/>
                  </a:cxn>
                  <a:cxn ang="0">
                    <a:pos x="77" y="0"/>
                  </a:cxn>
                  <a:cxn ang="0">
                    <a:pos x="450" y="0"/>
                  </a:cxn>
                  <a:cxn ang="0">
                    <a:pos x="529" y="74"/>
                  </a:cxn>
                  <a:cxn ang="0">
                    <a:pos x="0" y="74"/>
                  </a:cxn>
                  <a:cxn ang="0">
                    <a:pos x="529" y="74"/>
                  </a:cxn>
                  <a:cxn ang="0">
                    <a:pos x="450" y="0"/>
                  </a:cxn>
                  <a:cxn ang="0">
                    <a:pos x="77" y="0"/>
                  </a:cxn>
                  <a:cxn ang="0">
                    <a:pos x="0" y="74"/>
                  </a:cxn>
                </a:cxnLst>
                <a:rect l="0" t="0" r="r" b="b"/>
                <a:pathLst>
                  <a:path w="529" h="74">
                    <a:moveTo>
                      <a:pt x="0" y="74"/>
                    </a:moveTo>
                    <a:lnTo>
                      <a:pt x="77" y="0"/>
                    </a:lnTo>
                    <a:lnTo>
                      <a:pt x="450" y="0"/>
                    </a:lnTo>
                    <a:lnTo>
                      <a:pt x="529" y="74"/>
                    </a:lnTo>
                    <a:lnTo>
                      <a:pt x="0" y="74"/>
                    </a:lnTo>
                    <a:lnTo>
                      <a:pt x="529" y="74"/>
                    </a:lnTo>
                    <a:lnTo>
                      <a:pt x="450" y="0"/>
                    </a:lnTo>
                    <a:lnTo>
                      <a:pt x="77" y="0"/>
                    </a:lnTo>
                    <a:lnTo>
                      <a:pt x="0" y="74"/>
                    </a:lnTo>
                  </a:path>
                </a:pathLst>
              </a:custGeom>
              <a:noFill/>
              <a:ln w="317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8319" name="Rectangle 143"/>
              <p:cNvSpPr>
                <a:spLocks noChangeArrowheads="1"/>
              </p:cNvSpPr>
              <p:nvPr/>
            </p:nvSpPr>
            <p:spPr bwMode="auto">
              <a:xfrm>
                <a:off x="3181" y="2395"/>
                <a:ext cx="526" cy="122"/>
              </a:xfrm>
              <a:prstGeom prst="rect">
                <a:avLst/>
              </a:prstGeom>
              <a:solidFill>
                <a:srgbClr val="C0C0C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8320" name="Freeform 144"/>
              <p:cNvSpPr>
                <a:spLocks/>
              </p:cNvSpPr>
              <p:nvPr/>
            </p:nvSpPr>
            <p:spPr bwMode="auto">
              <a:xfrm>
                <a:off x="3181" y="2394"/>
                <a:ext cx="526" cy="123"/>
              </a:xfrm>
              <a:custGeom>
                <a:avLst/>
                <a:gdLst/>
                <a:ahLst/>
                <a:cxnLst>
                  <a:cxn ang="0">
                    <a:pos x="0" y="123"/>
                  </a:cxn>
                  <a:cxn ang="0">
                    <a:pos x="0" y="0"/>
                  </a:cxn>
                  <a:cxn ang="0">
                    <a:pos x="526" y="0"/>
                  </a:cxn>
                  <a:cxn ang="0">
                    <a:pos x="526" y="123"/>
                  </a:cxn>
                  <a:cxn ang="0">
                    <a:pos x="0" y="123"/>
                  </a:cxn>
                  <a:cxn ang="0">
                    <a:pos x="526" y="123"/>
                  </a:cxn>
                  <a:cxn ang="0">
                    <a:pos x="526" y="0"/>
                  </a:cxn>
                  <a:cxn ang="0">
                    <a:pos x="0" y="0"/>
                  </a:cxn>
                  <a:cxn ang="0">
                    <a:pos x="0" y="123"/>
                  </a:cxn>
                </a:cxnLst>
                <a:rect l="0" t="0" r="r" b="b"/>
                <a:pathLst>
                  <a:path w="526" h="123">
                    <a:moveTo>
                      <a:pt x="0" y="123"/>
                    </a:moveTo>
                    <a:lnTo>
                      <a:pt x="0" y="0"/>
                    </a:lnTo>
                    <a:lnTo>
                      <a:pt x="526" y="0"/>
                    </a:lnTo>
                    <a:lnTo>
                      <a:pt x="526" y="123"/>
                    </a:lnTo>
                    <a:lnTo>
                      <a:pt x="0" y="123"/>
                    </a:lnTo>
                    <a:lnTo>
                      <a:pt x="526" y="123"/>
                    </a:lnTo>
                    <a:lnTo>
                      <a:pt x="526" y="0"/>
                    </a:lnTo>
                    <a:lnTo>
                      <a:pt x="0" y="0"/>
                    </a:lnTo>
                    <a:lnTo>
                      <a:pt x="0" y="123"/>
                    </a:lnTo>
                  </a:path>
                </a:pathLst>
              </a:custGeom>
              <a:noFill/>
              <a:ln w="317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8321" name="Rectangle 145"/>
              <p:cNvSpPr>
                <a:spLocks noChangeArrowheads="1"/>
              </p:cNvSpPr>
              <p:nvPr/>
            </p:nvSpPr>
            <p:spPr bwMode="auto">
              <a:xfrm>
                <a:off x="3188" y="2402"/>
                <a:ext cx="511" cy="108"/>
              </a:xfrm>
              <a:prstGeom prst="rect">
                <a:avLst/>
              </a:prstGeom>
              <a:solidFill>
                <a:srgbClr val="9F9F9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8322" name="Freeform 146"/>
              <p:cNvSpPr>
                <a:spLocks/>
              </p:cNvSpPr>
              <p:nvPr/>
            </p:nvSpPr>
            <p:spPr bwMode="auto">
              <a:xfrm>
                <a:off x="3188" y="2401"/>
                <a:ext cx="511" cy="109"/>
              </a:xfrm>
              <a:custGeom>
                <a:avLst/>
                <a:gdLst/>
                <a:ahLst/>
                <a:cxnLst>
                  <a:cxn ang="0">
                    <a:pos x="0" y="109"/>
                  </a:cxn>
                  <a:cxn ang="0">
                    <a:pos x="0" y="0"/>
                  </a:cxn>
                  <a:cxn ang="0">
                    <a:pos x="511" y="0"/>
                  </a:cxn>
                  <a:cxn ang="0">
                    <a:pos x="511" y="109"/>
                  </a:cxn>
                  <a:cxn ang="0">
                    <a:pos x="0" y="109"/>
                  </a:cxn>
                  <a:cxn ang="0">
                    <a:pos x="511" y="109"/>
                  </a:cxn>
                  <a:cxn ang="0">
                    <a:pos x="511" y="0"/>
                  </a:cxn>
                  <a:cxn ang="0">
                    <a:pos x="0" y="0"/>
                  </a:cxn>
                  <a:cxn ang="0">
                    <a:pos x="0" y="109"/>
                  </a:cxn>
                </a:cxnLst>
                <a:rect l="0" t="0" r="r" b="b"/>
                <a:pathLst>
                  <a:path w="511" h="109">
                    <a:moveTo>
                      <a:pt x="0" y="109"/>
                    </a:moveTo>
                    <a:lnTo>
                      <a:pt x="0" y="0"/>
                    </a:lnTo>
                    <a:lnTo>
                      <a:pt x="511" y="0"/>
                    </a:lnTo>
                    <a:lnTo>
                      <a:pt x="511" y="109"/>
                    </a:lnTo>
                    <a:lnTo>
                      <a:pt x="0" y="109"/>
                    </a:lnTo>
                    <a:lnTo>
                      <a:pt x="511" y="109"/>
                    </a:lnTo>
                    <a:lnTo>
                      <a:pt x="511" y="0"/>
                    </a:lnTo>
                    <a:lnTo>
                      <a:pt x="0" y="0"/>
                    </a:lnTo>
                    <a:lnTo>
                      <a:pt x="0" y="109"/>
                    </a:lnTo>
                  </a:path>
                </a:pathLst>
              </a:custGeom>
              <a:noFill/>
              <a:ln w="317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8323" name="Rectangle 147"/>
              <p:cNvSpPr>
                <a:spLocks noChangeArrowheads="1"/>
              </p:cNvSpPr>
              <p:nvPr/>
            </p:nvSpPr>
            <p:spPr bwMode="auto">
              <a:xfrm>
                <a:off x="3201" y="2417"/>
                <a:ext cx="38" cy="39"/>
              </a:xfrm>
              <a:prstGeom prst="rect">
                <a:avLst/>
              </a:prstGeom>
              <a:solidFill>
                <a:srgbClr val="5F5F5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8324" name="Freeform 148"/>
              <p:cNvSpPr>
                <a:spLocks/>
              </p:cNvSpPr>
              <p:nvPr/>
            </p:nvSpPr>
            <p:spPr bwMode="auto">
              <a:xfrm>
                <a:off x="3201" y="2417"/>
                <a:ext cx="38" cy="39"/>
              </a:xfrm>
              <a:custGeom>
                <a:avLst/>
                <a:gdLst/>
                <a:ahLst/>
                <a:cxnLst>
                  <a:cxn ang="0">
                    <a:pos x="0" y="39"/>
                  </a:cxn>
                  <a:cxn ang="0">
                    <a:pos x="0" y="0"/>
                  </a:cxn>
                  <a:cxn ang="0">
                    <a:pos x="38" y="0"/>
                  </a:cxn>
                  <a:cxn ang="0">
                    <a:pos x="38" y="39"/>
                  </a:cxn>
                  <a:cxn ang="0">
                    <a:pos x="0" y="39"/>
                  </a:cxn>
                  <a:cxn ang="0">
                    <a:pos x="38" y="39"/>
                  </a:cxn>
                  <a:cxn ang="0">
                    <a:pos x="38" y="0"/>
                  </a:cxn>
                  <a:cxn ang="0">
                    <a:pos x="0" y="0"/>
                  </a:cxn>
                  <a:cxn ang="0">
                    <a:pos x="0" y="39"/>
                  </a:cxn>
                </a:cxnLst>
                <a:rect l="0" t="0" r="r" b="b"/>
                <a:pathLst>
                  <a:path w="38" h="39">
                    <a:moveTo>
                      <a:pt x="0" y="39"/>
                    </a:moveTo>
                    <a:lnTo>
                      <a:pt x="0" y="0"/>
                    </a:lnTo>
                    <a:lnTo>
                      <a:pt x="38" y="0"/>
                    </a:lnTo>
                    <a:lnTo>
                      <a:pt x="38" y="39"/>
                    </a:lnTo>
                    <a:lnTo>
                      <a:pt x="0" y="39"/>
                    </a:lnTo>
                    <a:lnTo>
                      <a:pt x="38" y="39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9"/>
                    </a:lnTo>
                  </a:path>
                </a:pathLst>
              </a:custGeom>
              <a:noFill/>
              <a:ln w="317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8325" name="Rectangle 149"/>
              <p:cNvSpPr>
                <a:spLocks noChangeArrowheads="1"/>
              </p:cNvSpPr>
              <p:nvPr/>
            </p:nvSpPr>
            <p:spPr bwMode="auto">
              <a:xfrm>
                <a:off x="3201" y="2480"/>
                <a:ext cx="24" cy="13"/>
              </a:xfrm>
              <a:prstGeom prst="rect">
                <a:avLst/>
              </a:prstGeom>
              <a:solidFill>
                <a:srgbClr val="008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8326" name="Freeform 150"/>
              <p:cNvSpPr>
                <a:spLocks/>
              </p:cNvSpPr>
              <p:nvPr/>
            </p:nvSpPr>
            <p:spPr bwMode="auto">
              <a:xfrm>
                <a:off x="3201" y="2480"/>
                <a:ext cx="24" cy="13"/>
              </a:xfrm>
              <a:custGeom>
                <a:avLst/>
                <a:gdLst/>
                <a:ahLst/>
                <a:cxnLst>
                  <a:cxn ang="0">
                    <a:pos x="0" y="13"/>
                  </a:cxn>
                  <a:cxn ang="0">
                    <a:pos x="0" y="0"/>
                  </a:cxn>
                  <a:cxn ang="0">
                    <a:pos x="24" y="0"/>
                  </a:cxn>
                  <a:cxn ang="0">
                    <a:pos x="24" y="13"/>
                  </a:cxn>
                  <a:cxn ang="0">
                    <a:pos x="0" y="13"/>
                  </a:cxn>
                  <a:cxn ang="0">
                    <a:pos x="24" y="13"/>
                  </a:cxn>
                  <a:cxn ang="0">
                    <a:pos x="24" y="0"/>
                  </a:cxn>
                  <a:cxn ang="0">
                    <a:pos x="0" y="0"/>
                  </a:cxn>
                  <a:cxn ang="0">
                    <a:pos x="0" y="13"/>
                  </a:cxn>
                </a:cxnLst>
                <a:rect l="0" t="0" r="r" b="b"/>
                <a:pathLst>
                  <a:path w="24" h="13">
                    <a:moveTo>
                      <a:pt x="0" y="13"/>
                    </a:moveTo>
                    <a:lnTo>
                      <a:pt x="0" y="0"/>
                    </a:lnTo>
                    <a:lnTo>
                      <a:pt x="24" y="0"/>
                    </a:lnTo>
                    <a:lnTo>
                      <a:pt x="24" y="13"/>
                    </a:lnTo>
                    <a:lnTo>
                      <a:pt x="0" y="13"/>
                    </a:lnTo>
                    <a:lnTo>
                      <a:pt x="24" y="13"/>
                    </a:lnTo>
                    <a:lnTo>
                      <a:pt x="24" y="0"/>
                    </a:lnTo>
                    <a:lnTo>
                      <a:pt x="0" y="0"/>
                    </a:lnTo>
                    <a:lnTo>
                      <a:pt x="0" y="13"/>
                    </a:lnTo>
                  </a:path>
                </a:pathLst>
              </a:custGeom>
              <a:noFill/>
              <a:ln w="317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8327" name="Rectangle 151"/>
              <p:cNvSpPr>
                <a:spLocks noChangeArrowheads="1"/>
              </p:cNvSpPr>
              <p:nvPr/>
            </p:nvSpPr>
            <p:spPr bwMode="auto">
              <a:xfrm>
                <a:off x="3366" y="2412"/>
                <a:ext cx="316" cy="87"/>
              </a:xfrm>
              <a:prstGeom prst="rect">
                <a:avLst/>
              </a:prstGeom>
              <a:solidFill>
                <a:srgbClr val="C0C0C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8328" name="Freeform 152"/>
              <p:cNvSpPr>
                <a:spLocks/>
              </p:cNvSpPr>
              <p:nvPr/>
            </p:nvSpPr>
            <p:spPr bwMode="auto">
              <a:xfrm>
                <a:off x="3366" y="2412"/>
                <a:ext cx="316" cy="87"/>
              </a:xfrm>
              <a:custGeom>
                <a:avLst/>
                <a:gdLst/>
                <a:ahLst/>
                <a:cxnLst>
                  <a:cxn ang="0">
                    <a:pos x="0" y="87"/>
                  </a:cxn>
                  <a:cxn ang="0">
                    <a:pos x="0" y="0"/>
                  </a:cxn>
                  <a:cxn ang="0">
                    <a:pos x="316" y="0"/>
                  </a:cxn>
                  <a:cxn ang="0">
                    <a:pos x="316" y="87"/>
                  </a:cxn>
                  <a:cxn ang="0">
                    <a:pos x="0" y="87"/>
                  </a:cxn>
                  <a:cxn ang="0">
                    <a:pos x="316" y="87"/>
                  </a:cxn>
                  <a:cxn ang="0">
                    <a:pos x="316" y="0"/>
                  </a:cxn>
                  <a:cxn ang="0">
                    <a:pos x="0" y="0"/>
                  </a:cxn>
                  <a:cxn ang="0">
                    <a:pos x="0" y="87"/>
                  </a:cxn>
                </a:cxnLst>
                <a:rect l="0" t="0" r="r" b="b"/>
                <a:pathLst>
                  <a:path w="316" h="87">
                    <a:moveTo>
                      <a:pt x="0" y="87"/>
                    </a:moveTo>
                    <a:lnTo>
                      <a:pt x="0" y="0"/>
                    </a:lnTo>
                    <a:lnTo>
                      <a:pt x="316" y="0"/>
                    </a:lnTo>
                    <a:lnTo>
                      <a:pt x="316" y="87"/>
                    </a:lnTo>
                    <a:lnTo>
                      <a:pt x="0" y="87"/>
                    </a:lnTo>
                    <a:lnTo>
                      <a:pt x="316" y="87"/>
                    </a:lnTo>
                    <a:lnTo>
                      <a:pt x="316" y="0"/>
                    </a:lnTo>
                    <a:lnTo>
                      <a:pt x="0" y="0"/>
                    </a:lnTo>
                    <a:lnTo>
                      <a:pt x="0" y="87"/>
                    </a:lnTo>
                  </a:path>
                </a:pathLst>
              </a:custGeom>
              <a:noFill/>
              <a:ln w="317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8329" name="Rectangle 153"/>
              <p:cNvSpPr>
                <a:spLocks noChangeArrowheads="1"/>
              </p:cNvSpPr>
              <p:nvPr/>
            </p:nvSpPr>
            <p:spPr bwMode="auto">
              <a:xfrm>
                <a:off x="3562" y="2472"/>
                <a:ext cx="112" cy="11"/>
              </a:xfrm>
              <a:prstGeom prst="rect">
                <a:avLst/>
              </a:prstGeom>
              <a:solidFill>
                <a:srgbClr val="80808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8330" name="Freeform 154"/>
              <p:cNvSpPr>
                <a:spLocks/>
              </p:cNvSpPr>
              <p:nvPr/>
            </p:nvSpPr>
            <p:spPr bwMode="auto">
              <a:xfrm>
                <a:off x="3606" y="2470"/>
                <a:ext cx="54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4" y="12"/>
                  </a:cxn>
                  <a:cxn ang="0">
                    <a:pos x="54" y="2"/>
                  </a:cxn>
                  <a:cxn ang="0">
                    <a:pos x="0" y="0"/>
                  </a:cxn>
                </a:cxnLst>
                <a:rect l="0" t="0" r="r" b="b"/>
                <a:pathLst>
                  <a:path w="54" h="12">
                    <a:moveTo>
                      <a:pt x="0" y="0"/>
                    </a:moveTo>
                    <a:lnTo>
                      <a:pt x="54" y="12"/>
                    </a:lnTo>
                    <a:lnTo>
                      <a:pt x="54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5F5F5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8331" name="Rectangle 155"/>
              <p:cNvSpPr>
                <a:spLocks noChangeArrowheads="1"/>
              </p:cNvSpPr>
              <p:nvPr/>
            </p:nvSpPr>
            <p:spPr bwMode="auto">
              <a:xfrm>
                <a:off x="3660" y="2472"/>
                <a:ext cx="14" cy="11"/>
              </a:xfrm>
              <a:prstGeom prst="rect">
                <a:avLst/>
              </a:prstGeom>
              <a:solidFill>
                <a:srgbClr val="3F3F3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8332" name="Freeform 156"/>
              <p:cNvSpPr>
                <a:spLocks/>
              </p:cNvSpPr>
              <p:nvPr/>
            </p:nvSpPr>
            <p:spPr bwMode="auto">
              <a:xfrm>
                <a:off x="3561" y="2470"/>
                <a:ext cx="113" cy="13"/>
              </a:xfrm>
              <a:custGeom>
                <a:avLst/>
                <a:gdLst/>
                <a:ahLst/>
                <a:cxnLst>
                  <a:cxn ang="0">
                    <a:pos x="0" y="13"/>
                  </a:cxn>
                  <a:cxn ang="0">
                    <a:pos x="0" y="0"/>
                  </a:cxn>
                  <a:cxn ang="0">
                    <a:pos x="113" y="0"/>
                  </a:cxn>
                  <a:cxn ang="0">
                    <a:pos x="113" y="13"/>
                  </a:cxn>
                  <a:cxn ang="0">
                    <a:pos x="0" y="13"/>
                  </a:cxn>
                  <a:cxn ang="0">
                    <a:pos x="113" y="13"/>
                  </a:cxn>
                  <a:cxn ang="0">
                    <a:pos x="113" y="0"/>
                  </a:cxn>
                  <a:cxn ang="0">
                    <a:pos x="0" y="0"/>
                  </a:cxn>
                  <a:cxn ang="0">
                    <a:pos x="0" y="13"/>
                  </a:cxn>
                </a:cxnLst>
                <a:rect l="0" t="0" r="r" b="b"/>
                <a:pathLst>
                  <a:path w="113" h="13">
                    <a:moveTo>
                      <a:pt x="0" y="13"/>
                    </a:moveTo>
                    <a:lnTo>
                      <a:pt x="0" y="0"/>
                    </a:lnTo>
                    <a:lnTo>
                      <a:pt x="113" y="0"/>
                    </a:lnTo>
                    <a:lnTo>
                      <a:pt x="113" y="13"/>
                    </a:lnTo>
                    <a:lnTo>
                      <a:pt x="0" y="13"/>
                    </a:lnTo>
                    <a:lnTo>
                      <a:pt x="113" y="13"/>
                    </a:lnTo>
                    <a:lnTo>
                      <a:pt x="113" y="0"/>
                    </a:lnTo>
                    <a:lnTo>
                      <a:pt x="0" y="0"/>
                    </a:lnTo>
                    <a:lnTo>
                      <a:pt x="0" y="13"/>
                    </a:lnTo>
                  </a:path>
                </a:pathLst>
              </a:custGeom>
              <a:noFill/>
              <a:ln w="317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8333" name="Freeform 157"/>
              <p:cNvSpPr>
                <a:spLocks/>
              </p:cNvSpPr>
              <p:nvPr/>
            </p:nvSpPr>
            <p:spPr bwMode="auto">
              <a:xfrm>
                <a:off x="3667" y="2419"/>
                <a:ext cx="7" cy="47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0" y="5"/>
                  </a:cxn>
                  <a:cxn ang="0">
                    <a:pos x="0" y="41"/>
                  </a:cxn>
                  <a:cxn ang="0">
                    <a:pos x="7" y="47"/>
                  </a:cxn>
                  <a:cxn ang="0">
                    <a:pos x="7" y="0"/>
                  </a:cxn>
                </a:cxnLst>
                <a:rect l="0" t="0" r="r" b="b"/>
                <a:pathLst>
                  <a:path w="7" h="47">
                    <a:moveTo>
                      <a:pt x="7" y="0"/>
                    </a:moveTo>
                    <a:lnTo>
                      <a:pt x="0" y="5"/>
                    </a:lnTo>
                    <a:lnTo>
                      <a:pt x="0" y="41"/>
                    </a:lnTo>
                    <a:lnTo>
                      <a:pt x="7" y="47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9F9F9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8334" name="Freeform 158"/>
              <p:cNvSpPr>
                <a:spLocks/>
              </p:cNvSpPr>
              <p:nvPr/>
            </p:nvSpPr>
            <p:spPr bwMode="auto">
              <a:xfrm>
                <a:off x="3374" y="2419"/>
                <a:ext cx="6" cy="4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" y="6"/>
                  </a:cxn>
                  <a:cxn ang="0">
                    <a:pos x="6" y="41"/>
                  </a:cxn>
                  <a:cxn ang="0">
                    <a:pos x="0" y="47"/>
                  </a:cxn>
                  <a:cxn ang="0">
                    <a:pos x="0" y="0"/>
                  </a:cxn>
                </a:cxnLst>
                <a:rect l="0" t="0" r="r" b="b"/>
                <a:pathLst>
                  <a:path w="6" h="47">
                    <a:moveTo>
                      <a:pt x="0" y="0"/>
                    </a:moveTo>
                    <a:lnTo>
                      <a:pt x="6" y="6"/>
                    </a:lnTo>
                    <a:lnTo>
                      <a:pt x="6" y="41"/>
                    </a:lnTo>
                    <a:lnTo>
                      <a:pt x="0" y="4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F9F9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8335" name="Freeform 159"/>
              <p:cNvSpPr>
                <a:spLocks/>
              </p:cNvSpPr>
              <p:nvPr/>
            </p:nvSpPr>
            <p:spPr bwMode="auto">
              <a:xfrm>
                <a:off x="3374" y="2419"/>
                <a:ext cx="300" cy="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" y="5"/>
                  </a:cxn>
                  <a:cxn ang="0">
                    <a:pos x="293" y="5"/>
                  </a:cxn>
                  <a:cxn ang="0">
                    <a:pos x="300" y="0"/>
                  </a:cxn>
                  <a:cxn ang="0">
                    <a:pos x="0" y="0"/>
                  </a:cxn>
                </a:cxnLst>
                <a:rect l="0" t="0" r="r" b="b"/>
                <a:pathLst>
                  <a:path w="300" h="5">
                    <a:moveTo>
                      <a:pt x="0" y="0"/>
                    </a:moveTo>
                    <a:lnTo>
                      <a:pt x="6" y="5"/>
                    </a:lnTo>
                    <a:lnTo>
                      <a:pt x="293" y="5"/>
                    </a:lnTo>
                    <a:lnTo>
                      <a:pt x="3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5F5F5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8336" name="Freeform 160"/>
              <p:cNvSpPr>
                <a:spLocks/>
              </p:cNvSpPr>
              <p:nvPr/>
            </p:nvSpPr>
            <p:spPr bwMode="auto">
              <a:xfrm>
                <a:off x="3374" y="2460"/>
                <a:ext cx="300" cy="6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" y="0"/>
                  </a:cxn>
                  <a:cxn ang="0">
                    <a:pos x="293" y="0"/>
                  </a:cxn>
                  <a:cxn ang="0">
                    <a:pos x="300" y="6"/>
                  </a:cxn>
                  <a:cxn ang="0">
                    <a:pos x="0" y="6"/>
                  </a:cxn>
                </a:cxnLst>
                <a:rect l="0" t="0" r="r" b="b"/>
                <a:pathLst>
                  <a:path w="300" h="6">
                    <a:moveTo>
                      <a:pt x="0" y="6"/>
                    </a:moveTo>
                    <a:lnTo>
                      <a:pt x="6" y="0"/>
                    </a:lnTo>
                    <a:lnTo>
                      <a:pt x="293" y="0"/>
                    </a:lnTo>
                    <a:lnTo>
                      <a:pt x="300" y="6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8337" name="Rectangle 161"/>
              <p:cNvSpPr>
                <a:spLocks noChangeArrowheads="1"/>
              </p:cNvSpPr>
              <p:nvPr/>
            </p:nvSpPr>
            <p:spPr bwMode="auto">
              <a:xfrm>
                <a:off x="3380" y="2424"/>
                <a:ext cx="287" cy="36"/>
              </a:xfrm>
              <a:prstGeom prst="rect">
                <a:avLst/>
              </a:prstGeom>
              <a:solidFill>
                <a:srgbClr val="3F3F3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8338" name="Freeform 162"/>
              <p:cNvSpPr>
                <a:spLocks/>
              </p:cNvSpPr>
              <p:nvPr/>
            </p:nvSpPr>
            <p:spPr bwMode="auto">
              <a:xfrm>
                <a:off x="3374" y="2419"/>
                <a:ext cx="300" cy="48"/>
              </a:xfrm>
              <a:custGeom>
                <a:avLst/>
                <a:gdLst/>
                <a:ahLst/>
                <a:cxnLst>
                  <a:cxn ang="0">
                    <a:pos x="0" y="48"/>
                  </a:cxn>
                  <a:cxn ang="0">
                    <a:pos x="0" y="0"/>
                  </a:cxn>
                  <a:cxn ang="0">
                    <a:pos x="300" y="0"/>
                  </a:cxn>
                  <a:cxn ang="0">
                    <a:pos x="300" y="48"/>
                  </a:cxn>
                  <a:cxn ang="0">
                    <a:pos x="0" y="48"/>
                  </a:cxn>
                  <a:cxn ang="0">
                    <a:pos x="300" y="48"/>
                  </a:cxn>
                  <a:cxn ang="0">
                    <a:pos x="300" y="0"/>
                  </a:cxn>
                  <a:cxn ang="0">
                    <a:pos x="0" y="0"/>
                  </a:cxn>
                  <a:cxn ang="0">
                    <a:pos x="0" y="48"/>
                  </a:cxn>
                </a:cxnLst>
                <a:rect l="0" t="0" r="r" b="b"/>
                <a:pathLst>
                  <a:path w="300" h="48">
                    <a:moveTo>
                      <a:pt x="0" y="48"/>
                    </a:moveTo>
                    <a:lnTo>
                      <a:pt x="0" y="0"/>
                    </a:lnTo>
                    <a:lnTo>
                      <a:pt x="300" y="0"/>
                    </a:lnTo>
                    <a:lnTo>
                      <a:pt x="300" y="48"/>
                    </a:lnTo>
                    <a:lnTo>
                      <a:pt x="0" y="48"/>
                    </a:lnTo>
                    <a:lnTo>
                      <a:pt x="300" y="48"/>
                    </a:lnTo>
                    <a:lnTo>
                      <a:pt x="300" y="0"/>
                    </a:lnTo>
                    <a:lnTo>
                      <a:pt x="0" y="0"/>
                    </a:lnTo>
                    <a:lnTo>
                      <a:pt x="0" y="48"/>
                    </a:lnTo>
                  </a:path>
                </a:pathLst>
              </a:custGeom>
              <a:noFill/>
              <a:ln w="317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8339" name="Rectangle 163"/>
              <p:cNvSpPr>
                <a:spLocks noChangeArrowheads="1"/>
              </p:cNvSpPr>
              <p:nvPr/>
            </p:nvSpPr>
            <p:spPr bwMode="auto">
              <a:xfrm>
                <a:off x="3503" y="2469"/>
                <a:ext cx="30" cy="28"/>
              </a:xfrm>
              <a:prstGeom prst="rect">
                <a:avLst/>
              </a:prstGeom>
              <a:solidFill>
                <a:srgbClr val="5F5F5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8340" name="Freeform 164"/>
              <p:cNvSpPr>
                <a:spLocks/>
              </p:cNvSpPr>
              <p:nvPr/>
            </p:nvSpPr>
            <p:spPr bwMode="auto">
              <a:xfrm>
                <a:off x="3503" y="2469"/>
                <a:ext cx="30" cy="28"/>
              </a:xfrm>
              <a:custGeom>
                <a:avLst/>
                <a:gdLst/>
                <a:ahLst/>
                <a:cxnLst>
                  <a:cxn ang="0">
                    <a:pos x="0" y="28"/>
                  </a:cxn>
                  <a:cxn ang="0">
                    <a:pos x="0" y="0"/>
                  </a:cxn>
                  <a:cxn ang="0">
                    <a:pos x="30" y="0"/>
                  </a:cxn>
                  <a:cxn ang="0">
                    <a:pos x="30" y="28"/>
                  </a:cxn>
                  <a:cxn ang="0">
                    <a:pos x="0" y="28"/>
                  </a:cxn>
                  <a:cxn ang="0">
                    <a:pos x="30" y="28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0" y="28"/>
                  </a:cxn>
                </a:cxnLst>
                <a:rect l="0" t="0" r="r" b="b"/>
                <a:pathLst>
                  <a:path w="30" h="28">
                    <a:moveTo>
                      <a:pt x="0" y="28"/>
                    </a:moveTo>
                    <a:lnTo>
                      <a:pt x="0" y="0"/>
                    </a:lnTo>
                    <a:lnTo>
                      <a:pt x="30" y="0"/>
                    </a:lnTo>
                    <a:lnTo>
                      <a:pt x="30" y="28"/>
                    </a:lnTo>
                    <a:lnTo>
                      <a:pt x="0" y="28"/>
                    </a:lnTo>
                    <a:lnTo>
                      <a:pt x="30" y="28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0" y="28"/>
                    </a:lnTo>
                  </a:path>
                </a:pathLst>
              </a:custGeom>
              <a:noFill/>
              <a:ln w="317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8341" name="Rectangle 165"/>
              <p:cNvSpPr>
                <a:spLocks noChangeArrowheads="1"/>
              </p:cNvSpPr>
              <p:nvPr/>
            </p:nvSpPr>
            <p:spPr bwMode="auto">
              <a:xfrm>
                <a:off x="3415" y="2487"/>
                <a:ext cx="9" cy="9"/>
              </a:xfrm>
              <a:prstGeom prst="rect">
                <a:avLst/>
              </a:prstGeom>
              <a:solidFill>
                <a:srgbClr val="8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8342" name="Rectangle 166"/>
              <p:cNvSpPr>
                <a:spLocks noChangeArrowheads="1"/>
              </p:cNvSpPr>
              <p:nvPr/>
            </p:nvSpPr>
            <p:spPr bwMode="auto">
              <a:xfrm>
                <a:off x="3435" y="2487"/>
                <a:ext cx="9" cy="9"/>
              </a:xfrm>
              <a:prstGeom prst="rect">
                <a:avLst/>
              </a:prstGeom>
              <a:solidFill>
                <a:srgbClr val="FF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8343" name="Rectangle 167"/>
              <p:cNvSpPr>
                <a:spLocks noChangeArrowheads="1"/>
              </p:cNvSpPr>
              <p:nvPr/>
            </p:nvSpPr>
            <p:spPr bwMode="auto">
              <a:xfrm>
                <a:off x="3466" y="2487"/>
                <a:ext cx="4" cy="9"/>
              </a:xfrm>
              <a:prstGeom prst="rect">
                <a:avLst/>
              </a:prstGeom>
              <a:solidFill>
                <a:srgbClr val="3F3F3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8344" name="Rectangle 168"/>
              <p:cNvSpPr>
                <a:spLocks noChangeArrowheads="1"/>
              </p:cNvSpPr>
              <p:nvPr/>
            </p:nvSpPr>
            <p:spPr bwMode="auto">
              <a:xfrm>
                <a:off x="3472" y="2487"/>
                <a:ext cx="4" cy="9"/>
              </a:xfrm>
              <a:prstGeom prst="rect">
                <a:avLst/>
              </a:prstGeom>
              <a:solidFill>
                <a:srgbClr val="3F3F3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8345" name="Rectangle 169"/>
              <p:cNvSpPr>
                <a:spLocks noChangeArrowheads="1"/>
              </p:cNvSpPr>
              <p:nvPr/>
            </p:nvSpPr>
            <p:spPr bwMode="auto">
              <a:xfrm>
                <a:off x="3483" y="2487"/>
                <a:ext cx="3" cy="9"/>
              </a:xfrm>
              <a:prstGeom prst="rect">
                <a:avLst/>
              </a:prstGeom>
              <a:solidFill>
                <a:srgbClr val="3F3F3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8346" name="Rectangle 170"/>
              <p:cNvSpPr>
                <a:spLocks noChangeArrowheads="1"/>
              </p:cNvSpPr>
              <p:nvPr/>
            </p:nvSpPr>
            <p:spPr bwMode="auto">
              <a:xfrm>
                <a:off x="3487" y="2487"/>
                <a:ext cx="5" cy="9"/>
              </a:xfrm>
              <a:prstGeom prst="rect">
                <a:avLst/>
              </a:prstGeom>
              <a:solidFill>
                <a:srgbClr val="3F3F3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8347" name="Rectangle 171"/>
              <p:cNvSpPr>
                <a:spLocks noChangeArrowheads="1"/>
              </p:cNvSpPr>
              <p:nvPr/>
            </p:nvSpPr>
            <p:spPr bwMode="auto">
              <a:xfrm>
                <a:off x="3499" y="2487"/>
                <a:ext cx="2" cy="9"/>
              </a:xfrm>
              <a:prstGeom prst="rect">
                <a:avLst/>
              </a:prstGeom>
              <a:solidFill>
                <a:srgbClr val="3F3F3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8348" name="Rectangle 172"/>
              <p:cNvSpPr>
                <a:spLocks noChangeArrowheads="1"/>
              </p:cNvSpPr>
              <p:nvPr/>
            </p:nvSpPr>
            <p:spPr bwMode="auto">
              <a:xfrm>
                <a:off x="3545" y="2487"/>
                <a:ext cx="3" cy="9"/>
              </a:xfrm>
              <a:prstGeom prst="rect">
                <a:avLst/>
              </a:prstGeom>
              <a:solidFill>
                <a:srgbClr val="3F3F3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8349" name="Rectangle 173"/>
              <p:cNvSpPr>
                <a:spLocks noChangeArrowheads="1"/>
              </p:cNvSpPr>
              <p:nvPr/>
            </p:nvSpPr>
            <p:spPr bwMode="auto">
              <a:xfrm>
                <a:off x="3561" y="2487"/>
                <a:ext cx="3" cy="9"/>
              </a:xfrm>
              <a:prstGeom prst="rect">
                <a:avLst/>
              </a:prstGeom>
              <a:solidFill>
                <a:srgbClr val="3F3F3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8350" name="Rectangle 174"/>
              <p:cNvSpPr>
                <a:spLocks noChangeArrowheads="1"/>
              </p:cNvSpPr>
              <p:nvPr/>
            </p:nvSpPr>
            <p:spPr bwMode="auto">
              <a:xfrm>
                <a:off x="3576" y="2487"/>
                <a:ext cx="3" cy="9"/>
              </a:xfrm>
              <a:prstGeom prst="rect">
                <a:avLst/>
              </a:prstGeom>
              <a:solidFill>
                <a:srgbClr val="3F3F3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8351" name="Rectangle 175"/>
              <p:cNvSpPr>
                <a:spLocks noChangeArrowheads="1"/>
              </p:cNvSpPr>
              <p:nvPr/>
            </p:nvSpPr>
            <p:spPr bwMode="auto">
              <a:xfrm>
                <a:off x="3586" y="2487"/>
                <a:ext cx="4" cy="9"/>
              </a:xfrm>
              <a:prstGeom prst="rect">
                <a:avLst/>
              </a:prstGeom>
              <a:solidFill>
                <a:srgbClr val="3F3F3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8352" name="Rectangle 176"/>
              <p:cNvSpPr>
                <a:spLocks noChangeArrowheads="1"/>
              </p:cNvSpPr>
              <p:nvPr/>
            </p:nvSpPr>
            <p:spPr bwMode="auto">
              <a:xfrm>
                <a:off x="3592" y="2487"/>
                <a:ext cx="3" cy="9"/>
              </a:xfrm>
              <a:prstGeom prst="rect">
                <a:avLst/>
              </a:prstGeom>
              <a:solidFill>
                <a:srgbClr val="3F3F3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8353" name="Rectangle 177"/>
              <p:cNvSpPr>
                <a:spLocks noChangeArrowheads="1"/>
              </p:cNvSpPr>
              <p:nvPr/>
            </p:nvSpPr>
            <p:spPr bwMode="auto">
              <a:xfrm>
                <a:off x="3607" y="2487"/>
                <a:ext cx="5" cy="9"/>
              </a:xfrm>
              <a:prstGeom prst="rect">
                <a:avLst/>
              </a:prstGeom>
              <a:solidFill>
                <a:srgbClr val="3F3F3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8354" name="Rectangle 178"/>
              <p:cNvSpPr>
                <a:spLocks noChangeArrowheads="1"/>
              </p:cNvSpPr>
              <p:nvPr/>
            </p:nvSpPr>
            <p:spPr bwMode="auto">
              <a:xfrm>
                <a:off x="3617" y="2487"/>
                <a:ext cx="4" cy="9"/>
              </a:xfrm>
              <a:prstGeom prst="rect">
                <a:avLst/>
              </a:prstGeom>
              <a:solidFill>
                <a:srgbClr val="3F3F3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8355" name="Rectangle 179"/>
              <p:cNvSpPr>
                <a:spLocks noChangeArrowheads="1"/>
              </p:cNvSpPr>
              <p:nvPr/>
            </p:nvSpPr>
            <p:spPr bwMode="auto">
              <a:xfrm>
                <a:off x="3623" y="2487"/>
                <a:ext cx="3" cy="9"/>
              </a:xfrm>
              <a:prstGeom prst="rect">
                <a:avLst/>
              </a:prstGeom>
              <a:solidFill>
                <a:srgbClr val="3F3F3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8356" name="Rectangle 180"/>
              <p:cNvSpPr>
                <a:spLocks noChangeArrowheads="1"/>
              </p:cNvSpPr>
              <p:nvPr/>
            </p:nvSpPr>
            <p:spPr bwMode="auto">
              <a:xfrm>
                <a:off x="3633" y="2487"/>
                <a:ext cx="4" cy="9"/>
              </a:xfrm>
              <a:prstGeom prst="rect">
                <a:avLst/>
              </a:prstGeom>
              <a:solidFill>
                <a:srgbClr val="3F3F3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8357" name="Rectangle 181"/>
              <p:cNvSpPr>
                <a:spLocks noChangeArrowheads="1"/>
              </p:cNvSpPr>
              <p:nvPr/>
            </p:nvSpPr>
            <p:spPr bwMode="auto">
              <a:xfrm>
                <a:off x="3648" y="2487"/>
                <a:ext cx="4" cy="9"/>
              </a:xfrm>
              <a:prstGeom prst="rect">
                <a:avLst/>
              </a:prstGeom>
              <a:solidFill>
                <a:srgbClr val="3F3F3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8358" name="Rectangle 182"/>
              <p:cNvSpPr>
                <a:spLocks noChangeArrowheads="1"/>
              </p:cNvSpPr>
              <p:nvPr/>
            </p:nvSpPr>
            <p:spPr bwMode="auto">
              <a:xfrm>
                <a:off x="3665" y="2487"/>
                <a:ext cx="3" cy="9"/>
              </a:xfrm>
              <a:prstGeom prst="rect">
                <a:avLst/>
              </a:prstGeom>
              <a:solidFill>
                <a:srgbClr val="3F3F3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8359" name="Rectangle 183"/>
              <p:cNvSpPr>
                <a:spLocks noChangeArrowheads="1"/>
              </p:cNvSpPr>
              <p:nvPr/>
            </p:nvSpPr>
            <p:spPr bwMode="auto">
              <a:xfrm>
                <a:off x="3669" y="2487"/>
                <a:ext cx="5" cy="9"/>
              </a:xfrm>
              <a:prstGeom prst="rect">
                <a:avLst/>
              </a:prstGeom>
              <a:solidFill>
                <a:srgbClr val="3F3F3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18360" name="Rectangle 184"/>
            <p:cNvSpPr>
              <a:spLocks noChangeArrowheads="1"/>
            </p:cNvSpPr>
            <p:nvPr/>
          </p:nvSpPr>
          <p:spPr bwMode="auto">
            <a:xfrm>
              <a:off x="2378" y="2640"/>
              <a:ext cx="686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kumimoji="0" lang="de-DE" sz="1200" b="1">
                  <a:latin typeface="Verdana" pitchFamily="34" charset="0"/>
                </a:rPr>
                <a:t>Web Feature</a:t>
              </a:r>
            </a:p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kumimoji="0" lang="de-DE" sz="1200" b="1">
                  <a:latin typeface="Verdana" pitchFamily="34" charset="0"/>
                </a:rPr>
                <a:t>Server</a:t>
              </a:r>
            </a:p>
          </p:txBody>
        </p:sp>
      </p:grpSp>
      <p:grpSp>
        <p:nvGrpSpPr>
          <p:cNvPr id="818361" name="Group 185"/>
          <p:cNvGrpSpPr>
            <a:grpSpLocks/>
          </p:cNvGrpSpPr>
          <p:nvPr/>
        </p:nvGrpSpPr>
        <p:grpSpPr bwMode="auto">
          <a:xfrm>
            <a:off x="5014913" y="3362325"/>
            <a:ext cx="1089025" cy="1279525"/>
            <a:chOff x="2378" y="2064"/>
            <a:chExt cx="686" cy="806"/>
          </a:xfrm>
        </p:grpSpPr>
        <p:sp>
          <p:nvSpPr>
            <p:cNvPr id="818362" name="Line 186"/>
            <p:cNvSpPr>
              <a:spLocks noChangeShapeType="1"/>
            </p:cNvSpPr>
            <p:nvPr/>
          </p:nvSpPr>
          <p:spPr bwMode="auto">
            <a:xfrm flipH="1">
              <a:off x="2736" y="2064"/>
              <a:ext cx="0" cy="384"/>
            </a:xfrm>
            <a:prstGeom prst="line">
              <a:avLst/>
            </a:prstGeom>
            <a:noFill/>
            <a:ln w="57150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818363" name="Group 187"/>
            <p:cNvGrpSpPr>
              <a:grpSpLocks/>
            </p:cNvGrpSpPr>
            <p:nvPr/>
          </p:nvGrpSpPr>
          <p:grpSpPr bwMode="auto">
            <a:xfrm>
              <a:off x="2496" y="2400"/>
              <a:ext cx="529" cy="201"/>
              <a:chOff x="3180" y="2320"/>
              <a:chExt cx="529" cy="201"/>
            </a:xfrm>
          </p:grpSpPr>
          <p:sp>
            <p:nvSpPr>
              <p:cNvPr id="818364" name="Freeform 188"/>
              <p:cNvSpPr>
                <a:spLocks noEditPoints="1"/>
              </p:cNvSpPr>
              <p:nvPr/>
            </p:nvSpPr>
            <p:spPr bwMode="auto">
              <a:xfrm>
                <a:off x="3190" y="2511"/>
                <a:ext cx="32" cy="10"/>
              </a:xfrm>
              <a:custGeom>
                <a:avLst/>
                <a:gdLst/>
                <a:ahLst/>
                <a:cxnLst>
                  <a:cxn ang="0">
                    <a:pos x="23" y="7"/>
                  </a:cxn>
                  <a:cxn ang="0">
                    <a:pos x="22" y="7"/>
                  </a:cxn>
                  <a:cxn ang="0">
                    <a:pos x="22" y="4"/>
                  </a:cxn>
                  <a:cxn ang="0">
                    <a:pos x="21" y="2"/>
                  </a:cxn>
                  <a:cxn ang="0">
                    <a:pos x="19" y="1"/>
                  </a:cxn>
                  <a:cxn ang="0">
                    <a:pos x="17" y="0"/>
                  </a:cxn>
                  <a:cxn ang="0">
                    <a:pos x="7" y="0"/>
                  </a:cxn>
                  <a:cxn ang="0">
                    <a:pos x="4" y="1"/>
                  </a:cxn>
                  <a:cxn ang="0">
                    <a:pos x="2" y="2"/>
                  </a:cxn>
                  <a:cxn ang="0">
                    <a:pos x="1" y="4"/>
                  </a:cxn>
                  <a:cxn ang="0">
                    <a:pos x="0" y="7"/>
                  </a:cxn>
                  <a:cxn ang="0">
                    <a:pos x="22" y="7"/>
                  </a:cxn>
                  <a:cxn ang="0">
                    <a:pos x="23" y="7"/>
                  </a:cxn>
                  <a:cxn ang="0">
                    <a:pos x="23" y="0"/>
                  </a:cxn>
                  <a:cxn ang="0">
                    <a:pos x="22" y="3"/>
                  </a:cxn>
                  <a:cxn ang="0">
                    <a:pos x="21" y="5"/>
                  </a:cxn>
                  <a:cxn ang="0">
                    <a:pos x="19" y="6"/>
                  </a:cxn>
                  <a:cxn ang="0">
                    <a:pos x="17" y="6"/>
                  </a:cxn>
                  <a:cxn ang="0">
                    <a:pos x="7" y="6"/>
                  </a:cxn>
                  <a:cxn ang="0">
                    <a:pos x="4" y="6"/>
                  </a:cxn>
                  <a:cxn ang="0">
                    <a:pos x="2" y="5"/>
                  </a:cxn>
                  <a:cxn ang="0">
                    <a:pos x="1" y="3"/>
                  </a:cxn>
                  <a:cxn ang="0">
                    <a:pos x="0" y="0"/>
                  </a:cxn>
                  <a:cxn ang="0">
                    <a:pos x="0" y="7"/>
                  </a:cxn>
                  <a:cxn ang="0">
                    <a:pos x="23" y="7"/>
                  </a:cxn>
                  <a:cxn ang="0">
                    <a:pos x="23" y="0"/>
                  </a:cxn>
                </a:cxnLst>
                <a:rect l="0" t="0" r="r" b="b"/>
                <a:pathLst>
                  <a:path w="23" h="7">
                    <a:moveTo>
                      <a:pt x="23" y="7"/>
                    </a:moveTo>
                    <a:lnTo>
                      <a:pt x="22" y="7"/>
                    </a:lnTo>
                    <a:lnTo>
                      <a:pt x="22" y="4"/>
                    </a:lnTo>
                    <a:lnTo>
                      <a:pt x="21" y="2"/>
                    </a:lnTo>
                    <a:lnTo>
                      <a:pt x="19" y="1"/>
                    </a:lnTo>
                    <a:lnTo>
                      <a:pt x="17" y="0"/>
                    </a:lnTo>
                    <a:lnTo>
                      <a:pt x="7" y="0"/>
                    </a:lnTo>
                    <a:lnTo>
                      <a:pt x="4" y="1"/>
                    </a:lnTo>
                    <a:lnTo>
                      <a:pt x="2" y="2"/>
                    </a:lnTo>
                    <a:lnTo>
                      <a:pt x="1" y="4"/>
                    </a:lnTo>
                    <a:lnTo>
                      <a:pt x="0" y="7"/>
                    </a:lnTo>
                    <a:lnTo>
                      <a:pt x="22" y="7"/>
                    </a:lnTo>
                    <a:lnTo>
                      <a:pt x="23" y="7"/>
                    </a:lnTo>
                    <a:close/>
                    <a:moveTo>
                      <a:pt x="23" y="0"/>
                    </a:moveTo>
                    <a:lnTo>
                      <a:pt x="22" y="3"/>
                    </a:lnTo>
                    <a:lnTo>
                      <a:pt x="21" y="5"/>
                    </a:lnTo>
                    <a:lnTo>
                      <a:pt x="19" y="6"/>
                    </a:lnTo>
                    <a:lnTo>
                      <a:pt x="17" y="6"/>
                    </a:lnTo>
                    <a:lnTo>
                      <a:pt x="7" y="6"/>
                    </a:lnTo>
                    <a:lnTo>
                      <a:pt x="4" y="6"/>
                    </a:lnTo>
                    <a:lnTo>
                      <a:pt x="2" y="5"/>
                    </a:lnTo>
                    <a:lnTo>
                      <a:pt x="1" y="3"/>
                    </a:lnTo>
                    <a:lnTo>
                      <a:pt x="0" y="0"/>
                    </a:lnTo>
                    <a:lnTo>
                      <a:pt x="0" y="7"/>
                    </a:lnTo>
                    <a:lnTo>
                      <a:pt x="23" y="7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rgbClr val="3F3F3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8365" name="Freeform 189"/>
              <p:cNvSpPr>
                <a:spLocks noEditPoints="1"/>
              </p:cNvSpPr>
              <p:nvPr/>
            </p:nvSpPr>
            <p:spPr bwMode="auto">
              <a:xfrm>
                <a:off x="3665" y="2511"/>
                <a:ext cx="34" cy="10"/>
              </a:xfrm>
              <a:custGeom>
                <a:avLst/>
                <a:gdLst/>
                <a:ahLst/>
                <a:cxnLst>
                  <a:cxn ang="0">
                    <a:pos x="24" y="7"/>
                  </a:cxn>
                  <a:cxn ang="0">
                    <a:pos x="23" y="7"/>
                  </a:cxn>
                  <a:cxn ang="0">
                    <a:pos x="23" y="4"/>
                  </a:cxn>
                  <a:cxn ang="0">
                    <a:pos x="21" y="2"/>
                  </a:cxn>
                  <a:cxn ang="0">
                    <a:pos x="19" y="1"/>
                  </a:cxn>
                  <a:cxn ang="0">
                    <a:pos x="17" y="0"/>
                  </a:cxn>
                  <a:cxn ang="0">
                    <a:pos x="7" y="0"/>
                  </a:cxn>
                  <a:cxn ang="0">
                    <a:pos x="4" y="1"/>
                  </a:cxn>
                  <a:cxn ang="0">
                    <a:pos x="2" y="2"/>
                  </a:cxn>
                  <a:cxn ang="0">
                    <a:pos x="1" y="4"/>
                  </a:cxn>
                  <a:cxn ang="0">
                    <a:pos x="0" y="7"/>
                  </a:cxn>
                  <a:cxn ang="0">
                    <a:pos x="23" y="7"/>
                  </a:cxn>
                  <a:cxn ang="0">
                    <a:pos x="24" y="7"/>
                  </a:cxn>
                  <a:cxn ang="0">
                    <a:pos x="24" y="0"/>
                  </a:cxn>
                  <a:cxn ang="0">
                    <a:pos x="23" y="3"/>
                  </a:cxn>
                  <a:cxn ang="0">
                    <a:pos x="21" y="5"/>
                  </a:cxn>
                  <a:cxn ang="0">
                    <a:pos x="19" y="6"/>
                  </a:cxn>
                  <a:cxn ang="0">
                    <a:pos x="17" y="6"/>
                  </a:cxn>
                  <a:cxn ang="0">
                    <a:pos x="7" y="6"/>
                  </a:cxn>
                  <a:cxn ang="0">
                    <a:pos x="4" y="6"/>
                  </a:cxn>
                  <a:cxn ang="0">
                    <a:pos x="2" y="5"/>
                  </a:cxn>
                  <a:cxn ang="0">
                    <a:pos x="1" y="3"/>
                  </a:cxn>
                  <a:cxn ang="0">
                    <a:pos x="0" y="0"/>
                  </a:cxn>
                  <a:cxn ang="0">
                    <a:pos x="0" y="7"/>
                  </a:cxn>
                  <a:cxn ang="0">
                    <a:pos x="24" y="7"/>
                  </a:cxn>
                  <a:cxn ang="0">
                    <a:pos x="24" y="0"/>
                  </a:cxn>
                </a:cxnLst>
                <a:rect l="0" t="0" r="r" b="b"/>
                <a:pathLst>
                  <a:path w="24" h="7">
                    <a:moveTo>
                      <a:pt x="24" y="7"/>
                    </a:moveTo>
                    <a:lnTo>
                      <a:pt x="23" y="7"/>
                    </a:lnTo>
                    <a:lnTo>
                      <a:pt x="23" y="4"/>
                    </a:lnTo>
                    <a:lnTo>
                      <a:pt x="21" y="2"/>
                    </a:lnTo>
                    <a:lnTo>
                      <a:pt x="19" y="1"/>
                    </a:lnTo>
                    <a:lnTo>
                      <a:pt x="17" y="0"/>
                    </a:lnTo>
                    <a:lnTo>
                      <a:pt x="7" y="0"/>
                    </a:lnTo>
                    <a:lnTo>
                      <a:pt x="4" y="1"/>
                    </a:lnTo>
                    <a:lnTo>
                      <a:pt x="2" y="2"/>
                    </a:lnTo>
                    <a:lnTo>
                      <a:pt x="1" y="4"/>
                    </a:lnTo>
                    <a:lnTo>
                      <a:pt x="0" y="7"/>
                    </a:lnTo>
                    <a:lnTo>
                      <a:pt x="23" y="7"/>
                    </a:lnTo>
                    <a:lnTo>
                      <a:pt x="24" y="7"/>
                    </a:lnTo>
                    <a:close/>
                    <a:moveTo>
                      <a:pt x="24" y="0"/>
                    </a:moveTo>
                    <a:lnTo>
                      <a:pt x="23" y="3"/>
                    </a:lnTo>
                    <a:lnTo>
                      <a:pt x="21" y="5"/>
                    </a:lnTo>
                    <a:lnTo>
                      <a:pt x="19" y="6"/>
                    </a:lnTo>
                    <a:lnTo>
                      <a:pt x="17" y="6"/>
                    </a:lnTo>
                    <a:lnTo>
                      <a:pt x="7" y="6"/>
                    </a:lnTo>
                    <a:lnTo>
                      <a:pt x="4" y="6"/>
                    </a:lnTo>
                    <a:lnTo>
                      <a:pt x="2" y="5"/>
                    </a:lnTo>
                    <a:lnTo>
                      <a:pt x="1" y="3"/>
                    </a:lnTo>
                    <a:lnTo>
                      <a:pt x="0" y="0"/>
                    </a:lnTo>
                    <a:lnTo>
                      <a:pt x="0" y="7"/>
                    </a:lnTo>
                    <a:lnTo>
                      <a:pt x="24" y="7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rgbClr val="3F3F3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8366" name="Freeform 190"/>
              <p:cNvSpPr>
                <a:spLocks/>
              </p:cNvSpPr>
              <p:nvPr/>
            </p:nvSpPr>
            <p:spPr bwMode="auto">
              <a:xfrm>
                <a:off x="3180" y="2320"/>
                <a:ext cx="529" cy="74"/>
              </a:xfrm>
              <a:custGeom>
                <a:avLst/>
                <a:gdLst/>
                <a:ahLst/>
                <a:cxnLst>
                  <a:cxn ang="0">
                    <a:pos x="0" y="74"/>
                  </a:cxn>
                  <a:cxn ang="0">
                    <a:pos x="77" y="0"/>
                  </a:cxn>
                  <a:cxn ang="0">
                    <a:pos x="450" y="0"/>
                  </a:cxn>
                  <a:cxn ang="0">
                    <a:pos x="529" y="74"/>
                  </a:cxn>
                  <a:cxn ang="0">
                    <a:pos x="0" y="74"/>
                  </a:cxn>
                </a:cxnLst>
                <a:rect l="0" t="0" r="r" b="b"/>
                <a:pathLst>
                  <a:path w="529" h="74">
                    <a:moveTo>
                      <a:pt x="0" y="74"/>
                    </a:moveTo>
                    <a:lnTo>
                      <a:pt x="77" y="0"/>
                    </a:lnTo>
                    <a:lnTo>
                      <a:pt x="450" y="0"/>
                    </a:lnTo>
                    <a:lnTo>
                      <a:pt x="529" y="74"/>
                    </a:lnTo>
                    <a:lnTo>
                      <a:pt x="0" y="74"/>
                    </a:lnTo>
                    <a:close/>
                  </a:path>
                </a:pathLst>
              </a:custGeom>
              <a:solidFill>
                <a:srgbClr val="C0C0C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8367" name="Freeform 191"/>
              <p:cNvSpPr>
                <a:spLocks/>
              </p:cNvSpPr>
              <p:nvPr/>
            </p:nvSpPr>
            <p:spPr bwMode="auto">
              <a:xfrm>
                <a:off x="3180" y="2320"/>
                <a:ext cx="529" cy="74"/>
              </a:xfrm>
              <a:custGeom>
                <a:avLst/>
                <a:gdLst/>
                <a:ahLst/>
                <a:cxnLst>
                  <a:cxn ang="0">
                    <a:pos x="0" y="74"/>
                  </a:cxn>
                  <a:cxn ang="0">
                    <a:pos x="77" y="0"/>
                  </a:cxn>
                  <a:cxn ang="0">
                    <a:pos x="450" y="0"/>
                  </a:cxn>
                  <a:cxn ang="0">
                    <a:pos x="529" y="74"/>
                  </a:cxn>
                  <a:cxn ang="0">
                    <a:pos x="0" y="74"/>
                  </a:cxn>
                  <a:cxn ang="0">
                    <a:pos x="529" y="74"/>
                  </a:cxn>
                  <a:cxn ang="0">
                    <a:pos x="450" y="0"/>
                  </a:cxn>
                  <a:cxn ang="0">
                    <a:pos x="77" y="0"/>
                  </a:cxn>
                  <a:cxn ang="0">
                    <a:pos x="0" y="74"/>
                  </a:cxn>
                </a:cxnLst>
                <a:rect l="0" t="0" r="r" b="b"/>
                <a:pathLst>
                  <a:path w="529" h="74">
                    <a:moveTo>
                      <a:pt x="0" y="74"/>
                    </a:moveTo>
                    <a:lnTo>
                      <a:pt x="77" y="0"/>
                    </a:lnTo>
                    <a:lnTo>
                      <a:pt x="450" y="0"/>
                    </a:lnTo>
                    <a:lnTo>
                      <a:pt x="529" y="74"/>
                    </a:lnTo>
                    <a:lnTo>
                      <a:pt x="0" y="74"/>
                    </a:lnTo>
                    <a:lnTo>
                      <a:pt x="529" y="74"/>
                    </a:lnTo>
                    <a:lnTo>
                      <a:pt x="450" y="0"/>
                    </a:lnTo>
                    <a:lnTo>
                      <a:pt x="77" y="0"/>
                    </a:lnTo>
                    <a:lnTo>
                      <a:pt x="0" y="74"/>
                    </a:lnTo>
                  </a:path>
                </a:pathLst>
              </a:custGeom>
              <a:noFill/>
              <a:ln w="317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8368" name="Rectangle 192"/>
              <p:cNvSpPr>
                <a:spLocks noChangeArrowheads="1"/>
              </p:cNvSpPr>
              <p:nvPr/>
            </p:nvSpPr>
            <p:spPr bwMode="auto">
              <a:xfrm>
                <a:off x="3181" y="2395"/>
                <a:ext cx="526" cy="122"/>
              </a:xfrm>
              <a:prstGeom prst="rect">
                <a:avLst/>
              </a:prstGeom>
              <a:solidFill>
                <a:srgbClr val="C0C0C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8369" name="Freeform 193"/>
              <p:cNvSpPr>
                <a:spLocks/>
              </p:cNvSpPr>
              <p:nvPr/>
            </p:nvSpPr>
            <p:spPr bwMode="auto">
              <a:xfrm>
                <a:off x="3181" y="2394"/>
                <a:ext cx="526" cy="123"/>
              </a:xfrm>
              <a:custGeom>
                <a:avLst/>
                <a:gdLst/>
                <a:ahLst/>
                <a:cxnLst>
                  <a:cxn ang="0">
                    <a:pos x="0" y="123"/>
                  </a:cxn>
                  <a:cxn ang="0">
                    <a:pos x="0" y="0"/>
                  </a:cxn>
                  <a:cxn ang="0">
                    <a:pos x="526" y="0"/>
                  </a:cxn>
                  <a:cxn ang="0">
                    <a:pos x="526" y="123"/>
                  </a:cxn>
                  <a:cxn ang="0">
                    <a:pos x="0" y="123"/>
                  </a:cxn>
                  <a:cxn ang="0">
                    <a:pos x="526" y="123"/>
                  </a:cxn>
                  <a:cxn ang="0">
                    <a:pos x="526" y="0"/>
                  </a:cxn>
                  <a:cxn ang="0">
                    <a:pos x="0" y="0"/>
                  </a:cxn>
                  <a:cxn ang="0">
                    <a:pos x="0" y="123"/>
                  </a:cxn>
                </a:cxnLst>
                <a:rect l="0" t="0" r="r" b="b"/>
                <a:pathLst>
                  <a:path w="526" h="123">
                    <a:moveTo>
                      <a:pt x="0" y="123"/>
                    </a:moveTo>
                    <a:lnTo>
                      <a:pt x="0" y="0"/>
                    </a:lnTo>
                    <a:lnTo>
                      <a:pt x="526" y="0"/>
                    </a:lnTo>
                    <a:lnTo>
                      <a:pt x="526" y="123"/>
                    </a:lnTo>
                    <a:lnTo>
                      <a:pt x="0" y="123"/>
                    </a:lnTo>
                    <a:lnTo>
                      <a:pt x="526" y="123"/>
                    </a:lnTo>
                    <a:lnTo>
                      <a:pt x="526" y="0"/>
                    </a:lnTo>
                    <a:lnTo>
                      <a:pt x="0" y="0"/>
                    </a:lnTo>
                    <a:lnTo>
                      <a:pt x="0" y="123"/>
                    </a:lnTo>
                  </a:path>
                </a:pathLst>
              </a:custGeom>
              <a:noFill/>
              <a:ln w="317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8370" name="Rectangle 194"/>
              <p:cNvSpPr>
                <a:spLocks noChangeArrowheads="1"/>
              </p:cNvSpPr>
              <p:nvPr/>
            </p:nvSpPr>
            <p:spPr bwMode="auto">
              <a:xfrm>
                <a:off x="3188" y="2402"/>
                <a:ext cx="511" cy="108"/>
              </a:xfrm>
              <a:prstGeom prst="rect">
                <a:avLst/>
              </a:prstGeom>
              <a:solidFill>
                <a:srgbClr val="9F9F9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8371" name="Freeform 195"/>
              <p:cNvSpPr>
                <a:spLocks/>
              </p:cNvSpPr>
              <p:nvPr/>
            </p:nvSpPr>
            <p:spPr bwMode="auto">
              <a:xfrm>
                <a:off x="3188" y="2401"/>
                <a:ext cx="511" cy="109"/>
              </a:xfrm>
              <a:custGeom>
                <a:avLst/>
                <a:gdLst/>
                <a:ahLst/>
                <a:cxnLst>
                  <a:cxn ang="0">
                    <a:pos x="0" y="109"/>
                  </a:cxn>
                  <a:cxn ang="0">
                    <a:pos x="0" y="0"/>
                  </a:cxn>
                  <a:cxn ang="0">
                    <a:pos x="511" y="0"/>
                  </a:cxn>
                  <a:cxn ang="0">
                    <a:pos x="511" y="109"/>
                  </a:cxn>
                  <a:cxn ang="0">
                    <a:pos x="0" y="109"/>
                  </a:cxn>
                  <a:cxn ang="0">
                    <a:pos x="511" y="109"/>
                  </a:cxn>
                  <a:cxn ang="0">
                    <a:pos x="511" y="0"/>
                  </a:cxn>
                  <a:cxn ang="0">
                    <a:pos x="0" y="0"/>
                  </a:cxn>
                  <a:cxn ang="0">
                    <a:pos x="0" y="109"/>
                  </a:cxn>
                </a:cxnLst>
                <a:rect l="0" t="0" r="r" b="b"/>
                <a:pathLst>
                  <a:path w="511" h="109">
                    <a:moveTo>
                      <a:pt x="0" y="109"/>
                    </a:moveTo>
                    <a:lnTo>
                      <a:pt x="0" y="0"/>
                    </a:lnTo>
                    <a:lnTo>
                      <a:pt x="511" y="0"/>
                    </a:lnTo>
                    <a:lnTo>
                      <a:pt x="511" y="109"/>
                    </a:lnTo>
                    <a:lnTo>
                      <a:pt x="0" y="109"/>
                    </a:lnTo>
                    <a:lnTo>
                      <a:pt x="511" y="109"/>
                    </a:lnTo>
                    <a:lnTo>
                      <a:pt x="511" y="0"/>
                    </a:lnTo>
                    <a:lnTo>
                      <a:pt x="0" y="0"/>
                    </a:lnTo>
                    <a:lnTo>
                      <a:pt x="0" y="109"/>
                    </a:lnTo>
                  </a:path>
                </a:pathLst>
              </a:custGeom>
              <a:noFill/>
              <a:ln w="317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8372" name="Rectangle 196"/>
              <p:cNvSpPr>
                <a:spLocks noChangeArrowheads="1"/>
              </p:cNvSpPr>
              <p:nvPr/>
            </p:nvSpPr>
            <p:spPr bwMode="auto">
              <a:xfrm>
                <a:off x="3201" y="2417"/>
                <a:ext cx="38" cy="39"/>
              </a:xfrm>
              <a:prstGeom prst="rect">
                <a:avLst/>
              </a:prstGeom>
              <a:solidFill>
                <a:srgbClr val="5F5F5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8373" name="Freeform 197"/>
              <p:cNvSpPr>
                <a:spLocks/>
              </p:cNvSpPr>
              <p:nvPr/>
            </p:nvSpPr>
            <p:spPr bwMode="auto">
              <a:xfrm>
                <a:off x="3201" y="2417"/>
                <a:ext cx="38" cy="39"/>
              </a:xfrm>
              <a:custGeom>
                <a:avLst/>
                <a:gdLst/>
                <a:ahLst/>
                <a:cxnLst>
                  <a:cxn ang="0">
                    <a:pos x="0" y="39"/>
                  </a:cxn>
                  <a:cxn ang="0">
                    <a:pos x="0" y="0"/>
                  </a:cxn>
                  <a:cxn ang="0">
                    <a:pos x="38" y="0"/>
                  </a:cxn>
                  <a:cxn ang="0">
                    <a:pos x="38" y="39"/>
                  </a:cxn>
                  <a:cxn ang="0">
                    <a:pos x="0" y="39"/>
                  </a:cxn>
                  <a:cxn ang="0">
                    <a:pos x="38" y="39"/>
                  </a:cxn>
                  <a:cxn ang="0">
                    <a:pos x="38" y="0"/>
                  </a:cxn>
                  <a:cxn ang="0">
                    <a:pos x="0" y="0"/>
                  </a:cxn>
                  <a:cxn ang="0">
                    <a:pos x="0" y="39"/>
                  </a:cxn>
                </a:cxnLst>
                <a:rect l="0" t="0" r="r" b="b"/>
                <a:pathLst>
                  <a:path w="38" h="39">
                    <a:moveTo>
                      <a:pt x="0" y="39"/>
                    </a:moveTo>
                    <a:lnTo>
                      <a:pt x="0" y="0"/>
                    </a:lnTo>
                    <a:lnTo>
                      <a:pt x="38" y="0"/>
                    </a:lnTo>
                    <a:lnTo>
                      <a:pt x="38" y="39"/>
                    </a:lnTo>
                    <a:lnTo>
                      <a:pt x="0" y="39"/>
                    </a:lnTo>
                    <a:lnTo>
                      <a:pt x="38" y="39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9"/>
                    </a:lnTo>
                  </a:path>
                </a:pathLst>
              </a:custGeom>
              <a:noFill/>
              <a:ln w="317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8374" name="Rectangle 198"/>
              <p:cNvSpPr>
                <a:spLocks noChangeArrowheads="1"/>
              </p:cNvSpPr>
              <p:nvPr/>
            </p:nvSpPr>
            <p:spPr bwMode="auto">
              <a:xfrm>
                <a:off x="3201" y="2480"/>
                <a:ext cx="24" cy="13"/>
              </a:xfrm>
              <a:prstGeom prst="rect">
                <a:avLst/>
              </a:prstGeom>
              <a:solidFill>
                <a:srgbClr val="008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8375" name="Freeform 199"/>
              <p:cNvSpPr>
                <a:spLocks/>
              </p:cNvSpPr>
              <p:nvPr/>
            </p:nvSpPr>
            <p:spPr bwMode="auto">
              <a:xfrm>
                <a:off x="3201" y="2480"/>
                <a:ext cx="24" cy="13"/>
              </a:xfrm>
              <a:custGeom>
                <a:avLst/>
                <a:gdLst/>
                <a:ahLst/>
                <a:cxnLst>
                  <a:cxn ang="0">
                    <a:pos x="0" y="13"/>
                  </a:cxn>
                  <a:cxn ang="0">
                    <a:pos x="0" y="0"/>
                  </a:cxn>
                  <a:cxn ang="0">
                    <a:pos x="24" y="0"/>
                  </a:cxn>
                  <a:cxn ang="0">
                    <a:pos x="24" y="13"/>
                  </a:cxn>
                  <a:cxn ang="0">
                    <a:pos x="0" y="13"/>
                  </a:cxn>
                  <a:cxn ang="0">
                    <a:pos x="24" y="13"/>
                  </a:cxn>
                  <a:cxn ang="0">
                    <a:pos x="24" y="0"/>
                  </a:cxn>
                  <a:cxn ang="0">
                    <a:pos x="0" y="0"/>
                  </a:cxn>
                  <a:cxn ang="0">
                    <a:pos x="0" y="13"/>
                  </a:cxn>
                </a:cxnLst>
                <a:rect l="0" t="0" r="r" b="b"/>
                <a:pathLst>
                  <a:path w="24" h="13">
                    <a:moveTo>
                      <a:pt x="0" y="13"/>
                    </a:moveTo>
                    <a:lnTo>
                      <a:pt x="0" y="0"/>
                    </a:lnTo>
                    <a:lnTo>
                      <a:pt x="24" y="0"/>
                    </a:lnTo>
                    <a:lnTo>
                      <a:pt x="24" y="13"/>
                    </a:lnTo>
                    <a:lnTo>
                      <a:pt x="0" y="13"/>
                    </a:lnTo>
                    <a:lnTo>
                      <a:pt x="24" y="13"/>
                    </a:lnTo>
                    <a:lnTo>
                      <a:pt x="24" y="0"/>
                    </a:lnTo>
                    <a:lnTo>
                      <a:pt x="0" y="0"/>
                    </a:lnTo>
                    <a:lnTo>
                      <a:pt x="0" y="13"/>
                    </a:lnTo>
                  </a:path>
                </a:pathLst>
              </a:custGeom>
              <a:noFill/>
              <a:ln w="317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8376" name="Rectangle 200"/>
              <p:cNvSpPr>
                <a:spLocks noChangeArrowheads="1"/>
              </p:cNvSpPr>
              <p:nvPr/>
            </p:nvSpPr>
            <p:spPr bwMode="auto">
              <a:xfrm>
                <a:off x="3366" y="2412"/>
                <a:ext cx="316" cy="87"/>
              </a:xfrm>
              <a:prstGeom prst="rect">
                <a:avLst/>
              </a:prstGeom>
              <a:solidFill>
                <a:srgbClr val="C0C0C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8377" name="Freeform 201"/>
              <p:cNvSpPr>
                <a:spLocks/>
              </p:cNvSpPr>
              <p:nvPr/>
            </p:nvSpPr>
            <p:spPr bwMode="auto">
              <a:xfrm>
                <a:off x="3366" y="2412"/>
                <a:ext cx="316" cy="87"/>
              </a:xfrm>
              <a:custGeom>
                <a:avLst/>
                <a:gdLst/>
                <a:ahLst/>
                <a:cxnLst>
                  <a:cxn ang="0">
                    <a:pos x="0" y="87"/>
                  </a:cxn>
                  <a:cxn ang="0">
                    <a:pos x="0" y="0"/>
                  </a:cxn>
                  <a:cxn ang="0">
                    <a:pos x="316" y="0"/>
                  </a:cxn>
                  <a:cxn ang="0">
                    <a:pos x="316" y="87"/>
                  </a:cxn>
                  <a:cxn ang="0">
                    <a:pos x="0" y="87"/>
                  </a:cxn>
                  <a:cxn ang="0">
                    <a:pos x="316" y="87"/>
                  </a:cxn>
                  <a:cxn ang="0">
                    <a:pos x="316" y="0"/>
                  </a:cxn>
                  <a:cxn ang="0">
                    <a:pos x="0" y="0"/>
                  </a:cxn>
                  <a:cxn ang="0">
                    <a:pos x="0" y="87"/>
                  </a:cxn>
                </a:cxnLst>
                <a:rect l="0" t="0" r="r" b="b"/>
                <a:pathLst>
                  <a:path w="316" h="87">
                    <a:moveTo>
                      <a:pt x="0" y="87"/>
                    </a:moveTo>
                    <a:lnTo>
                      <a:pt x="0" y="0"/>
                    </a:lnTo>
                    <a:lnTo>
                      <a:pt x="316" y="0"/>
                    </a:lnTo>
                    <a:lnTo>
                      <a:pt x="316" y="87"/>
                    </a:lnTo>
                    <a:lnTo>
                      <a:pt x="0" y="87"/>
                    </a:lnTo>
                    <a:lnTo>
                      <a:pt x="316" y="87"/>
                    </a:lnTo>
                    <a:lnTo>
                      <a:pt x="316" y="0"/>
                    </a:lnTo>
                    <a:lnTo>
                      <a:pt x="0" y="0"/>
                    </a:lnTo>
                    <a:lnTo>
                      <a:pt x="0" y="87"/>
                    </a:lnTo>
                  </a:path>
                </a:pathLst>
              </a:custGeom>
              <a:noFill/>
              <a:ln w="317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8378" name="Rectangle 202"/>
              <p:cNvSpPr>
                <a:spLocks noChangeArrowheads="1"/>
              </p:cNvSpPr>
              <p:nvPr/>
            </p:nvSpPr>
            <p:spPr bwMode="auto">
              <a:xfrm>
                <a:off x="3562" y="2472"/>
                <a:ext cx="112" cy="11"/>
              </a:xfrm>
              <a:prstGeom prst="rect">
                <a:avLst/>
              </a:prstGeom>
              <a:solidFill>
                <a:srgbClr val="80808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8379" name="Freeform 203"/>
              <p:cNvSpPr>
                <a:spLocks/>
              </p:cNvSpPr>
              <p:nvPr/>
            </p:nvSpPr>
            <p:spPr bwMode="auto">
              <a:xfrm>
                <a:off x="3606" y="2470"/>
                <a:ext cx="54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4" y="12"/>
                  </a:cxn>
                  <a:cxn ang="0">
                    <a:pos x="54" y="2"/>
                  </a:cxn>
                  <a:cxn ang="0">
                    <a:pos x="0" y="0"/>
                  </a:cxn>
                </a:cxnLst>
                <a:rect l="0" t="0" r="r" b="b"/>
                <a:pathLst>
                  <a:path w="54" h="12">
                    <a:moveTo>
                      <a:pt x="0" y="0"/>
                    </a:moveTo>
                    <a:lnTo>
                      <a:pt x="54" y="12"/>
                    </a:lnTo>
                    <a:lnTo>
                      <a:pt x="54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5F5F5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8380" name="Rectangle 204"/>
              <p:cNvSpPr>
                <a:spLocks noChangeArrowheads="1"/>
              </p:cNvSpPr>
              <p:nvPr/>
            </p:nvSpPr>
            <p:spPr bwMode="auto">
              <a:xfrm>
                <a:off x="3660" y="2472"/>
                <a:ext cx="14" cy="11"/>
              </a:xfrm>
              <a:prstGeom prst="rect">
                <a:avLst/>
              </a:prstGeom>
              <a:solidFill>
                <a:srgbClr val="3F3F3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8381" name="Freeform 205"/>
              <p:cNvSpPr>
                <a:spLocks/>
              </p:cNvSpPr>
              <p:nvPr/>
            </p:nvSpPr>
            <p:spPr bwMode="auto">
              <a:xfrm>
                <a:off x="3561" y="2470"/>
                <a:ext cx="113" cy="13"/>
              </a:xfrm>
              <a:custGeom>
                <a:avLst/>
                <a:gdLst/>
                <a:ahLst/>
                <a:cxnLst>
                  <a:cxn ang="0">
                    <a:pos x="0" y="13"/>
                  </a:cxn>
                  <a:cxn ang="0">
                    <a:pos x="0" y="0"/>
                  </a:cxn>
                  <a:cxn ang="0">
                    <a:pos x="113" y="0"/>
                  </a:cxn>
                  <a:cxn ang="0">
                    <a:pos x="113" y="13"/>
                  </a:cxn>
                  <a:cxn ang="0">
                    <a:pos x="0" y="13"/>
                  </a:cxn>
                  <a:cxn ang="0">
                    <a:pos x="113" y="13"/>
                  </a:cxn>
                  <a:cxn ang="0">
                    <a:pos x="113" y="0"/>
                  </a:cxn>
                  <a:cxn ang="0">
                    <a:pos x="0" y="0"/>
                  </a:cxn>
                  <a:cxn ang="0">
                    <a:pos x="0" y="13"/>
                  </a:cxn>
                </a:cxnLst>
                <a:rect l="0" t="0" r="r" b="b"/>
                <a:pathLst>
                  <a:path w="113" h="13">
                    <a:moveTo>
                      <a:pt x="0" y="13"/>
                    </a:moveTo>
                    <a:lnTo>
                      <a:pt x="0" y="0"/>
                    </a:lnTo>
                    <a:lnTo>
                      <a:pt x="113" y="0"/>
                    </a:lnTo>
                    <a:lnTo>
                      <a:pt x="113" y="13"/>
                    </a:lnTo>
                    <a:lnTo>
                      <a:pt x="0" y="13"/>
                    </a:lnTo>
                    <a:lnTo>
                      <a:pt x="113" y="13"/>
                    </a:lnTo>
                    <a:lnTo>
                      <a:pt x="113" y="0"/>
                    </a:lnTo>
                    <a:lnTo>
                      <a:pt x="0" y="0"/>
                    </a:lnTo>
                    <a:lnTo>
                      <a:pt x="0" y="13"/>
                    </a:lnTo>
                  </a:path>
                </a:pathLst>
              </a:custGeom>
              <a:noFill/>
              <a:ln w="317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8382" name="Freeform 206"/>
              <p:cNvSpPr>
                <a:spLocks/>
              </p:cNvSpPr>
              <p:nvPr/>
            </p:nvSpPr>
            <p:spPr bwMode="auto">
              <a:xfrm>
                <a:off x="3667" y="2419"/>
                <a:ext cx="7" cy="47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0" y="5"/>
                  </a:cxn>
                  <a:cxn ang="0">
                    <a:pos x="0" y="41"/>
                  </a:cxn>
                  <a:cxn ang="0">
                    <a:pos x="7" y="47"/>
                  </a:cxn>
                  <a:cxn ang="0">
                    <a:pos x="7" y="0"/>
                  </a:cxn>
                </a:cxnLst>
                <a:rect l="0" t="0" r="r" b="b"/>
                <a:pathLst>
                  <a:path w="7" h="47">
                    <a:moveTo>
                      <a:pt x="7" y="0"/>
                    </a:moveTo>
                    <a:lnTo>
                      <a:pt x="0" y="5"/>
                    </a:lnTo>
                    <a:lnTo>
                      <a:pt x="0" y="41"/>
                    </a:lnTo>
                    <a:lnTo>
                      <a:pt x="7" y="47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9F9F9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8383" name="Freeform 207"/>
              <p:cNvSpPr>
                <a:spLocks/>
              </p:cNvSpPr>
              <p:nvPr/>
            </p:nvSpPr>
            <p:spPr bwMode="auto">
              <a:xfrm>
                <a:off x="3374" y="2419"/>
                <a:ext cx="6" cy="4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" y="6"/>
                  </a:cxn>
                  <a:cxn ang="0">
                    <a:pos x="6" y="41"/>
                  </a:cxn>
                  <a:cxn ang="0">
                    <a:pos x="0" y="47"/>
                  </a:cxn>
                  <a:cxn ang="0">
                    <a:pos x="0" y="0"/>
                  </a:cxn>
                </a:cxnLst>
                <a:rect l="0" t="0" r="r" b="b"/>
                <a:pathLst>
                  <a:path w="6" h="47">
                    <a:moveTo>
                      <a:pt x="0" y="0"/>
                    </a:moveTo>
                    <a:lnTo>
                      <a:pt x="6" y="6"/>
                    </a:lnTo>
                    <a:lnTo>
                      <a:pt x="6" y="41"/>
                    </a:lnTo>
                    <a:lnTo>
                      <a:pt x="0" y="4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F9F9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8384" name="Freeform 208"/>
              <p:cNvSpPr>
                <a:spLocks/>
              </p:cNvSpPr>
              <p:nvPr/>
            </p:nvSpPr>
            <p:spPr bwMode="auto">
              <a:xfrm>
                <a:off x="3374" y="2419"/>
                <a:ext cx="300" cy="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" y="5"/>
                  </a:cxn>
                  <a:cxn ang="0">
                    <a:pos x="293" y="5"/>
                  </a:cxn>
                  <a:cxn ang="0">
                    <a:pos x="300" y="0"/>
                  </a:cxn>
                  <a:cxn ang="0">
                    <a:pos x="0" y="0"/>
                  </a:cxn>
                </a:cxnLst>
                <a:rect l="0" t="0" r="r" b="b"/>
                <a:pathLst>
                  <a:path w="300" h="5">
                    <a:moveTo>
                      <a:pt x="0" y="0"/>
                    </a:moveTo>
                    <a:lnTo>
                      <a:pt x="6" y="5"/>
                    </a:lnTo>
                    <a:lnTo>
                      <a:pt x="293" y="5"/>
                    </a:lnTo>
                    <a:lnTo>
                      <a:pt x="3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5F5F5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8385" name="Freeform 209"/>
              <p:cNvSpPr>
                <a:spLocks/>
              </p:cNvSpPr>
              <p:nvPr/>
            </p:nvSpPr>
            <p:spPr bwMode="auto">
              <a:xfrm>
                <a:off x="3374" y="2460"/>
                <a:ext cx="300" cy="6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" y="0"/>
                  </a:cxn>
                  <a:cxn ang="0">
                    <a:pos x="293" y="0"/>
                  </a:cxn>
                  <a:cxn ang="0">
                    <a:pos x="300" y="6"/>
                  </a:cxn>
                  <a:cxn ang="0">
                    <a:pos x="0" y="6"/>
                  </a:cxn>
                </a:cxnLst>
                <a:rect l="0" t="0" r="r" b="b"/>
                <a:pathLst>
                  <a:path w="300" h="6">
                    <a:moveTo>
                      <a:pt x="0" y="6"/>
                    </a:moveTo>
                    <a:lnTo>
                      <a:pt x="6" y="0"/>
                    </a:lnTo>
                    <a:lnTo>
                      <a:pt x="293" y="0"/>
                    </a:lnTo>
                    <a:lnTo>
                      <a:pt x="300" y="6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8386" name="Rectangle 210"/>
              <p:cNvSpPr>
                <a:spLocks noChangeArrowheads="1"/>
              </p:cNvSpPr>
              <p:nvPr/>
            </p:nvSpPr>
            <p:spPr bwMode="auto">
              <a:xfrm>
                <a:off x="3380" y="2424"/>
                <a:ext cx="287" cy="36"/>
              </a:xfrm>
              <a:prstGeom prst="rect">
                <a:avLst/>
              </a:prstGeom>
              <a:solidFill>
                <a:srgbClr val="3F3F3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8387" name="Freeform 211"/>
              <p:cNvSpPr>
                <a:spLocks/>
              </p:cNvSpPr>
              <p:nvPr/>
            </p:nvSpPr>
            <p:spPr bwMode="auto">
              <a:xfrm>
                <a:off x="3374" y="2419"/>
                <a:ext cx="300" cy="48"/>
              </a:xfrm>
              <a:custGeom>
                <a:avLst/>
                <a:gdLst/>
                <a:ahLst/>
                <a:cxnLst>
                  <a:cxn ang="0">
                    <a:pos x="0" y="48"/>
                  </a:cxn>
                  <a:cxn ang="0">
                    <a:pos x="0" y="0"/>
                  </a:cxn>
                  <a:cxn ang="0">
                    <a:pos x="300" y="0"/>
                  </a:cxn>
                  <a:cxn ang="0">
                    <a:pos x="300" y="48"/>
                  </a:cxn>
                  <a:cxn ang="0">
                    <a:pos x="0" y="48"/>
                  </a:cxn>
                  <a:cxn ang="0">
                    <a:pos x="300" y="48"/>
                  </a:cxn>
                  <a:cxn ang="0">
                    <a:pos x="300" y="0"/>
                  </a:cxn>
                  <a:cxn ang="0">
                    <a:pos x="0" y="0"/>
                  </a:cxn>
                  <a:cxn ang="0">
                    <a:pos x="0" y="48"/>
                  </a:cxn>
                </a:cxnLst>
                <a:rect l="0" t="0" r="r" b="b"/>
                <a:pathLst>
                  <a:path w="300" h="48">
                    <a:moveTo>
                      <a:pt x="0" y="48"/>
                    </a:moveTo>
                    <a:lnTo>
                      <a:pt x="0" y="0"/>
                    </a:lnTo>
                    <a:lnTo>
                      <a:pt x="300" y="0"/>
                    </a:lnTo>
                    <a:lnTo>
                      <a:pt x="300" y="48"/>
                    </a:lnTo>
                    <a:lnTo>
                      <a:pt x="0" y="48"/>
                    </a:lnTo>
                    <a:lnTo>
                      <a:pt x="300" y="48"/>
                    </a:lnTo>
                    <a:lnTo>
                      <a:pt x="300" y="0"/>
                    </a:lnTo>
                    <a:lnTo>
                      <a:pt x="0" y="0"/>
                    </a:lnTo>
                    <a:lnTo>
                      <a:pt x="0" y="48"/>
                    </a:lnTo>
                  </a:path>
                </a:pathLst>
              </a:custGeom>
              <a:noFill/>
              <a:ln w="317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8388" name="Rectangle 212"/>
              <p:cNvSpPr>
                <a:spLocks noChangeArrowheads="1"/>
              </p:cNvSpPr>
              <p:nvPr/>
            </p:nvSpPr>
            <p:spPr bwMode="auto">
              <a:xfrm>
                <a:off x="3503" y="2469"/>
                <a:ext cx="30" cy="28"/>
              </a:xfrm>
              <a:prstGeom prst="rect">
                <a:avLst/>
              </a:prstGeom>
              <a:solidFill>
                <a:srgbClr val="5F5F5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8389" name="Freeform 213"/>
              <p:cNvSpPr>
                <a:spLocks/>
              </p:cNvSpPr>
              <p:nvPr/>
            </p:nvSpPr>
            <p:spPr bwMode="auto">
              <a:xfrm>
                <a:off x="3503" y="2469"/>
                <a:ext cx="30" cy="28"/>
              </a:xfrm>
              <a:custGeom>
                <a:avLst/>
                <a:gdLst/>
                <a:ahLst/>
                <a:cxnLst>
                  <a:cxn ang="0">
                    <a:pos x="0" y="28"/>
                  </a:cxn>
                  <a:cxn ang="0">
                    <a:pos x="0" y="0"/>
                  </a:cxn>
                  <a:cxn ang="0">
                    <a:pos x="30" y="0"/>
                  </a:cxn>
                  <a:cxn ang="0">
                    <a:pos x="30" y="28"/>
                  </a:cxn>
                  <a:cxn ang="0">
                    <a:pos x="0" y="28"/>
                  </a:cxn>
                  <a:cxn ang="0">
                    <a:pos x="30" y="28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0" y="28"/>
                  </a:cxn>
                </a:cxnLst>
                <a:rect l="0" t="0" r="r" b="b"/>
                <a:pathLst>
                  <a:path w="30" h="28">
                    <a:moveTo>
                      <a:pt x="0" y="28"/>
                    </a:moveTo>
                    <a:lnTo>
                      <a:pt x="0" y="0"/>
                    </a:lnTo>
                    <a:lnTo>
                      <a:pt x="30" y="0"/>
                    </a:lnTo>
                    <a:lnTo>
                      <a:pt x="30" y="28"/>
                    </a:lnTo>
                    <a:lnTo>
                      <a:pt x="0" y="28"/>
                    </a:lnTo>
                    <a:lnTo>
                      <a:pt x="30" y="28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0" y="28"/>
                    </a:lnTo>
                  </a:path>
                </a:pathLst>
              </a:custGeom>
              <a:noFill/>
              <a:ln w="317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8390" name="Rectangle 214"/>
              <p:cNvSpPr>
                <a:spLocks noChangeArrowheads="1"/>
              </p:cNvSpPr>
              <p:nvPr/>
            </p:nvSpPr>
            <p:spPr bwMode="auto">
              <a:xfrm>
                <a:off x="3415" y="2487"/>
                <a:ext cx="9" cy="9"/>
              </a:xfrm>
              <a:prstGeom prst="rect">
                <a:avLst/>
              </a:prstGeom>
              <a:solidFill>
                <a:srgbClr val="8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8391" name="Rectangle 215"/>
              <p:cNvSpPr>
                <a:spLocks noChangeArrowheads="1"/>
              </p:cNvSpPr>
              <p:nvPr/>
            </p:nvSpPr>
            <p:spPr bwMode="auto">
              <a:xfrm>
                <a:off x="3435" y="2487"/>
                <a:ext cx="9" cy="9"/>
              </a:xfrm>
              <a:prstGeom prst="rect">
                <a:avLst/>
              </a:prstGeom>
              <a:solidFill>
                <a:srgbClr val="FF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8392" name="Rectangle 216"/>
              <p:cNvSpPr>
                <a:spLocks noChangeArrowheads="1"/>
              </p:cNvSpPr>
              <p:nvPr/>
            </p:nvSpPr>
            <p:spPr bwMode="auto">
              <a:xfrm>
                <a:off x="3466" y="2487"/>
                <a:ext cx="4" cy="9"/>
              </a:xfrm>
              <a:prstGeom prst="rect">
                <a:avLst/>
              </a:prstGeom>
              <a:solidFill>
                <a:srgbClr val="3F3F3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8393" name="Rectangle 217"/>
              <p:cNvSpPr>
                <a:spLocks noChangeArrowheads="1"/>
              </p:cNvSpPr>
              <p:nvPr/>
            </p:nvSpPr>
            <p:spPr bwMode="auto">
              <a:xfrm>
                <a:off x="3472" y="2487"/>
                <a:ext cx="4" cy="9"/>
              </a:xfrm>
              <a:prstGeom prst="rect">
                <a:avLst/>
              </a:prstGeom>
              <a:solidFill>
                <a:srgbClr val="3F3F3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8394" name="Rectangle 218"/>
              <p:cNvSpPr>
                <a:spLocks noChangeArrowheads="1"/>
              </p:cNvSpPr>
              <p:nvPr/>
            </p:nvSpPr>
            <p:spPr bwMode="auto">
              <a:xfrm>
                <a:off x="3483" y="2487"/>
                <a:ext cx="3" cy="9"/>
              </a:xfrm>
              <a:prstGeom prst="rect">
                <a:avLst/>
              </a:prstGeom>
              <a:solidFill>
                <a:srgbClr val="3F3F3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8395" name="Rectangle 219"/>
              <p:cNvSpPr>
                <a:spLocks noChangeArrowheads="1"/>
              </p:cNvSpPr>
              <p:nvPr/>
            </p:nvSpPr>
            <p:spPr bwMode="auto">
              <a:xfrm>
                <a:off x="3487" y="2487"/>
                <a:ext cx="5" cy="9"/>
              </a:xfrm>
              <a:prstGeom prst="rect">
                <a:avLst/>
              </a:prstGeom>
              <a:solidFill>
                <a:srgbClr val="3F3F3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8396" name="Rectangle 220"/>
              <p:cNvSpPr>
                <a:spLocks noChangeArrowheads="1"/>
              </p:cNvSpPr>
              <p:nvPr/>
            </p:nvSpPr>
            <p:spPr bwMode="auto">
              <a:xfrm>
                <a:off x="3499" y="2487"/>
                <a:ext cx="2" cy="9"/>
              </a:xfrm>
              <a:prstGeom prst="rect">
                <a:avLst/>
              </a:prstGeom>
              <a:solidFill>
                <a:srgbClr val="3F3F3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8397" name="Rectangle 221"/>
              <p:cNvSpPr>
                <a:spLocks noChangeArrowheads="1"/>
              </p:cNvSpPr>
              <p:nvPr/>
            </p:nvSpPr>
            <p:spPr bwMode="auto">
              <a:xfrm>
                <a:off x="3545" y="2487"/>
                <a:ext cx="3" cy="9"/>
              </a:xfrm>
              <a:prstGeom prst="rect">
                <a:avLst/>
              </a:prstGeom>
              <a:solidFill>
                <a:srgbClr val="3F3F3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8398" name="Rectangle 222"/>
              <p:cNvSpPr>
                <a:spLocks noChangeArrowheads="1"/>
              </p:cNvSpPr>
              <p:nvPr/>
            </p:nvSpPr>
            <p:spPr bwMode="auto">
              <a:xfrm>
                <a:off x="3561" y="2487"/>
                <a:ext cx="3" cy="9"/>
              </a:xfrm>
              <a:prstGeom prst="rect">
                <a:avLst/>
              </a:prstGeom>
              <a:solidFill>
                <a:srgbClr val="3F3F3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8399" name="Rectangle 223"/>
              <p:cNvSpPr>
                <a:spLocks noChangeArrowheads="1"/>
              </p:cNvSpPr>
              <p:nvPr/>
            </p:nvSpPr>
            <p:spPr bwMode="auto">
              <a:xfrm>
                <a:off x="3576" y="2487"/>
                <a:ext cx="3" cy="9"/>
              </a:xfrm>
              <a:prstGeom prst="rect">
                <a:avLst/>
              </a:prstGeom>
              <a:solidFill>
                <a:srgbClr val="3F3F3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8400" name="Rectangle 224"/>
              <p:cNvSpPr>
                <a:spLocks noChangeArrowheads="1"/>
              </p:cNvSpPr>
              <p:nvPr/>
            </p:nvSpPr>
            <p:spPr bwMode="auto">
              <a:xfrm>
                <a:off x="3586" y="2487"/>
                <a:ext cx="4" cy="9"/>
              </a:xfrm>
              <a:prstGeom prst="rect">
                <a:avLst/>
              </a:prstGeom>
              <a:solidFill>
                <a:srgbClr val="3F3F3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8401" name="Rectangle 225"/>
              <p:cNvSpPr>
                <a:spLocks noChangeArrowheads="1"/>
              </p:cNvSpPr>
              <p:nvPr/>
            </p:nvSpPr>
            <p:spPr bwMode="auto">
              <a:xfrm>
                <a:off x="3592" y="2487"/>
                <a:ext cx="3" cy="9"/>
              </a:xfrm>
              <a:prstGeom prst="rect">
                <a:avLst/>
              </a:prstGeom>
              <a:solidFill>
                <a:srgbClr val="3F3F3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8402" name="Rectangle 226"/>
              <p:cNvSpPr>
                <a:spLocks noChangeArrowheads="1"/>
              </p:cNvSpPr>
              <p:nvPr/>
            </p:nvSpPr>
            <p:spPr bwMode="auto">
              <a:xfrm>
                <a:off x="3607" y="2487"/>
                <a:ext cx="5" cy="9"/>
              </a:xfrm>
              <a:prstGeom prst="rect">
                <a:avLst/>
              </a:prstGeom>
              <a:solidFill>
                <a:srgbClr val="3F3F3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8403" name="Rectangle 227"/>
              <p:cNvSpPr>
                <a:spLocks noChangeArrowheads="1"/>
              </p:cNvSpPr>
              <p:nvPr/>
            </p:nvSpPr>
            <p:spPr bwMode="auto">
              <a:xfrm>
                <a:off x="3617" y="2487"/>
                <a:ext cx="4" cy="9"/>
              </a:xfrm>
              <a:prstGeom prst="rect">
                <a:avLst/>
              </a:prstGeom>
              <a:solidFill>
                <a:srgbClr val="3F3F3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8404" name="Rectangle 228"/>
              <p:cNvSpPr>
                <a:spLocks noChangeArrowheads="1"/>
              </p:cNvSpPr>
              <p:nvPr/>
            </p:nvSpPr>
            <p:spPr bwMode="auto">
              <a:xfrm>
                <a:off x="3623" y="2487"/>
                <a:ext cx="3" cy="9"/>
              </a:xfrm>
              <a:prstGeom prst="rect">
                <a:avLst/>
              </a:prstGeom>
              <a:solidFill>
                <a:srgbClr val="3F3F3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8405" name="Rectangle 229"/>
              <p:cNvSpPr>
                <a:spLocks noChangeArrowheads="1"/>
              </p:cNvSpPr>
              <p:nvPr/>
            </p:nvSpPr>
            <p:spPr bwMode="auto">
              <a:xfrm>
                <a:off x="3633" y="2487"/>
                <a:ext cx="4" cy="9"/>
              </a:xfrm>
              <a:prstGeom prst="rect">
                <a:avLst/>
              </a:prstGeom>
              <a:solidFill>
                <a:srgbClr val="3F3F3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8406" name="Rectangle 230"/>
              <p:cNvSpPr>
                <a:spLocks noChangeArrowheads="1"/>
              </p:cNvSpPr>
              <p:nvPr/>
            </p:nvSpPr>
            <p:spPr bwMode="auto">
              <a:xfrm>
                <a:off x="3648" y="2487"/>
                <a:ext cx="4" cy="9"/>
              </a:xfrm>
              <a:prstGeom prst="rect">
                <a:avLst/>
              </a:prstGeom>
              <a:solidFill>
                <a:srgbClr val="3F3F3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8407" name="Rectangle 231"/>
              <p:cNvSpPr>
                <a:spLocks noChangeArrowheads="1"/>
              </p:cNvSpPr>
              <p:nvPr/>
            </p:nvSpPr>
            <p:spPr bwMode="auto">
              <a:xfrm>
                <a:off x="3665" y="2487"/>
                <a:ext cx="3" cy="9"/>
              </a:xfrm>
              <a:prstGeom prst="rect">
                <a:avLst/>
              </a:prstGeom>
              <a:solidFill>
                <a:srgbClr val="3F3F3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8408" name="Rectangle 232"/>
              <p:cNvSpPr>
                <a:spLocks noChangeArrowheads="1"/>
              </p:cNvSpPr>
              <p:nvPr/>
            </p:nvSpPr>
            <p:spPr bwMode="auto">
              <a:xfrm>
                <a:off x="3669" y="2487"/>
                <a:ext cx="5" cy="9"/>
              </a:xfrm>
              <a:prstGeom prst="rect">
                <a:avLst/>
              </a:prstGeom>
              <a:solidFill>
                <a:srgbClr val="3F3F3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18409" name="Rectangle 233"/>
            <p:cNvSpPr>
              <a:spLocks noChangeArrowheads="1"/>
            </p:cNvSpPr>
            <p:nvPr/>
          </p:nvSpPr>
          <p:spPr bwMode="auto">
            <a:xfrm>
              <a:off x="2378" y="2640"/>
              <a:ext cx="686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kumimoji="0" lang="de-DE" sz="1200" b="1">
                  <a:latin typeface="Verdana" pitchFamily="34" charset="0"/>
                </a:rPr>
                <a:t>Web Feature</a:t>
              </a:r>
            </a:p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kumimoji="0" lang="de-DE" sz="1200" b="1">
                  <a:latin typeface="Verdana" pitchFamily="34" charset="0"/>
                </a:rPr>
                <a:t>Server</a:t>
              </a:r>
            </a:p>
          </p:txBody>
        </p:sp>
      </p:grpSp>
      <p:sp>
        <p:nvSpPr>
          <p:cNvPr id="818410" name="AutoShape 234"/>
          <p:cNvSpPr>
            <a:spLocks noChangeArrowheads="1"/>
          </p:cNvSpPr>
          <p:nvPr/>
        </p:nvSpPr>
        <p:spPr bwMode="auto">
          <a:xfrm>
            <a:off x="2551113" y="5062538"/>
            <a:ext cx="914400" cy="977900"/>
          </a:xfrm>
          <a:prstGeom prst="flowChartMagneticDisk">
            <a:avLst/>
          </a:prstGeom>
          <a:solidFill>
            <a:srgbClr val="FFFF66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kumimoji="0" lang="de-DE" sz="1600">
                <a:latin typeface="Arial Black" pitchFamily="34" charset="0"/>
              </a:rPr>
              <a:t>XML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kumimoji="0" lang="de-DE" sz="1600">
                <a:latin typeface="Arial Black" pitchFamily="34" charset="0"/>
              </a:rPr>
              <a:t>DB</a:t>
            </a:r>
          </a:p>
        </p:txBody>
      </p:sp>
      <p:sp>
        <p:nvSpPr>
          <p:cNvPr id="818411" name="Line 235"/>
          <p:cNvSpPr>
            <a:spLocks noChangeShapeType="1"/>
          </p:cNvSpPr>
          <p:nvPr/>
        </p:nvSpPr>
        <p:spPr bwMode="auto">
          <a:xfrm>
            <a:off x="3030538" y="4694238"/>
            <a:ext cx="0" cy="301625"/>
          </a:xfrm>
          <a:prstGeom prst="line">
            <a:avLst/>
          </a:prstGeom>
          <a:noFill/>
          <a:ln w="38100" cap="sq">
            <a:solidFill>
              <a:srgbClr val="B2B2B2"/>
            </a:solidFill>
            <a:round/>
            <a:headEnd type="none" w="sm" len="sm"/>
            <a:tailEnd type="triangl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18412" name="AutoShape 236"/>
          <p:cNvSpPr>
            <a:spLocks noChangeArrowheads="1"/>
          </p:cNvSpPr>
          <p:nvPr/>
        </p:nvSpPr>
        <p:spPr bwMode="auto">
          <a:xfrm>
            <a:off x="3889375" y="5057775"/>
            <a:ext cx="914400" cy="977900"/>
          </a:xfrm>
          <a:prstGeom prst="flowChartMagneticDisk">
            <a:avLst/>
          </a:prstGeom>
          <a:solidFill>
            <a:srgbClr val="FFFF66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kumimoji="0" lang="de-DE" sz="1600">
                <a:latin typeface="Arial Black" pitchFamily="34" charset="0"/>
              </a:rPr>
              <a:t>Oracle</a:t>
            </a:r>
          </a:p>
        </p:txBody>
      </p:sp>
      <p:sp>
        <p:nvSpPr>
          <p:cNvPr id="818413" name="Line 237"/>
          <p:cNvSpPr>
            <a:spLocks noChangeShapeType="1"/>
          </p:cNvSpPr>
          <p:nvPr/>
        </p:nvSpPr>
        <p:spPr bwMode="auto">
          <a:xfrm>
            <a:off x="4368800" y="4689475"/>
            <a:ext cx="0" cy="301625"/>
          </a:xfrm>
          <a:prstGeom prst="line">
            <a:avLst/>
          </a:prstGeom>
          <a:noFill/>
          <a:ln w="38100" cap="sq">
            <a:solidFill>
              <a:srgbClr val="B2B2B2"/>
            </a:solidFill>
            <a:round/>
            <a:headEnd type="none" w="sm" len="sm"/>
            <a:tailEnd type="triangl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18414" name="AutoShape 238"/>
          <p:cNvSpPr>
            <a:spLocks noChangeArrowheads="1"/>
          </p:cNvSpPr>
          <p:nvPr/>
        </p:nvSpPr>
        <p:spPr bwMode="auto">
          <a:xfrm>
            <a:off x="5227638" y="5116513"/>
            <a:ext cx="736600" cy="800100"/>
          </a:xfrm>
          <a:prstGeom prst="flowChartPunchedCard">
            <a:avLst/>
          </a:prstGeom>
          <a:solidFill>
            <a:srgbClr val="FFFF66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kumimoji="0" lang="de-DE" sz="1800">
                <a:latin typeface="Arial Black" pitchFamily="34" charset="0"/>
              </a:rPr>
              <a:t>File</a:t>
            </a:r>
          </a:p>
        </p:txBody>
      </p:sp>
      <p:sp>
        <p:nvSpPr>
          <p:cNvPr id="818415" name="Line 239"/>
          <p:cNvSpPr>
            <a:spLocks noChangeShapeType="1"/>
          </p:cNvSpPr>
          <p:nvPr/>
        </p:nvSpPr>
        <p:spPr bwMode="auto">
          <a:xfrm>
            <a:off x="5626100" y="4705350"/>
            <a:ext cx="0" cy="301625"/>
          </a:xfrm>
          <a:prstGeom prst="line">
            <a:avLst/>
          </a:prstGeom>
          <a:noFill/>
          <a:ln w="38100" cap="sq">
            <a:solidFill>
              <a:srgbClr val="B2B2B2"/>
            </a:solidFill>
            <a:round/>
            <a:headEnd type="none" w="sm" len="sm"/>
            <a:tailEnd type="triangl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18416" name="Line 240"/>
          <p:cNvSpPr>
            <a:spLocks noChangeShapeType="1"/>
          </p:cNvSpPr>
          <p:nvPr/>
        </p:nvSpPr>
        <p:spPr bwMode="auto">
          <a:xfrm flipH="1">
            <a:off x="3122613" y="2246313"/>
            <a:ext cx="542925" cy="162560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 type="triangle" w="med" len="med"/>
            <a:tailEnd type="none" w="sm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18417" name="Line 241"/>
          <p:cNvSpPr>
            <a:spLocks noChangeShapeType="1"/>
          </p:cNvSpPr>
          <p:nvPr/>
        </p:nvSpPr>
        <p:spPr bwMode="auto">
          <a:xfrm>
            <a:off x="3960813" y="2227263"/>
            <a:ext cx="369887" cy="1577975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 type="triangle" w="med" len="med"/>
            <a:tailEnd type="none" w="sm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18418" name="Line 242"/>
          <p:cNvSpPr>
            <a:spLocks noChangeShapeType="1"/>
          </p:cNvSpPr>
          <p:nvPr/>
        </p:nvSpPr>
        <p:spPr bwMode="auto">
          <a:xfrm>
            <a:off x="4246563" y="2149475"/>
            <a:ext cx="1385887" cy="1573213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 type="triangle" w="med" len="med"/>
            <a:tailEnd type="none" w="sm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18419" name="Rectangle 243"/>
          <p:cNvSpPr>
            <a:spLocks noChangeArrowheads="1"/>
          </p:cNvSpPr>
          <p:nvPr/>
        </p:nvSpPr>
        <p:spPr bwMode="auto">
          <a:xfrm>
            <a:off x="2468563" y="2432050"/>
            <a:ext cx="609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kumimoji="0" lang="de-DE" sz="2000" b="1">
                <a:solidFill>
                  <a:srgbClr val="0000FF"/>
                </a:solidFill>
                <a:latin typeface="Verdana" pitchFamily="34" charset="0"/>
              </a:rPr>
              <a:t>GML</a:t>
            </a:r>
            <a:endParaRPr kumimoji="0" lang="de-DE" sz="4000">
              <a:solidFill>
                <a:srgbClr val="0000FF"/>
              </a:solidFill>
              <a:latin typeface="Verdana" pitchFamily="34" charset="0"/>
            </a:endParaRPr>
          </a:p>
        </p:txBody>
      </p:sp>
      <p:grpSp>
        <p:nvGrpSpPr>
          <p:cNvPr id="818476" name="Group 300"/>
          <p:cNvGrpSpPr>
            <a:grpSpLocks/>
          </p:cNvGrpSpPr>
          <p:nvPr/>
        </p:nvGrpSpPr>
        <p:grpSpPr bwMode="auto">
          <a:xfrm>
            <a:off x="6480175" y="3357563"/>
            <a:ext cx="871538" cy="2276475"/>
            <a:chOff x="4082" y="2115"/>
            <a:chExt cx="549" cy="1434"/>
          </a:xfrm>
        </p:grpSpPr>
        <p:grpSp>
          <p:nvGrpSpPr>
            <p:cNvPr id="818424" name="Group 248"/>
            <p:cNvGrpSpPr>
              <a:grpSpLocks/>
            </p:cNvGrpSpPr>
            <p:nvPr/>
          </p:nvGrpSpPr>
          <p:grpSpPr bwMode="auto">
            <a:xfrm>
              <a:off x="4082" y="2115"/>
              <a:ext cx="549" cy="806"/>
              <a:chOff x="2476" y="2064"/>
              <a:chExt cx="549" cy="806"/>
            </a:xfrm>
          </p:grpSpPr>
          <p:sp>
            <p:nvSpPr>
              <p:cNvPr id="818425" name="Line 249"/>
              <p:cNvSpPr>
                <a:spLocks noChangeShapeType="1"/>
              </p:cNvSpPr>
              <p:nvPr/>
            </p:nvSpPr>
            <p:spPr bwMode="auto">
              <a:xfrm flipH="1">
                <a:off x="2736" y="2064"/>
                <a:ext cx="0" cy="384"/>
              </a:xfrm>
              <a:prstGeom prst="line">
                <a:avLst/>
              </a:prstGeom>
              <a:noFill/>
              <a:ln w="57150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818426" name="Group 250"/>
              <p:cNvGrpSpPr>
                <a:grpSpLocks/>
              </p:cNvGrpSpPr>
              <p:nvPr/>
            </p:nvGrpSpPr>
            <p:grpSpPr bwMode="auto">
              <a:xfrm>
                <a:off x="2496" y="2400"/>
                <a:ext cx="529" cy="201"/>
                <a:chOff x="3180" y="2320"/>
                <a:chExt cx="529" cy="201"/>
              </a:xfrm>
            </p:grpSpPr>
            <p:sp>
              <p:nvSpPr>
                <p:cNvPr id="818427" name="Freeform 251"/>
                <p:cNvSpPr>
                  <a:spLocks noEditPoints="1"/>
                </p:cNvSpPr>
                <p:nvPr/>
              </p:nvSpPr>
              <p:spPr bwMode="auto">
                <a:xfrm>
                  <a:off x="3190" y="2511"/>
                  <a:ext cx="32" cy="10"/>
                </a:xfrm>
                <a:custGeom>
                  <a:avLst/>
                  <a:gdLst/>
                  <a:ahLst/>
                  <a:cxnLst>
                    <a:cxn ang="0">
                      <a:pos x="23" y="7"/>
                    </a:cxn>
                    <a:cxn ang="0">
                      <a:pos x="22" y="7"/>
                    </a:cxn>
                    <a:cxn ang="0">
                      <a:pos x="22" y="4"/>
                    </a:cxn>
                    <a:cxn ang="0">
                      <a:pos x="21" y="2"/>
                    </a:cxn>
                    <a:cxn ang="0">
                      <a:pos x="19" y="1"/>
                    </a:cxn>
                    <a:cxn ang="0">
                      <a:pos x="17" y="0"/>
                    </a:cxn>
                    <a:cxn ang="0">
                      <a:pos x="7" y="0"/>
                    </a:cxn>
                    <a:cxn ang="0">
                      <a:pos x="4" y="1"/>
                    </a:cxn>
                    <a:cxn ang="0">
                      <a:pos x="2" y="2"/>
                    </a:cxn>
                    <a:cxn ang="0">
                      <a:pos x="1" y="4"/>
                    </a:cxn>
                    <a:cxn ang="0">
                      <a:pos x="0" y="7"/>
                    </a:cxn>
                    <a:cxn ang="0">
                      <a:pos x="22" y="7"/>
                    </a:cxn>
                    <a:cxn ang="0">
                      <a:pos x="23" y="7"/>
                    </a:cxn>
                    <a:cxn ang="0">
                      <a:pos x="23" y="0"/>
                    </a:cxn>
                    <a:cxn ang="0">
                      <a:pos x="22" y="3"/>
                    </a:cxn>
                    <a:cxn ang="0">
                      <a:pos x="21" y="5"/>
                    </a:cxn>
                    <a:cxn ang="0">
                      <a:pos x="19" y="6"/>
                    </a:cxn>
                    <a:cxn ang="0">
                      <a:pos x="17" y="6"/>
                    </a:cxn>
                    <a:cxn ang="0">
                      <a:pos x="7" y="6"/>
                    </a:cxn>
                    <a:cxn ang="0">
                      <a:pos x="4" y="6"/>
                    </a:cxn>
                    <a:cxn ang="0">
                      <a:pos x="2" y="5"/>
                    </a:cxn>
                    <a:cxn ang="0">
                      <a:pos x="1" y="3"/>
                    </a:cxn>
                    <a:cxn ang="0">
                      <a:pos x="0" y="0"/>
                    </a:cxn>
                    <a:cxn ang="0">
                      <a:pos x="0" y="7"/>
                    </a:cxn>
                    <a:cxn ang="0">
                      <a:pos x="23" y="7"/>
                    </a:cxn>
                    <a:cxn ang="0">
                      <a:pos x="23" y="0"/>
                    </a:cxn>
                  </a:cxnLst>
                  <a:rect l="0" t="0" r="r" b="b"/>
                  <a:pathLst>
                    <a:path w="23" h="7">
                      <a:moveTo>
                        <a:pt x="23" y="7"/>
                      </a:moveTo>
                      <a:lnTo>
                        <a:pt x="22" y="7"/>
                      </a:lnTo>
                      <a:lnTo>
                        <a:pt x="22" y="4"/>
                      </a:lnTo>
                      <a:lnTo>
                        <a:pt x="21" y="2"/>
                      </a:lnTo>
                      <a:lnTo>
                        <a:pt x="19" y="1"/>
                      </a:lnTo>
                      <a:lnTo>
                        <a:pt x="17" y="0"/>
                      </a:lnTo>
                      <a:lnTo>
                        <a:pt x="7" y="0"/>
                      </a:lnTo>
                      <a:lnTo>
                        <a:pt x="4" y="1"/>
                      </a:lnTo>
                      <a:lnTo>
                        <a:pt x="2" y="2"/>
                      </a:lnTo>
                      <a:lnTo>
                        <a:pt x="1" y="4"/>
                      </a:lnTo>
                      <a:lnTo>
                        <a:pt x="0" y="7"/>
                      </a:lnTo>
                      <a:lnTo>
                        <a:pt x="22" y="7"/>
                      </a:lnTo>
                      <a:lnTo>
                        <a:pt x="23" y="7"/>
                      </a:lnTo>
                      <a:close/>
                      <a:moveTo>
                        <a:pt x="23" y="0"/>
                      </a:moveTo>
                      <a:lnTo>
                        <a:pt x="22" y="3"/>
                      </a:lnTo>
                      <a:lnTo>
                        <a:pt x="21" y="5"/>
                      </a:lnTo>
                      <a:lnTo>
                        <a:pt x="19" y="6"/>
                      </a:lnTo>
                      <a:lnTo>
                        <a:pt x="17" y="6"/>
                      </a:lnTo>
                      <a:lnTo>
                        <a:pt x="7" y="6"/>
                      </a:lnTo>
                      <a:lnTo>
                        <a:pt x="4" y="6"/>
                      </a:lnTo>
                      <a:lnTo>
                        <a:pt x="2" y="5"/>
                      </a:lnTo>
                      <a:lnTo>
                        <a:pt x="1" y="3"/>
                      </a:lnTo>
                      <a:lnTo>
                        <a:pt x="0" y="0"/>
                      </a:lnTo>
                      <a:lnTo>
                        <a:pt x="0" y="7"/>
                      </a:lnTo>
                      <a:lnTo>
                        <a:pt x="23" y="7"/>
                      </a:lnTo>
                      <a:lnTo>
                        <a:pt x="23" y="0"/>
                      </a:lnTo>
                      <a:close/>
                    </a:path>
                  </a:pathLst>
                </a:custGeom>
                <a:solidFill>
                  <a:srgbClr val="3F3F3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18428" name="Freeform 252"/>
                <p:cNvSpPr>
                  <a:spLocks noEditPoints="1"/>
                </p:cNvSpPr>
                <p:nvPr/>
              </p:nvSpPr>
              <p:spPr bwMode="auto">
                <a:xfrm>
                  <a:off x="3665" y="2511"/>
                  <a:ext cx="34" cy="10"/>
                </a:xfrm>
                <a:custGeom>
                  <a:avLst/>
                  <a:gdLst/>
                  <a:ahLst/>
                  <a:cxnLst>
                    <a:cxn ang="0">
                      <a:pos x="24" y="7"/>
                    </a:cxn>
                    <a:cxn ang="0">
                      <a:pos x="23" y="7"/>
                    </a:cxn>
                    <a:cxn ang="0">
                      <a:pos x="23" y="4"/>
                    </a:cxn>
                    <a:cxn ang="0">
                      <a:pos x="21" y="2"/>
                    </a:cxn>
                    <a:cxn ang="0">
                      <a:pos x="19" y="1"/>
                    </a:cxn>
                    <a:cxn ang="0">
                      <a:pos x="17" y="0"/>
                    </a:cxn>
                    <a:cxn ang="0">
                      <a:pos x="7" y="0"/>
                    </a:cxn>
                    <a:cxn ang="0">
                      <a:pos x="4" y="1"/>
                    </a:cxn>
                    <a:cxn ang="0">
                      <a:pos x="2" y="2"/>
                    </a:cxn>
                    <a:cxn ang="0">
                      <a:pos x="1" y="4"/>
                    </a:cxn>
                    <a:cxn ang="0">
                      <a:pos x="0" y="7"/>
                    </a:cxn>
                    <a:cxn ang="0">
                      <a:pos x="23" y="7"/>
                    </a:cxn>
                    <a:cxn ang="0">
                      <a:pos x="24" y="7"/>
                    </a:cxn>
                    <a:cxn ang="0">
                      <a:pos x="24" y="0"/>
                    </a:cxn>
                    <a:cxn ang="0">
                      <a:pos x="23" y="3"/>
                    </a:cxn>
                    <a:cxn ang="0">
                      <a:pos x="21" y="5"/>
                    </a:cxn>
                    <a:cxn ang="0">
                      <a:pos x="19" y="6"/>
                    </a:cxn>
                    <a:cxn ang="0">
                      <a:pos x="17" y="6"/>
                    </a:cxn>
                    <a:cxn ang="0">
                      <a:pos x="7" y="6"/>
                    </a:cxn>
                    <a:cxn ang="0">
                      <a:pos x="4" y="6"/>
                    </a:cxn>
                    <a:cxn ang="0">
                      <a:pos x="2" y="5"/>
                    </a:cxn>
                    <a:cxn ang="0">
                      <a:pos x="1" y="3"/>
                    </a:cxn>
                    <a:cxn ang="0">
                      <a:pos x="0" y="0"/>
                    </a:cxn>
                    <a:cxn ang="0">
                      <a:pos x="0" y="7"/>
                    </a:cxn>
                    <a:cxn ang="0">
                      <a:pos x="24" y="7"/>
                    </a:cxn>
                    <a:cxn ang="0">
                      <a:pos x="24" y="0"/>
                    </a:cxn>
                  </a:cxnLst>
                  <a:rect l="0" t="0" r="r" b="b"/>
                  <a:pathLst>
                    <a:path w="24" h="7">
                      <a:moveTo>
                        <a:pt x="24" y="7"/>
                      </a:moveTo>
                      <a:lnTo>
                        <a:pt x="23" y="7"/>
                      </a:lnTo>
                      <a:lnTo>
                        <a:pt x="23" y="4"/>
                      </a:lnTo>
                      <a:lnTo>
                        <a:pt x="21" y="2"/>
                      </a:lnTo>
                      <a:lnTo>
                        <a:pt x="19" y="1"/>
                      </a:lnTo>
                      <a:lnTo>
                        <a:pt x="17" y="0"/>
                      </a:lnTo>
                      <a:lnTo>
                        <a:pt x="7" y="0"/>
                      </a:lnTo>
                      <a:lnTo>
                        <a:pt x="4" y="1"/>
                      </a:lnTo>
                      <a:lnTo>
                        <a:pt x="2" y="2"/>
                      </a:lnTo>
                      <a:lnTo>
                        <a:pt x="1" y="4"/>
                      </a:lnTo>
                      <a:lnTo>
                        <a:pt x="0" y="7"/>
                      </a:lnTo>
                      <a:lnTo>
                        <a:pt x="23" y="7"/>
                      </a:lnTo>
                      <a:lnTo>
                        <a:pt x="24" y="7"/>
                      </a:lnTo>
                      <a:close/>
                      <a:moveTo>
                        <a:pt x="24" y="0"/>
                      </a:moveTo>
                      <a:lnTo>
                        <a:pt x="23" y="3"/>
                      </a:lnTo>
                      <a:lnTo>
                        <a:pt x="21" y="5"/>
                      </a:lnTo>
                      <a:lnTo>
                        <a:pt x="19" y="6"/>
                      </a:lnTo>
                      <a:lnTo>
                        <a:pt x="17" y="6"/>
                      </a:lnTo>
                      <a:lnTo>
                        <a:pt x="7" y="6"/>
                      </a:lnTo>
                      <a:lnTo>
                        <a:pt x="4" y="6"/>
                      </a:lnTo>
                      <a:lnTo>
                        <a:pt x="2" y="5"/>
                      </a:lnTo>
                      <a:lnTo>
                        <a:pt x="1" y="3"/>
                      </a:lnTo>
                      <a:lnTo>
                        <a:pt x="0" y="0"/>
                      </a:lnTo>
                      <a:lnTo>
                        <a:pt x="0" y="7"/>
                      </a:lnTo>
                      <a:lnTo>
                        <a:pt x="24" y="7"/>
                      </a:lnTo>
                      <a:lnTo>
                        <a:pt x="24" y="0"/>
                      </a:lnTo>
                      <a:close/>
                    </a:path>
                  </a:pathLst>
                </a:custGeom>
                <a:solidFill>
                  <a:srgbClr val="3F3F3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18429" name="Freeform 253"/>
                <p:cNvSpPr>
                  <a:spLocks/>
                </p:cNvSpPr>
                <p:nvPr/>
              </p:nvSpPr>
              <p:spPr bwMode="auto">
                <a:xfrm>
                  <a:off x="3180" y="2320"/>
                  <a:ext cx="529" cy="74"/>
                </a:xfrm>
                <a:custGeom>
                  <a:avLst/>
                  <a:gdLst/>
                  <a:ahLst/>
                  <a:cxnLst>
                    <a:cxn ang="0">
                      <a:pos x="0" y="74"/>
                    </a:cxn>
                    <a:cxn ang="0">
                      <a:pos x="77" y="0"/>
                    </a:cxn>
                    <a:cxn ang="0">
                      <a:pos x="450" y="0"/>
                    </a:cxn>
                    <a:cxn ang="0">
                      <a:pos x="529" y="74"/>
                    </a:cxn>
                    <a:cxn ang="0">
                      <a:pos x="0" y="74"/>
                    </a:cxn>
                  </a:cxnLst>
                  <a:rect l="0" t="0" r="r" b="b"/>
                  <a:pathLst>
                    <a:path w="529" h="74">
                      <a:moveTo>
                        <a:pt x="0" y="74"/>
                      </a:moveTo>
                      <a:lnTo>
                        <a:pt x="77" y="0"/>
                      </a:lnTo>
                      <a:lnTo>
                        <a:pt x="450" y="0"/>
                      </a:lnTo>
                      <a:lnTo>
                        <a:pt x="529" y="74"/>
                      </a:lnTo>
                      <a:lnTo>
                        <a:pt x="0" y="74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18430" name="Freeform 254"/>
                <p:cNvSpPr>
                  <a:spLocks/>
                </p:cNvSpPr>
                <p:nvPr/>
              </p:nvSpPr>
              <p:spPr bwMode="auto">
                <a:xfrm>
                  <a:off x="3180" y="2320"/>
                  <a:ext cx="529" cy="74"/>
                </a:xfrm>
                <a:custGeom>
                  <a:avLst/>
                  <a:gdLst/>
                  <a:ahLst/>
                  <a:cxnLst>
                    <a:cxn ang="0">
                      <a:pos x="0" y="74"/>
                    </a:cxn>
                    <a:cxn ang="0">
                      <a:pos x="77" y="0"/>
                    </a:cxn>
                    <a:cxn ang="0">
                      <a:pos x="450" y="0"/>
                    </a:cxn>
                    <a:cxn ang="0">
                      <a:pos x="529" y="74"/>
                    </a:cxn>
                    <a:cxn ang="0">
                      <a:pos x="0" y="74"/>
                    </a:cxn>
                    <a:cxn ang="0">
                      <a:pos x="529" y="74"/>
                    </a:cxn>
                    <a:cxn ang="0">
                      <a:pos x="450" y="0"/>
                    </a:cxn>
                    <a:cxn ang="0">
                      <a:pos x="77" y="0"/>
                    </a:cxn>
                    <a:cxn ang="0">
                      <a:pos x="0" y="74"/>
                    </a:cxn>
                  </a:cxnLst>
                  <a:rect l="0" t="0" r="r" b="b"/>
                  <a:pathLst>
                    <a:path w="529" h="74">
                      <a:moveTo>
                        <a:pt x="0" y="74"/>
                      </a:moveTo>
                      <a:lnTo>
                        <a:pt x="77" y="0"/>
                      </a:lnTo>
                      <a:lnTo>
                        <a:pt x="450" y="0"/>
                      </a:lnTo>
                      <a:lnTo>
                        <a:pt x="529" y="74"/>
                      </a:lnTo>
                      <a:lnTo>
                        <a:pt x="0" y="74"/>
                      </a:lnTo>
                      <a:lnTo>
                        <a:pt x="529" y="74"/>
                      </a:lnTo>
                      <a:lnTo>
                        <a:pt x="450" y="0"/>
                      </a:lnTo>
                      <a:lnTo>
                        <a:pt x="77" y="0"/>
                      </a:lnTo>
                      <a:lnTo>
                        <a:pt x="0" y="74"/>
                      </a:lnTo>
                    </a:path>
                  </a:pathLst>
                </a:custGeom>
                <a:noFill/>
                <a:ln w="3175" cap="rnd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18431" name="Rectangle 255"/>
                <p:cNvSpPr>
                  <a:spLocks noChangeArrowheads="1"/>
                </p:cNvSpPr>
                <p:nvPr/>
              </p:nvSpPr>
              <p:spPr bwMode="auto">
                <a:xfrm>
                  <a:off x="3181" y="2395"/>
                  <a:ext cx="526" cy="122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18432" name="Freeform 256"/>
                <p:cNvSpPr>
                  <a:spLocks/>
                </p:cNvSpPr>
                <p:nvPr/>
              </p:nvSpPr>
              <p:spPr bwMode="auto">
                <a:xfrm>
                  <a:off x="3181" y="2394"/>
                  <a:ext cx="526" cy="123"/>
                </a:xfrm>
                <a:custGeom>
                  <a:avLst/>
                  <a:gdLst/>
                  <a:ahLst/>
                  <a:cxnLst>
                    <a:cxn ang="0">
                      <a:pos x="0" y="123"/>
                    </a:cxn>
                    <a:cxn ang="0">
                      <a:pos x="0" y="0"/>
                    </a:cxn>
                    <a:cxn ang="0">
                      <a:pos x="526" y="0"/>
                    </a:cxn>
                    <a:cxn ang="0">
                      <a:pos x="526" y="123"/>
                    </a:cxn>
                    <a:cxn ang="0">
                      <a:pos x="0" y="123"/>
                    </a:cxn>
                    <a:cxn ang="0">
                      <a:pos x="526" y="123"/>
                    </a:cxn>
                    <a:cxn ang="0">
                      <a:pos x="526" y="0"/>
                    </a:cxn>
                    <a:cxn ang="0">
                      <a:pos x="0" y="0"/>
                    </a:cxn>
                    <a:cxn ang="0">
                      <a:pos x="0" y="123"/>
                    </a:cxn>
                  </a:cxnLst>
                  <a:rect l="0" t="0" r="r" b="b"/>
                  <a:pathLst>
                    <a:path w="526" h="123">
                      <a:moveTo>
                        <a:pt x="0" y="123"/>
                      </a:moveTo>
                      <a:lnTo>
                        <a:pt x="0" y="0"/>
                      </a:lnTo>
                      <a:lnTo>
                        <a:pt x="526" y="0"/>
                      </a:lnTo>
                      <a:lnTo>
                        <a:pt x="526" y="123"/>
                      </a:lnTo>
                      <a:lnTo>
                        <a:pt x="0" y="123"/>
                      </a:lnTo>
                      <a:lnTo>
                        <a:pt x="526" y="123"/>
                      </a:lnTo>
                      <a:lnTo>
                        <a:pt x="526" y="0"/>
                      </a:lnTo>
                      <a:lnTo>
                        <a:pt x="0" y="0"/>
                      </a:lnTo>
                      <a:lnTo>
                        <a:pt x="0" y="123"/>
                      </a:lnTo>
                    </a:path>
                  </a:pathLst>
                </a:custGeom>
                <a:noFill/>
                <a:ln w="3175" cap="rnd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18433" name="Rectangle 257"/>
                <p:cNvSpPr>
                  <a:spLocks noChangeArrowheads="1"/>
                </p:cNvSpPr>
                <p:nvPr/>
              </p:nvSpPr>
              <p:spPr bwMode="auto">
                <a:xfrm>
                  <a:off x="3188" y="2402"/>
                  <a:ext cx="511" cy="108"/>
                </a:xfrm>
                <a:prstGeom prst="rect">
                  <a:avLst/>
                </a:prstGeom>
                <a:solidFill>
                  <a:srgbClr val="9F9F9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18434" name="Freeform 258"/>
                <p:cNvSpPr>
                  <a:spLocks/>
                </p:cNvSpPr>
                <p:nvPr/>
              </p:nvSpPr>
              <p:spPr bwMode="auto">
                <a:xfrm>
                  <a:off x="3188" y="2401"/>
                  <a:ext cx="511" cy="109"/>
                </a:xfrm>
                <a:custGeom>
                  <a:avLst/>
                  <a:gdLst/>
                  <a:ahLst/>
                  <a:cxnLst>
                    <a:cxn ang="0">
                      <a:pos x="0" y="109"/>
                    </a:cxn>
                    <a:cxn ang="0">
                      <a:pos x="0" y="0"/>
                    </a:cxn>
                    <a:cxn ang="0">
                      <a:pos x="511" y="0"/>
                    </a:cxn>
                    <a:cxn ang="0">
                      <a:pos x="511" y="109"/>
                    </a:cxn>
                    <a:cxn ang="0">
                      <a:pos x="0" y="109"/>
                    </a:cxn>
                    <a:cxn ang="0">
                      <a:pos x="511" y="109"/>
                    </a:cxn>
                    <a:cxn ang="0">
                      <a:pos x="511" y="0"/>
                    </a:cxn>
                    <a:cxn ang="0">
                      <a:pos x="0" y="0"/>
                    </a:cxn>
                    <a:cxn ang="0">
                      <a:pos x="0" y="109"/>
                    </a:cxn>
                  </a:cxnLst>
                  <a:rect l="0" t="0" r="r" b="b"/>
                  <a:pathLst>
                    <a:path w="511" h="109">
                      <a:moveTo>
                        <a:pt x="0" y="109"/>
                      </a:moveTo>
                      <a:lnTo>
                        <a:pt x="0" y="0"/>
                      </a:lnTo>
                      <a:lnTo>
                        <a:pt x="511" y="0"/>
                      </a:lnTo>
                      <a:lnTo>
                        <a:pt x="511" y="109"/>
                      </a:lnTo>
                      <a:lnTo>
                        <a:pt x="0" y="109"/>
                      </a:lnTo>
                      <a:lnTo>
                        <a:pt x="511" y="109"/>
                      </a:lnTo>
                      <a:lnTo>
                        <a:pt x="511" y="0"/>
                      </a:lnTo>
                      <a:lnTo>
                        <a:pt x="0" y="0"/>
                      </a:lnTo>
                      <a:lnTo>
                        <a:pt x="0" y="109"/>
                      </a:lnTo>
                    </a:path>
                  </a:pathLst>
                </a:custGeom>
                <a:noFill/>
                <a:ln w="3175" cap="rnd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18435" name="Rectangle 259"/>
                <p:cNvSpPr>
                  <a:spLocks noChangeArrowheads="1"/>
                </p:cNvSpPr>
                <p:nvPr/>
              </p:nvSpPr>
              <p:spPr bwMode="auto">
                <a:xfrm>
                  <a:off x="3201" y="2417"/>
                  <a:ext cx="38" cy="39"/>
                </a:xfrm>
                <a:prstGeom prst="rect">
                  <a:avLst/>
                </a:prstGeom>
                <a:solidFill>
                  <a:srgbClr val="5F5F5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18436" name="Freeform 260"/>
                <p:cNvSpPr>
                  <a:spLocks/>
                </p:cNvSpPr>
                <p:nvPr/>
              </p:nvSpPr>
              <p:spPr bwMode="auto">
                <a:xfrm>
                  <a:off x="3201" y="2417"/>
                  <a:ext cx="38" cy="39"/>
                </a:xfrm>
                <a:custGeom>
                  <a:avLst/>
                  <a:gdLst/>
                  <a:ahLst/>
                  <a:cxnLst>
                    <a:cxn ang="0">
                      <a:pos x="0" y="39"/>
                    </a:cxn>
                    <a:cxn ang="0">
                      <a:pos x="0" y="0"/>
                    </a:cxn>
                    <a:cxn ang="0">
                      <a:pos x="38" y="0"/>
                    </a:cxn>
                    <a:cxn ang="0">
                      <a:pos x="38" y="39"/>
                    </a:cxn>
                    <a:cxn ang="0">
                      <a:pos x="0" y="39"/>
                    </a:cxn>
                    <a:cxn ang="0">
                      <a:pos x="38" y="39"/>
                    </a:cxn>
                    <a:cxn ang="0">
                      <a:pos x="38" y="0"/>
                    </a:cxn>
                    <a:cxn ang="0">
                      <a:pos x="0" y="0"/>
                    </a:cxn>
                    <a:cxn ang="0">
                      <a:pos x="0" y="39"/>
                    </a:cxn>
                  </a:cxnLst>
                  <a:rect l="0" t="0" r="r" b="b"/>
                  <a:pathLst>
                    <a:path w="38" h="39">
                      <a:moveTo>
                        <a:pt x="0" y="39"/>
                      </a:moveTo>
                      <a:lnTo>
                        <a:pt x="0" y="0"/>
                      </a:lnTo>
                      <a:lnTo>
                        <a:pt x="38" y="0"/>
                      </a:lnTo>
                      <a:lnTo>
                        <a:pt x="38" y="39"/>
                      </a:lnTo>
                      <a:lnTo>
                        <a:pt x="0" y="39"/>
                      </a:lnTo>
                      <a:lnTo>
                        <a:pt x="38" y="39"/>
                      </a:lnTo>
                      <a:lnTo>
                        <a:pt x="38" y="0"/>
                      </a:lnTo>
                      <a:lnTo>
                        <a:pt x="0" y="0"/>
                      </a:lnTo>
                      <a:lnTo>
                        <a:pt x="0" y="39"/>
                      </a:lnTo>
                    </a:path>
                  </a:pathLst>
                </a:custGeom>
                <a:noFill/>
                <a:ln w="3175" cap="rnd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18437" name="Rectangle 261"/>
                <p:cNvSpPr>
                  <a:spLocks noChangeArrowheads="1"/>
                </p:cNvSpPr>
                <p:nvPr/>
              </p:nvSpPr>
              <p:spPr bwMode="auto">
                <a:xfrm>
                  <a:off x="3201" y="2480"/>
                  <a:ext cx="24" cy="13"/>
                </a:xfrm>
                <a:prstGeom prst="rect">
                  <a:avLst/>
                </a:prstGeom>
                <a:solidFill>
                  <a:srgbClr val="008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18438" name="Freeform 262"/>
                <p:cNvSpPr>
                  <a:spLocks/>
                </p:cNvSpPr>
                <p:nvPr/>
              </p:nvSpPr>
              <p:spPr bwMode="auto">
                <a:xfrm>
                  <a:off x="3201" y="2480"/>
                  <a:ext cx="24" cy="13"/>
                </a:xfrm>
                <a:custGeom>
                  <a:avLst/>
                  <a:gdLst/>
                  <a:ahLst/>
                  <a:cxnLst>
                    <a:cxn ang="0">
                      <a:pos x="0" y="13"/>
                    </a:cxn>
                    <a:cxn ang="0">
                      <a:pos x="0" y="0"/>
                    </a:cxn>
                    <a:cxn ang="0">
                      <a:pos x="24" y="0"/>
                    </a:cxn>
                    <a:cxn ang="0">
                      <a:pos x="24" y="13"/>
                    </a:cxn>
                    <a:cxn ang="0">
                      <a:pos x="0" y="13"/>
                    </a:cxn>
                    <a:cxn ang="0">
                      <a:pos x="24" y="13"/>
                    </a:cxn>
                    <a:cxn ang="0">
                      <a:pos x="24" y="0"/>
                    </a:cxn>
                    <a:cxn ang="0">
                      <a:pos x="0" y="0"/>
                    </a:cxn>
                    <a:cxn ang="0">
                      <a:pos x="0" y="13"/>
                    </a:cxn>
                  </a:cxnLst>
                  <a:rect l="0" t="0" r="r" b="b"/>
                  <a:pathLst>
                    <a:path w="24" h="13">
                      <a:moveTo>
                        <a:pt x="0" y="13"/>
                      </a:moveTo>
                      <a:lnTo>
                        <a:pt x="0" y="0"/>
                      </a:lnTo>
                      <a:lnTo>
                        <a:pt x="24" y="0"/>
                      </a:lnTo>
                      <a:lnTo>
                        <a:pt x="24" y="13"/>
                      </a:lnTo>
                      <a:lnTo>
                        <a:pt x="0" y="13"/>
                      </a:lnTo>
                      <a:lnTo>
                        <a:pt x="24" y="13"/>
                      </a:lnTo>
                      <a:lnTo>
                        <a:pt x="24" y="0"/>
                      </a:lnTo>
                      <a:lnTo>
                        <a:pt x="0" y="0"/>
                      </a:lnTo>
                      <a:lnTo>
                        <a:pt x="0" y="13"/>
                      </a:lnTo>
                    </a:path>
                  </a:pathLst>
                </a:custGeom>
                <a:noFill/>
                <a:ln w="3175" cap="rnd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18439" name="Rectangle 263"/>
                <p:cNvSpPr>
                  <a:spLocks noChangeArrowheads="1"/>
                </p:cNvSpPr>
                <p:nvPr/>
              </p:nvSpPr>
              <p:spPr bwMode="auto">
                <a:xfrm>
                  <a:off x="3366" y="2412"/>
                  <a:ext cx="316" cy="87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18440" name="Freeform 264"/>
                <p:cNvSpPr>
                  <a:spLocks/>
                </p:cNvSpPr>
                <p:nvPr/>
              </p:nvSpPr>
              <p:spPr bwMode="auto">
                <a:xfrm>
                  <a:off x="3366" y="2412"/>
                  <a:ext cx="316" cy="87"/>
                </a:xfrm>
                <a:custGeom>
                  <a:avLst/>
                  <a:gdLst/>
                  <a:ahLst/>
                  <a:cxnLst>
                    <a:cxn ang="0">
                      <a:pos x="0" y="87"/>
                    </a:cxn>
                    <a:cxn ang="0">
                      <a:pos x="0" y="0"/>
                    </a:cxn>
                    <a:cxn ang="0">
                      <a:pos x="316" y="0"/>
                    </a:cxn>
                    <a:cxn ang="0">
                      <a:pos x="316" y="87"/>
                    </a:cxn>
                    <a:cxn ang="0">
                      <a:pos x="0" y="87"/>
                    </a:cxn>
                    <a:cxn ang="0">
                      <a:pos x="316" y="87"/>
                    </a:cxn>
                    <a:cxn ang="0">
                      <a:pos x="316" y="0"/>
                    </a:cxn>
                    <a:cxn ang="0">
                      <a:pos x="0" y="0"/>
                    </a:cxn>
                    <a:cxn ang="0">
                      <a:pos x="0" y="87"/>
                    </a:cxn>
                  </a:cxnLst>
                  <a:rect l="0" t="0" r="r" b="b"/>
                  <a:pathLst>
                    <a:path w="316" h="87">
                      <a:moveTo>
                        <a:pt x="0" y="87"/>
                      </a:moveTo>
                      <a:lnTo>
                        <a:pt x="0" y="0"/>
                      </a:lnTo>
                      <a:lnTo>
                        <a:pt x="316" y="0"/>
                      </a:lnTo>
                      <a:lnTo>
                        <a:pt x="316" y="87"/>
                      </a:lnTo>
                      <a:lnTo>
                        <a:pt x="0" y="87"/>
                      </a:lnTo>
                      <a:lnTo>
                        <a:pt x="316" y="87"/>
                      </a:lnTo>
                      <a:lnTo>
                        <a:pt x="316" y="0"/>
                      </a:lnTo>
                      <a:lnTo>
                        <a:pt x="0" y="0"/>
                      </a:lnTo>
                      <a:lnTo>
                        <a:pt x="0" y="87"/>
                      </a:lnTo>
                    </a:path>
                  </a:pathLst>
                </a:custGeom>
                <a:noFill/>
                <a:ln w="3175" cap="rnd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18441" name="Rectangle 265"/>
                <p:cNvSpPr>
                  <a:spLocks noChangeArrowheads="1"/>
                </p:cNvSpPr>
                <p:nvPr/>
              </p:nvSpPr>
              <p:spPr bwMode="auto">
                <a:xfrm>
                  <a:off x="3562" y="2472"/>
                  <a:ext cx="112" cy="11"/>
                </a:xfrm>
                <a:prstGeom prst="rect">
                  <a:avLst/>
                </a:prstGeom>
                <a:solidFill>
                  <a:srgbClr val="80808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18442" name="Freeform 266"/>
                <p:cNvSpPr>
                  <a:spLocks/>
                </p:cNvSpPr>
                <p:nvPr/>
              </p:nvSpPr>
              <p:spPr bwMode="auto">
                <a:xfrm>
                  <a:off x="3606" y="2470"/>
                  <a:ext cx="54" cy="1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54" y="12"/>
                    </a:cxn>
                    <a:cxn ang="0">
                      <a:pos x="54" y="2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54" h="12">
                      <a:moveTo>
                        <a:pt x="0" y="0"/>
                      </a:moveTo>
                      <a:lnTo>
                        <a:pt x="54" y="12"/>
                      </a:lnTo>
                      <a:lnTo>
                        <a:pt x="54" y="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5F5F5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18443" name="Rectangle 267"/>
                <p:cNvSpPr>
                  <a:spLocks noChangeArrowheads="1"/>
                </p:cNvSpPr>
                <p:nvPr/>
              </p:nvSpPr>
              <p:spPr bwMode="auto">
                <a:xfrm>
                  <a:off x="3660" y="2472"/>
                  <a:ext cx="14" cy="11"/>
                </a:xfrm>
                <a:prstGeom prst="rect">
                  <a:avLst/>
                </a:prstGeom>
                <a:solidFill>
                  <a:srgbClr val="3F3F3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18444" name="Freeform 268"/>
                <p:cNvSpPr>
                  <a:spLocks/>
                </p:cNvSpPr>
                <p:nvPr/>
              </p:nvSpPr>
              <p:spPr bwMode="auto">
                <a:xfrm>
                  <a:off x="3561" y="2470"/>
                  <a:ext cx="113" cy="13"/>
                </a:xfrm>
                <a:custGeom>
                  <a:avLst/>
                  <a:gdLst/>
                  <a:ahLst/>
                  <a:cxnLst>
                    <a:cxn ang="0">
                      <a:pos x="0" y="13"/>
                    </a:cxn>
                    <a:cxn ang="0">
                      <a:pos x="0" y="0"/>
                    </a:cxn>
                    <a:cxn ang="0">
                      <a:pos x="113" y="0"/>
                    </a:cxn>
                    <a:cxn ang="0">
                      <a:pos x="113" y="13"/>
                    </a:cxn>
                    <a:cxn ang="0">
                      <a:pos x="0" y="13"/>
                    </a:cxn>
                    <a:cxn ang="0">
                      <a:pos x="113" y="13"/>
                    </a:cxn>
                    <a:cxn ang="0">
                      <a:pos x="113" y="0"/>
                    </a:cxn>
                    <a:cxn ang="0">
                      <a:pos x="0" y="0"/>
                    </a:cxn>
                    <a:cxn ang="0">
                      <a:pos x="0" y="13"/>
                    </a:cxn>
                  </a:cxnLst>
                  <a:rect l="0" t="0" r="r" b="b"/>
                  <a:pathLst>
                    <a:path w="113" h="13">
                      <a:moveTo>
                        <a:pt x="0" y="13"/>
                      </a:moveTo>
                      <a:lnTo>
                        <a:pt x="0" y="0"/>
                      </a:lnTo>
                      <a:lnTo>
                        <a:pt x="113" y="0"/>
                      </a:lnTo>
                      <a:lnTo>
                        <a:pt x="113" y="13"/>
                      </a:lnTo>
                      <a:lnTo>
                        <a:pt x="0" y="13"/>
                      </a:lnTo>
                      <a:lnTo>
                        <a:pt x="113" y="13"/>
                      </a:lnTo>
                      <a:lnTo>
                        <a:pt x="113" y="0"/>
                      </a:lnTo>
                      <a:lnTo>
                        <a:pt x="0" y="0"/>
                      </a:lnTo>
                      <a:lnTo>
                        <a:pt x="0" y="13"/>
                      </a:lnTo>
                    </a:path>
                  </a:pathLst>
                </a:custGeom>
                <a:noFill/>
                <a:ln w="3175" cap="rnd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18445" name="Freeform 269"/>
                <p:cNvSpPr>
                  <a:spLocks/>
                </p:cNvSpPr>
                <p:nvPr/>
              </p:nvSpPr>
              <p:spPr bwMode="auto">
                <a:xfrm>
                  <a:off x="3667" y="2419"/>
                  <a:ext cx="7" cy="47"/>
                </a:xfrm>
                <a:custGeom>
                  <a:avLst/>
                  <a:gdLst/>
                  <a:ahLst/>
                  <a:cxnLst>
                    <a:cxn ang="0">
                      <a:pos x="7" y="0"/>
                    </a:cxn>
                    <a:cxn ang="0">
                      <a:pos x="0" y="5"/>
                    </a:cxn>
                    <a:cxn ang="0">
                      <a:pos x="0" y="41"/>
                    </a:cxn>
                    <a:cxn ang="0">
                      <a:pos x="7" y="47"/>
                    </a:cxn>
                    <a:cxn ang="0">
                      <a:pos x="7" y="0"/>
                    </a:cxn>
                  </a:cxnLst>
                  <a:rect l="0" t="0" r="r" b="b"/>
                  <a:pathLst>
                    <a:path w="7" h="47">
                      <a:moveTo>
                        <a:pt x="7" y="0"/>
                      </a:moveTo>
                      <a:lnTo>
                        <a:pt x="0" y="5"/>
                      </a:lnTo>
                      <a:lnTo>
                        <a:pt x="0" y="41"/>
                      </a:lnTo>
                      <a:lnTo>
                        <a:pt x="7" y="47"/>
                      </a:lnTo>
                      <a:lnTo>
                        <a:pt x="7" y="0"/>
                      </a:lnTo>
                      <a:close/>
                    </a:path>
                  </a:pathLst>
                </a:custGeom>
                <a:solidFill>
                  <a:srgbClr val="9F9F9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18446" name="Freeform 270"/>
                <p:cNvSpPr>
                  <a:spLocks/>
                </p:cNvSpPr>
                <p:nvPr/>
              </p:nvSpPr>
              <p:spPr bwMode="auto">
                <a:xfrm>
                  <a:off x="3374" y="2419"/>
                  <a:ext cx="6" cy="4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6" y="6"/>
                    </a:cxn>
                    <a:cxn ang="0">
                      <a:pos x="6" y="41"/>
                    </a:cxn>
                    <a:cxn ang="0">
                      <a:pos x="0" y="47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" h="47">
                      <a:moveTo>
                        <a:pt x="0" y="0"/>
                      </a:moveTo>
                      <a:lnTo>
                        <a:pt x="6" y="6"/>
                      </a:lnTo>
                      <a:lnTo>
                        <a:pt x="6" y="41"/>
                      </a:lnTo>
                      <a:lnTo>
                        <a:pt x="0" y="4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9F9F9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18447" name="Freeform 271"/>
                <p:cNvSpPr>
                  <a:spLocks/>
                </p:cNvSpPr>
                <p:nvPr/>
              </p:nvSpPr>
              <p:spPr bwMode="auto">
                <a:xfrm>
                  <a:off x="3374" y="2419"/>
                  <a:ext cx="300" cy="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6" y="5"/>
                    </a:cxn>
                    <a:cxn ang="0">
                      <a:pos x="293" y="5"/>
                    </a:cxn>
                    <a:cxn ang="0">
                      <a:pos x="30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300" h="5">
                      <a:moveTo>
                        <a:pt x="0" y="0"/>
                      </a:moveTo>
                      <a:lnTo>
                        <a:pt x="6" y="5"/>
                      </a:lnTo>
                      <a:lnTo>
                        <a:pt x="293" y="5"/>
                      </a:lnTo>
                      <a:lnTo>
                        <a:pt x="30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5F5F5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18448" name="Freeform 272"/>
                <p:cNvSpPr>
                  <a:spLocks/>
                </p:cNvSpPr>
                <p:nvPr/>
              </p:nvSpPr>
              <p:spPr bwMode="auto">
                <a:xfrm>
                  <a:off x="3374" y="2460"/>
                  <a:ext cx="300" cy="6"/>
                </a:xfrm>
                <a:custGeom>
                  <a:avLst/>
                  <a:gdLst/>
                  <a:ahLst/>
                  <a:cxnLst>
                    <a:cxn ang="0">
                      <a:pos x="0" y="6"/>
                    </a:cxn>
                    <a:cxn ang="0">
                      <a:pos x="6" y="0"/>
                    </a:cxn>
                    <a:cxn ang="0">
                      <a:pos x="293" y="0"/>
                    </a:cxn>
                    <a:cxn ang="0">
                      <a:pos x="300" y="6"/>
                    </a:cxn>
                    <a:cxn ang="0">
                      <a:pos x="0" y="6"/>
                    </a:cxn>
                  </a:cxnLst>
                  <a:rect l="0" t="0" r="r" b="b"/>
                  <a:pathLst>
                    <a:path w="300" h="6">
                      <a:moveTo>
                        <a:pt x="0" y="6"/>
                      </a:moveTo>
                      <a:lnTo>
                        <a:pt x="6" y="0"/>
                      </a:lnTo>
                      <a:lnTo>
                        <a:pt x="293" y="0"/>
                      </a:lnTo>
                      <a:lnTo>
                        <a:pt x="300" y="6"/>
                      </a:lnTo>
                      <a:lnTo>
                        <a:pt x="0" y="6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18449" name="Rectangle 273"/>
                <p:cNvSpPr>
                  <a:spLocks noChangeArrowheads="1"/>
                </p:cNvSpPr>
                <p:nvPr/>
              </p:nvSpPr>
              <p:spPr bwMode="auto">
                <a:xfrm>
                  <a:off x="3380" y="2424"/>
                  <a:ext cx="287" cy="36"/>
                </a:xfrm>
                <a:prstGeom prst="rect">
                  <a:avLst/>
                </a:prstGeom>
                <a:solidFill>
                  <a:srgbClr val="3F3F3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18450" name="Freeform 274"/>
                <p:cNvSpPr>
                  <a:spLocks/>
                </p:cNvSpPr>
                <p:nvPr/>
              </p:nvSpPr>
              <p:spPr bwMode="auto">
                <a:xfrm>
                  <a:off x="3374" y="2419"/>
                  <a:ext cx="300" cy="48"/>
                </a:xfrm>
                <a:custGeom>
                  <a:avLst/>
                  <a:gdLst/>
                  <a:ahLst/>
                  <a:cxnLst>
                    <a:cxn ang="0">
                      <a:pos x="0" y="48"/>
                    </a:cxn>
                    <a:cxn ang="0">
                      <a:pos x="0" y="0"/>
                    </a:cxn>
                    <a:cxn ang="0">
                      <a:pos x="300" y="0"/>
                    </a:cxn>
                    <a:cxn ang="0">
                      <a:pos x="300" y="48"/>
                    </a:cxn>
                    <a:cxn ang="0">
                      <a:pos x="0" y="48"/>
                    </a:cxn>
                    <a:cxn ang="0">
                      <a:pos x="300" y="48"/>
                    </a:cxn>
                    <a:cxn ang="0">
                      <a:pos x="300" y="0"/>
                    </a:cxn>
                    <a:cxn ang="0">
                      <a:pos x="0" y="0"/>
                    </a:cxn>
                    <a:cxn ang="0">
                      <a:pos x="0" y="48"/>
                    </a:cxn>
                  </a:cxnLst>
                  <a:rect l="0" t="0" r="r" b="b"/>
                  <a:pathLst>
                    <a:path w="300" h="48">
                      <a:moveTo>
                        <a:pt x="0" y="48"/>
                      </a:moveTo>
                      <a:lnTo>
                        <a:pt x="0" y="0"/>
                      </a:lnTo>
                      <a:lnTo>
                        <a:pt x="300" y="0"/>
                      </a:lnTo>
                      <a:lnTo>
                        <a:pt x="300" y="48"/>
                      </a:lnTo>
                      <a:lnTo>
                        <a:pt x="0" y="48"/>
                      </a:lnTo>
                      <a:lnTo>
                        <a:pt x="300" y="48"/>
                      </a:lnTo>
                      <a:lnTo>
                        <a:pt x="300" y="0"/>
                      </a:lnTo>
                      <a:lnTo>
                        <a:pt x="0" y="0"/>
                      </a:lnTo>
                      <a:lnTo>
                        <a:pt x="0" y="48"/>
                      </a:lnTo>
                    </a:path>
                  </a:pathLst>
                </a:custGeom>
                <a:noFill/>
                <a:ln w="3175" cap="rnd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18451" name="Rectangle 275"/>
                <p:cNvSpPr>
                  <a:spLocks noChangeArrowheads="1"/>
                </p:cNvSpPr>
                <p:nvPr/>
              </p:nvSpPr>
              <p:spPr bwMode="auto">
                <a:xfrm>
                  <a:off x="3503" y="2469"/>
                  <a:ext cx="30" cy="28"/>
                </a:xfrm>
                <a:prstGeom prst="rect">
                  <a:avLst/>
                </a:prstGeom>
                <a:solidFill>
                  <a:srgbClr val="5F5F5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18452" name="Freeform 276"/>
                <p:cNvSpPr>
                  <a:spLocks/>
                </p:cNvSpPr>
                <p:nvPr/>
              </p:nvSpPr>
              <p:spPr bwMode="auto">
                <a:xfrm>
                  <a:off x="3503" y="2469"/>
                  <a:ext cx="30" cy="28"/>
                </a:xfrm>
                <a:custGeom>
                  <a:avLst/>
                  <a:gdLst/>
                  <a:ahLst/>
                  <a:cxnLst>
                    <a:cxn ang="0">
                      <a:pos x="0" y="28"/>
                    </a:cxn>
                    <a:cxn ang="0">
                      <a:pos x="0" y="0"/>
                    </a:cxn>
                    <a:cxn ang="0">
                      <a:pos x="30" y="0"/>
                    </a:cxn>
                    <a:cxn ang="0">
                      <a:pos x="30" y="28"/>
                    </a:cxn>
                    <a:cxn ang="0">
                      <a:pos x="0" y="28"/>
                    </a:cxn>
                    <a:cxn ang="0">
                      <a:pos x="30" y="28"/>
                    </a:cxn>
                    <a:cxn ang="0">
                      <a:pos x="30" y="0"/>
                    </a:cxn>
                    <a:cxn ang="0">
                      <a:pos x="0" y="0"/>
                    </a:cxn>
                    <a:cxn ang="0">
                      <a:pos x="0" y="28"/>
                    </a:cxn>
                  </a:cxnLst>
                  <a:rect l="0" t="0" r="r" b="b"/>
                  <a:pathLst>
                    <a:path w="30" h="28">
                      <a:moveTo>
                        <a:pt x="0" y="28"/>
                      </a:moveTo>
                      <a:lnTo>
                        <a:pt x="0" y="0"/>
                      </a:lnTo>
                      <a:lnTo>
                        <a:pt x="30" y="0"/>
                      </a:lnTo>
                      <a:lnTo>
                        <a:pt x="30" y="28"/>
                      </a:lnTo>
                      <a:lnTo>
                        <a:pt x="0" y="28"/>
                      </a:lnTo>
                      <a:lnTo>
                        <a:pt x="30" y="28"/>
                      </a:lnTo>
                      <a:lnTo>
                        <a:pt x="30" y="0"/>
                      </a:lnTo>
                      <a:lnTo>
                        <a:pt x="0" y="0"/>
                      </a:lnTo>
                      <a:lnTo>
                        <a:pt x="0" y="28"/>
                      </a:lnTo>
                    </a:path>
                  </a:pathLst>
                </a:custGeom>
                <a:noFill/>
                <a:ln w="3175" cap="rnd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18453" name="Rectangle 277"/>
                <p:cNvSpPr>
                  <a:spLocks noChangeArrowheads="1"/>
                </p:cNvSpPr>
                <p:nvPr/>
              </p:nvSpPr>
              <p:spPr bwMode="auto">
                <a:xfrm>
                  <a:off x="3415" y="2487"/>
                  <a:ext cx="9" cy="9"/>
                </a:xfrm>
                <a:prstGeom prst="rect">
                  <a:avLst/>
                </a:prstGeom>
                <a:solidFill>
                  <a:srgbClr val="8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18454" name="Rectangle 278"/>
                <p:cNvSpPr>
                  <a:spLocks noChangeArrowheads="1"/>
                </p:cNvSpPr>
                <p:nvPr/>
              </p:nvSpPr>
              <p:spPr bwMode="auto">
                <a:xfrm>
                  <a:off x="3435" y="2487"/>
                  <a:ext cx="9" cy="9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18455" name="Rectangle 279"/>
                <p:cNvSpPr>
                  <a:spLocks noChangeArrowheads="1"/>
                </p:cNvSpPr>
                <p:nvPr/>
              </p:nvSpPr>
              <p:spPr bwMode="auto">
                <a:xfrm>
                  <a:off x="3466" y="2487"/>
                  <a:ext cx="4" cy="9"/>
                </a:xfrm>
                <a:prstGeom prst="rect">
                  <a:avLst/>
                </a:prstGeom>
                <a:solidFill>
                  <a:srgbClr val="3F3F3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18456" name="Rectangle 280"/>
                <p:cNvSpPr>
                  <a:spLocks noChangeArrowheads="1"/>
                </p:cNvSpPr>
                <p:nvPr/>
              </p:nvSpPr>
              <p:spPr bwMode="auto">
                <a:xfrm>
                  <a:off x="3472" y="2487"/>
                  <a:ext cx="4" cy="9"/>
                </a:xfrm>
                <a:prstGeom prst="rect">
                  <a:avLst/>
                </a:prstGeom>
                <a:solidFill>
                  <a:srgbClr val="3F3F3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18457" name="Rectangle 281"/>
                <p:cNvSpPr>
                  <a:spLocks noChangeArrowheads="1"/>
                </p:cNvSpPr>
                <p:nvPr/>
              </p:nvSpPr>
              <p:spPr bwMode="auto">
                <a:xfrm>
                  <a:off x="3483" y="2487"/>
                  <a:ext cx="3" cy="9"/>
                </a:xfrm>
                <a:prstGeom prst="rect">
                  <a:avLst/>
                </a:prstGeom>
                <a:solidFill>
                  <a:srgbClr val="3F3F3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18458" name="Rectangle 282"/>
                <p:cNvSpPr>
                  <a:spLocks noChangeArrowheads="1"/>
                </p:cNvSpPr>
                <p:nvPr/>
              </p:nvSpPr>
              <p:spPr bwMode="auto">
                <a:xfrm>
                  <a:off x="3487" y="2487"/>
                  <a:ext cx="5" cy="9"/>
                </a:xfrm>
                <a:prstGeom prst="rect">
                  <a:avLst/>
                </a:prstGeom>
                <a:solidFill>
                  <a:srgbClr val="3F3F3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18459" name="Rectangle 283"/>
                <p:cNvSpPr>
                  <a:spLocks noChangeArrowheads="1"/>
                </p:cNvSpPr>
                <p:nvPr/>
              </p:nvSpPr>
              <p:spPr bwMode="auto">
                <a:xfrm>
                  <a:off x="3499" y="2487"/>
                  <a:ext cx="2" cy="9"/>
                </a:xfrm>
                <a:prstGeom prst="rect">
                  <a:avLst/>
                </a:prstGeom>
                <a:solidFill>
                  <a:srgbClr val="3F3F3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18460" name="Rectangle 284"/>
                <p:cNvSpPr>
                  <a:spLocks noChangeArrowheads="1"/>
                </p:cNvSpPr>
                <p:nvPr/>
              </p:nvSpPr>
              <p:spPr bwMode="auto">
                <a:xfrm>
                  <a:off x="3545" y="2487"/>
                  <a:ext cx="3" cy="9"/>
                </a:xfrm>
                <a:prstGeom prst="rect">
                  <a:avLst/>
                </a:prstGeom>
                <a:solidFill>
                  <a:srgbClr val="3F3F3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18461" name="Rectangle 285"/>
                <p:cNvSpPr>
                  <a:spLocks noChangeArrowheads="1"/>
                </p:cNvSpPr>
                <p:nvPr/>
              </p:nvSpPr>
              <p:spPr bwMode="auto">
                <a:xfrm>
                  <a:off x="3561" y="2487"/>
                  <a:ext cx="3" cy="9"/>
                </a:xfrm>
                <a:prstGeom prst="rect">
                  <a:avLst/>
                </a:prstGeom>
                <a:solidFill>
                  <a:srgbClr val="3F3F3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18462" name="Rectangle 286"/>
                <p:cNvSpPr>
                  <a:spLocks noChangeArrowheads="1"/>
                </p:cNvSpPr>
                <p:nvPr/>
              </p:nvSpPr>
              <p:spPr bwMode="auto">
                <a:xfrm>
                  <a:off x="3576" y="2487"/>
                  <a:ext cx="3" cy="9"/>
                </a:xfrm>
                <a:prstGeom prst="rect">
                  <a:avLst/>
                </a:prstGeom>
                <a:solidFill>
                  <a:srgbClr val="3F3F3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18463" name="Rectangle 287"/>
                <p:cNvSpPr>
                  <a:spLocks noChangeArrowheads="1"/>
                </p:cNvSpPr>
                <p:nvPr/>
              </p:nvSpPr>
              <p:spPr bwMode="auto">
                <a:xfrm>
                  <a:off x="3586" y="2487"/>
                  <a:ext cx="4" cy="9"/>
                </a:xfrm>
                <a:prstGeom prst="rect">
                  <a:avLst/>
                </a:prstGeom>
                <a:solidFill>
                  <a:srgbClr val="3F3F3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18464" name="Rectangle 288"/>
                <p:cNvSpPr>
                  <a:spLocks noChangeArrowheads="1"/>
                </p:cNvSpPr>
                <p:nvPr/>
              </p:nvSpPr>
              <p:spPr bwMode="auto">
                <a:xfrm>
                  <a:off x="3592" y="2487"/>
                  <a:ext cx="3" cy="9"/>
                </a:xfrm>
                <a:prstGeom prst="rect">
                  <a:avLst/>
                </a:prstGeom>
                <a:solidFill>
                  <a:srgbClr val="3F3F3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18465" name="Rectangle 289"/>
                <p:cNvSpPr>
                  <a:spLocks noChangeArrowheads="1"/>
                </p:cNvSpPr>
                <p:nvPr/>
              </p:nvSpPr>
              <p:spPr bwMode="auto">
                <a:xfrm>
                  <a:off x="3607" y="2487"/>
                  <a:ext cx="5" cy="9"/>
                </a:xfrm>
                <a:prstGeom prst="rect">
                  <a:avLst/>
                </a:prstGeom>
                <a:solidFill>
                  <a:srgbClr val="3F3F3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18466" name="Rectangle 290"/>
                <p:cNvSpPr>
                  <a:spLocks noChangeArrowheads="1"/>
                </p:cNvSpPr>
                <p:nvPr/>
              </p:nvSpPr>
              <p:spPr bwMode="auto">
                <a:xfrm>
                  <a:off x="3617" y="2487"/>
                  <a:ext cx="4" cy="9"/>
                </a:xfrm>
                <a:prstGeom prst="rect">
                  <a:avLst/>
                </a:prstGeom>
                <a:solidFill>
                  <a:srgbClr val="3F3F3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18467" name="Rectangle 291"/>
                <p:cNvSpPr>
                  <a:spLocks noChangeArrowheads="1"/>
                </p:cNvSpPr>
                <p:nvPr/>
              </p:nvSpPr>
              <p:spPr bwMode="auto">
                <a:xfrm>
                  <a:off x="3623" y="2487"/>
                  <a:ext cx="3" cy="9"/>
                </a:xfrm>
                <a:prstGeom prst="rect">
                  <a:avLst/>
                </a:prstGeom>
                <a:solidFill>
                  <a:srgbClr val="3F3F3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18468" name="Rectangle 292"/>
                <p:cNvSpPr>
                  <a:spLocks noChangeArrowheads="1"/>
                </p:cNvSpPr>
                <p:nvPr/>
              </p:nvSpPr>
              <p:spPr bwMode="auto">
                <a:xfrm>
                  <a:off x="3633" y="2487"/>
                  <a:ext cx="4" cy="9"/>
                </a:xfrm>
                <a:prstGeom prst="rect">
                  <a:avLst/>
                </a:prstGeom>
                <a:solidFill>
                  <a:srgbClr val="3F3F3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18469" name="Rectangle 293"/>
                <p:cNvSpPr>
                  <a:spLocks noChangeArrowheads="1"/>
                </p:cNvSpPr>
                <p:nvPr/>
              </p:nvSpPr>
              <p:spPr bwMode="auto">
                <a:xfrm>
                  <a:off x="3648" y="2487"/>
                  <a:ext cx="4" cy="9"/>
                </a:xfrm>
                <a:prstGeom prst="rect">
                  <a:avLst/>
                </a:prstGeom>
                <a:solidFill>
                  <a:srgbClr val="3F3F3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18470" name="Rectangle 294"/>
                <p:cNvSpPr>
                  <a:spLocks noChangeArrowheads="1"/>
                </p:cNvSpPr>
                <p:nvPr/>
              </p:nvSpPr>
              <p:spPr bwMode="auto">
                <a:xfrm>
                  <a:off x="3665" y="2487"/>
                  <a:ext cx="3" cy="9"/>
                </a:xfrm>
                <a:prstGeom prst="rect">
                  <a:avLst/>
                </a:prstGeom>
                <a:solidFill>
                  <a:srgbClr val="3F3F3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18471" name="Rectangle 295"/>
                <p:cNvSpPr>
                  <a:spLocks noChangeArrowheads="1"/>
                </p:cNvSpPr>
                <p:nvPr/>
              </p:nvSpPr>
              <p:spPr bwMode="auto">
                <a:xfrm>
                  <a:off x="3669" y="2487"/>
                  <a:ext cx="5" cy="9"/>
                </a:xfrm>
                <a:prstGeom prst="rect">
                  <a:avLst/>
                </a:prstGeom>
                <a:solidFill>
                  <a:srgbClr val="3F3F3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818472" name="Rectangle 296"/>
              <p:cNvSpPr>
                <a:spLocks noChangeArrowheads="1"/>
              </p:cNvSpPr>
              <p:nvPr/>
            </p:nvSpPr>
            <p:spPr bwMode="auto">
              <a:xfrm>
                <a:off x="2476" y="2640"/>
                <a:ext cx="491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ClrTx/>
                  <a:buFontTx/>
                  <a:buNone/>
                </a:pPr>
                <a:r>
                  <a:rPr kumimoji="0" lang="de-DE" sz="1200" b="1">
                    <a:latin typeface="Verdana" pitchFamily="34" charset="0"/>
                  </a:rPr>
                  <a:t>Web XXX</a:t>
                </a:r>
              </a:p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ClrTx/>
                  <a:buFontTx/>
                  <a:buNone/>
                </a:pPr>
                <a:r>
                  <a:rPr kumimoji="0" lang="de-DE" sz="1200" b="1">
                    <a:latin typeface="Verdana" pitchFamily="34" charset="0"/>
                  </a:rPr>
                  <a:t>Server</a:t>
                </a:r>
              </a:p>
            </p:txBody>
          </p:sp>
        </p:grpSp>
        <p:sp>
          <p:nvSpPr>
            <p:cNvPr id="818474" name="Line 298"/>
            <p:cNvSpPr>
              <a:spLocks noChangeShapeType="1"/>
            </p:cNvSpPr>
            <p:nvPr/>
          </p:nvSpPr>
          <p:spPr bwMode="auto">
            <a:xfrm>
              <a:off x="4369" y="2961"/>
              <a:ext cx="0" cy="190"/>
            </a:xfrm>
            <a:prstGeom prst="line">
              <a:avLst/>
            </a:prstGeom>
            <a:noFill/>
            <a:ln w="38100" cap="sq">
              <a:solidFill>
                <a:srgbClr val="B2B2B2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18475" name="Rectangle 299"/>
            <p:cNvSpPr>
              <a:spLocks noChangeArrowheads="1"/>
            </p:cNvSpPr>
            <p:nvPr/>
          </p:nvSpPr>
          <p:spPr bwMode="auto">
            <a:xfrm>
              <a:off x="4290" y="3357"/>
              <a:ext cx="17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kumimoji="0" lang="de-DE" sz="2000" b="1">
                  <a:latin typeface="Verdana" pitchFamily="34" charset="0"/>
                </a:rPr>
                <a:t>...</a:t>
              </a:r>
              <a:endParaRPr kumimoji="0" lang="de-DE" sz="4000">
                <a:latin typeface="Verdana" pitchFamily="34" charset="0"/>
              </a:endParaRPr>
            </a:p>
          </p:txBody>
        </p:sp>
      </p:grpSp>
      <p:sp>
        <p:nvSpPr>
          <p:cNvPr id="818477" name="AutoShape 301"/>
          <p:cNvSpPr>
            <a:spLocks noChangeArrowheads="1"/>
          </p:cNvSpPr>
          <p:nvPr/>
        </p:nvSpPr>
        <p:spPr bwMode="auto">
          <a:xfrm>
            <a:off x="176213" y="2101850"/>
            <a:ext cx="2155825" cy="731838"/>
          </a:xfrm>
          <a:prstGeom prst="wedgeRoundRectCallout">
            <a:avLst>
              <a:gd name="adj1" fmla="val 95139"/>
              <a:gd name="adj2" fmla="val 105750"/>
              <a:gd name="adj3" fmla="val 16667"/>
            </a:avLst>
          </a:prstGeom>
          <a:solidFill>
            <a:srgbClr val="CCECFF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sz="2000">
                <a:latin typeface="Arial" charset="0"/>
              </a:rPr>
              <a:t>Standardized Encoding</a:t>
            </a:r>
          </a:p>
        </p:txBody>
      </p:sp>
      <p:sp>
        <p:nvSpPr>
          <p:cNvPr id="818478" name="AutoShape 302"/>
          <p:cNvSpPr>
            <a:spLocks noChangeArrowheads="1"/>
          </p:cNvSpPr>
          <p:nvPr/>
        </p:nvSpPr>
        <p:spPr bwMode="auto">
          <a:xfrm>
            <a:off x="6334125" y="1981200"/>
            <a:ext cx="2482850" cy="731838"/>
          </a:xfrm>
          <a:prstGeom prst="wedgeRoundRectCallout">
            <a:avLst>
              <a:gd name="adj1" fmla="val -60356"/>
              <a:gd name="adj2" fmla="val 253037"/>
              <a:gd name="adj3" fmla="val 16667"/>
            </a:avLst>
          </a:prstGeom>
          <a:solidFill>
            <a:srgbClr val="CCECFF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sz="2000">
                <a:latin typeface="Arial" charset="0"/>
              </a:rPr>
              <a:t>Standardized Service Interfaces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8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8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8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8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8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8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8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8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8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184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184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8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184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184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8308" grpId="0" animBg="1"/>
      <p:bldP spid="818309" grpId="0" animBg="1"/>
      <p:bldP spid="818310" grpId="0" animBg="1"/>
      <p:bldP spid="818416" grpId="0" animBg="1"/>
      <p:bldP spid="818417" grpId="0" animBg="1"/>
      <p:bldP spid="818418" grpId="0" animBg="1"/>
      <p:bldP spid="818419" grpId="0" autoUpdateAnimBg="0"/>
      <p:bldP spid="818477" grpId="0" animBg="1" autoUpdateAnimBg="0"/>
      <p:bldP spid="818478" grpId="0" animBg="1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402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summary </a:t>
            </a:r>
            <a:endParaRPr lang="en-US" dirty="0"/>
          </a:p>
        </p:txBody>
      </p:sp>
      <p:sp>
        <p:nvSpPr>
          <p:cNvPr id="85402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4212" y="869576"/>
            <a:ext cx="8178800" cy="46513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Provides </a:t>
            </a:r>
            <a:r>
              <a:rPr lang="en-US" dirty="0"/>
              <a:t>a rich set of predefined types for Application Schemas</a:t>
            </a:r>
          </a:p>
          <a:p>
            <a:pPr>
              <a:lnSpc>
                <a:spcPct val="90000"/>
              </a:lnSpc>
            </a:pPr>
            <a:r>
              <a:rPr lang="en-US" dirty="0"/>
              <a:t>Has an underlying model that makes processing GML documents easier</a:t>
            </a:r>
          </a:p>
          <a:p>
            <a:pPr>
              <a:lnSpc>
                <a:spcPct val="90000"/>
              </a:lnSpc>
            </a:pPr>
            <a:r>
              <a:rPr lang="en-US" dirty="0"/>
              <a:t>Separates presentation and content</a:t>
            </a:r>
          </a:p>
          <a:p>
            <a:pPr>
              <a:lnSpc>
                <a:spcPct val="90000"/>
              </a:lnSpc>
            </a:pPr>
            <a:r>
              <a:rPr lang="en-US" dirty="0"/>
              <a:t>Works well in a Web Service </a:t>
            </a:r>
            <a:r>
              <a:rPr lang="en-US" dirty="0" smtClean="0"/>
              <a:t>environment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sym typeface="Wingdings" pitchFamily="2" charset="2"/>
              </a:rPr>
              <a:t>A </a:t>
            </a:r>
            <a:r>
              <a:rPr lang="en-US" dirty="0">
                <a:sym typeface="Wingdings" pitchFamily="2" charset="2"/>
              </a:rPr>
              <a:t>building block of the Geospatial Web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40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540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40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540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40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540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40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540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40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540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4021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5174" name="Rectangle 6"/>
          <p:cNvSpPr>
            <a:spLocks noGrp="1" noChangeArrowheads="1"/>
          </p:cNvSpPr>
          <p:nvPr>
            <p:ph type="title"/>
          </p:nvPr>
        </p:nvSpPr>
        <p:spPr>
          <a:xfrm>
            <a:off x="268194" y="300318"/>
            <a:ext cx="8302625" cy="914400"/>
          </a:xfrm>
        </p:spPr>
        <p:txBody>
          <a:bodyPr/>
          <a:lstStyle/>
          <a:p>
            <a:r>
              <a:rPr lang="en-US" dirty="0"/>
              <a:t>What is GML? – Scope</a:t>
            </a:r>
          </a:p>
        </p:txBody>
      </p:sp>
      <p:sp>
        <p:nvSpPr>
          <p:cNvPr id="77517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09388" y="959223"/>
            <a:ext cx="8178800" cy="4732338"/>
          </a:xfrm>
        </p:spPr>
        <p:txBody>
          <a:bodyPr/>
          <a:lstStyle/>
          <a:p>
            <a:r>
              <a:rPr lang="en-US" dirty="0"/>
              <a:t>The Geography Markup Language is</a:t>
            </a:r>
          </a:p>
          <a:p>
            <a:pPr lvl="1"/>
            <a:r>
              <a:rPr lang="en-US" dirty="0"/>
              <a:t>a modeling language for geographic information</a:t>
            </a:r>
          </a:p>
          <a:p>
            <a:pPr lvl="1"/>
            <a:r>
              <a:rPr lang="en-US" dirty="0"/>
              <a:t>an encoding for geographic information</a:t>
            </a:r>
          </a:p>
          <a:p>
            <a:pPr lvl="1"/>
            <a:r>
              <a:rPr lang="en-US" dirty="0"/>
              <a:t>designed for the web and web-based services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5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75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51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7751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51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7751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51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7751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5175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1482" name="AutoShape 234"/>
          <p:cNvSpPr>
            <a:spLocks noChangeArrowheads="1"/>
          </p:cNvSpPr>
          <p:nvPr/>
        </p:nvSpPr>
        <p:spPr bwMode="auto">
          <a:xfrm>
            <a:off x="2579688" y="4548188"/>
            <a:ext cx="914400" cy="977900"/>
          </a:xfrm>
          <a:prstGeom prst="flowChartMagneticDisk">
            <a:avLst/>
          </a:prstGeom>
          <a:solidFill>
            <a:srgbClr val="FFFF66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kumimoji="0" lang="de-DE" sz="1600">
                <a:latin typeface="Arial Black" pitchFamily="34" charset="0"/>
              </a:rPr>
              <a:t>GIS Y</a:t>
            </a:r>
          </a:p>
        </p:txBody>
      </p:sp>
      <p:sp>
        <p:nvSpPr>
          <p:cNvPr id="821596" name="AutoShape 348"/>
          <p:cNvSpPr>
            <a:spLocks noChangeArrowheads="1"/>
          </p:cNvSpPr>
          <p:nvPr/>
        </p:nvSpPr>
        <p:spPr bwMode="auto">
          <a:xfrm>
            <a:off x="1360488" y="4543425"/>
            <a:ext cx="914400" cy="977900"/>
          </a:xfrm>
          <a:prstGeom prst="flowChartMagneticDisk">
            <a:avLst/>
          </a:prstGeom>
          <a:solidFill>
            <a:srgbClr val="FFFF66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kumimoji="0" lang="de-DE" sz="1600">
                <a:latin typeface="Arial Black" pitchFamily="34" charset="0"/>
              </a:rPr>
              <a:t>GIS X</a:t>
            </a:r>
          </a:p>
        </p:txBody>
      </p:sp>
      <p:sp>
        <p:nvSpPr>
          <p:cNvPr id="821250" name="Line 2"/>
          <p:cNvSpPr>
            <a:spLocks noChangeShapeType="1"/>
          </p:cNvSpPr>
          <p:nvPr/>
        </p:nvSpPr>
        <p:spPr bwMode="auto">
          <a:xfrm flipV="1">
            <a:off x="381000" y="3457575"/>
            <a:ext cx="7924800" cy="0"/>
          </a:xfrm>
          <a:prstGeom prst="line">
            <a:avLst/>
          </a:prstGeom>
          <a:noFill/>
          <a:ln w="336550">
            <a:solidFill>
              <a:srgbClr val="C0C0C0"/>
            </a:solidFill>
            <a:round/>
            <a:headEnd type="triangle" w="sm" len="sm"/>
            <a:tailEnd type="triangl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821253" name="Line 5"/>
          <p:cNvSpPr>
            <a:spLocks noChangeShapeType="1"/>
          </p:cNvSpPr>
          <p:nvPr/>
        </p:nvSpPr>
        <p:spPr bwMode="auto">
          <a:xfrm flipH="1">
            <a:off x="2992438" y="3629025"/>
            <a:ext cx="0" cy="609600"/>
          </a:xfrm>
          <a:prstGeom prst="line">
            <a:avLst/>
          </a:prstGeom>
          <a:noFill/>
          <a:ln w="57150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821254" name="Group 6"/>
          <p:cNvGrpSpPr>
            <a:grpSpLocks/>
          </p:cNvGrpSpPr>
          <p:nvPr/>
        </p:nvGrpSpPr>
        <p:grpSpPr bwMode="auto">
          <a:xfrm>
            <a:off x="2611438" y="4162425"/>
            <a:ext cx="839787" cy="319088"/>
            <a:chOff x="3180" y="2320"/>
            <a:chExt cx="529" cy="201"/>
          </a:xfrm>
        </p:grpSpPr>
        <p:sp>
          <p:nvSpPr>
            <p:cNvPr id="821255" name="Freeform 7"/>
            <p:cNvSpPr>
              <a:spLocks noEditPoints="1"/>
            </p:cNvSpPr>
            <p:nvPr/>
          </p:nvSpPr>
          <p:spPr bwMode="auto">
            <a:xfrm>
              <a:off x="3190" y="2511"/>
              <a:ext cx="32" cy="10"/>
            </a:xfrm>
            <a:custGeom>
              <a:avLst/>
              <a:gdLst/>
              <a:ahLst/>
              <a:cxnLst>
                <a:cxn ang="0">
                  <a:pos x="23" y="7"/>
                </a:cxn>
                <a:cxn ang="0">
                  <a:pos x="22" y="7"/>
                </a:cxn>
                <a:cxn ang="0">
                  <a:pos x="22" y="4"/>
                </a:cxn>
                <a:cxn ang="0">
                  <a:pos x="21" y="2"/>
                </a:cxn>
                <a:cxn ang="0">
                  <a:pos x="19" y="1"/>
                </a:cxn>
                <a:cxn ang="0">
                  <a:pos x="17" y="0"/>
                </a:cxn>
                <a:cxn ang="0">
                  <a:pos x="7" y="0"/>
                </a:cxn>
                <a:cxn ang="0">
                  <a:pos x="4" y="1"/>
                </a:cxn>
                <a:cxn ang="0">
                  <a:pos x="2" y="2"/>
                </a:cxn>
                <a:cxn ang="0">
                  <a:pos x="1" y="4"/>
                </a:cxn>
                <a:cxn ang="0">
                  <a:pos x="0" y="7"/>
                </a:cxn>
                <a:cxn ang="0">
                  <a:pos x="22" y="7"/>
                </a:cxn>
                <a:cxn ang="0">
                  <a:pos x="23" y="7"/>
                </a:cxn>
                <a:cxn ang="0">
                  <a:pos x="23" y="0"/>
                </a:cxn>
                <a:cxn ang="0">
                  <a:pos x="22" y="3"/>
                </a:cxn>
                <a:cxn ang="0">
                  <a:pos x="21" y="5"/>
                </a:cxn>
                <a:cxn ang="0">
                  <a:pos x="19" y="6"/>
                </a:cxn>
                <a:cxn ang="0">
                  <a:pos x="17" y="6"/>
                </a:cxn>
                <a:cxn ang="0">
                  <a:pos x="7" y="6"/>
                </a:cxn>
                <a:cxn ang="0">
                  <a:pos x="4" y="6"/>
                </a:cxn>
                <a:cxn ang="0">
                  <a:pos x="2" y="5"/>
                </a:cxn>
                <a:cxn ang="0">
                  <a:pos x="1" y="3"/>
                </a:cxn>
                <a:cxn ang="0">
                  <a:pos x="0" y="0"/>
                </a:cxn>
                <a:cxn ang="0">
                  <a:pos x="0" y="7"/>
                </a:cxn>
                <a:cxn ang="0">
                  <a:pos x="23" y="7"/>
                </a:cxn>
                <a:cxn ang="0">
                  <a:pos x="23" y="0"/>
                </a:cxn>
              </a:cxnLst>
              <a:rect l="0" t="0" r="r" b="b"/>
              <a:pathLst>
                <a:path w="23" h="7">
                  <a:moveTo>
                    <a:pt x="23" y="7"/>
                  </a:moveTo>
                  <a:lnTo>
                    <a:pt x="22" y="7"/>
                  </a:lnTo>
                  <a:lnTo>
                    <a:pt x="22" y="4"/>
                  </a:lnTo>
                  <a:lnTo>
                    <a:pt x="21" y="2"/>
                  </a:lnTo>
                  <a:lnTo>
                    <a:pt x="19" y="1"/>
                  </a:lnTo>
                  <a:lnTo>
                    <a:pt x="17" y="0"/>
                  </a:lnTo>
                  <a:lnTo>
                    <a:pt x="7" y="0"/>
                  </a:lnTo>
                  <a:lnTo>
                    <a:pt x="4" y="1"/>
                  </a:lnTo>
                  <a:lnTo>
                    <a:pt x="2" y="2"/>
                  </a:lnTo>
                  <a:lnTo>
                    <a:pt x="1" y="4"/>
                  </a:lnTo>
                  <a:lnTo>
                    <a:pt x="0" y="7"/>
                  </a:lnTo>
                  <a:lnTo>
                    <a:pt x="22" y="7"/>
                  </a:lnTo>
                  <a:lnTo>
                    <a:pt x="23" y="7"/>
                  </a:lnTo>
                  <a:close/>
                  <a:moveTo>
                    <a:pt x="23" y="0"/>
                  </a:moveTo>
                  <a:lnTo>
                    <a:pt x="22" y="3"/>
                  </a:lnTo>
                  <a:lnTo>
                    <a:pt x="21" y="5"/>
                  </a:lnTo>
                  <a:lnTo>
                    <a:pt x="19" y="6"/>
                  </a:lnTo>
                  <a:lnTo>
                    <a:pt x="17" y="6"/>
                  </a:lnTo>
                  <a:lnTo>
                    <a:pt x="7" y="6"/>
                  </a:lnTo>
                  <a:lnTo>
                    <a:pt x="4" y="6"/>
                  </a:lnTo>
                  <a:lnTo>
                    <a:pt x="2" y="5"/>
                  </a:lnTo>
                  <a:lnTo>
                    <a:pt x="1" y="3"/>
                  </a:lnTo>
                  <a:lnTo>
                    <a:pt x="0" y="0"/>
                  </a:lnTo>
                  <a:lnTo>
                    <a:pt x="0" y="7"/>
                  </a:lnTo>
                  <a:lnTo>
                    <a:pt x="23" y="7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256" name="Freeform 8"/>
            <p:cNvSpPr>
              <a:spLocks noEditPoints="1"/>
            </p:cNvSpPr>
            <p:nvPr/>
          </p:nvSpPr>
          <p:spPr bwMode="auto">
            <a:xfrm>
              <a:off x="3665" y="2511"/>
              <a:ext cx="34" cy="10"/>
            </a:xfrm>
            <a:custGeom>
              <a:avLst/>
              <a:gdLst/>
              <a:ahLst/>
              <a:cxnLst>
                <a:cxn ang="0">
                  <a:pos x="24" y="7"/>
                </a:cxn>
                <a:cxn ang="0">
                  <a:pos x="23" y="7"/>
                </a:cxn>
                <a:cxn ang="0">
                  <a:pos x="23" y="4"/>
                </a:cxn>
                <a:cxn ang="0">
                  <a:pos x="21" y="2"/>
                </a:cxn>
                <a:cxn ang="0">
                  <a:pos x="19" y="1"/>
                </a:cxn>
                <a:cxn ang="0">
                  <a:pos x="17" y="0"/>
                </a:cxn>
                <a:cxn ang="0">
                  <a:pos x="7" y="0"/>
                </a:cxn>
                <a:cxn ang="0">
                  <a:pos x="4" y="1"/>
                </a:cxn>
                <a:cxn ang="0">
                  <a:pos x="2" y="2"/>
                </a:cxn>
                <a:cxn ang="0">
                  <a:pos x="1" y="4"/>
                </a:cxn>
                <a:cxn ang="0">
                  <a:pos x="0" y="7"/>
                </a:cxn>
                <a:cxn ang="0">
                  <a:pos x="23" y="7"/>
                </a:cxn>
                <a:cxn ang="0">
                  <a:pos x="24" y="7"/>
                </a:cxn>
                <a:cxn ang="0">
                  <a:pos x="24" y="0"/>
                </a:cxn>
                <a:cxn ang="0">
                  <a:pos x="23" y="3"/>
                </a:cxn>
                <a:cxn ang="0">
                  <a:pos x="21" y="5"/>
                </a:cxn>
                <a:cxn ang="0">
                  <a:pos x="19" y="6"/>
                </a:cxn>
                <a:cxn ang="0">
                  <a:pos x="17" y="6"/>
                </a:cxn>
                <a:cxn ang="0">
                  <a:pos x="7" y="6"/>
                </a:cxn>
                <a:cxn ang="0">
                  <a:pos x="4" y="6"/>
                </a:cxn>
                <a:cxn ang="0">
                  <a:pos x="2" y="5"/>
                </a:cxn>
                <a:cxn ang="0">
                  <a:pos x="1" y="3"/>
                </a:cxn>
                <a:cxn ang="0">
                  <a:pos x="0" y="0"/>
                </a:cxn>
                <a:cxn ang="0">
                  <a:pos x="0" y="7"/>
                </a:cxn>
                <a:cxn ang="0">
                  <a:pos x="24" y="7"/>
                </a:cxn>
                <a:cxn ang="0">
                  <a:pos x="24" y="0"/>
                </a:cxn>
              </a:cxnLst>
              <a:rect l="0" t="0" r="r" b="b"/>
              <a:pathLst>
                <a:path w="24" h="7">
                  <a:moveTo>
                    <a:pt x="24" y="7"/>
                  </a:moveTo>
                  <a:lnTo>
                    <a:pt x="23" y="7"/>
                  </a:lnTo>
                  <a:lnTo>
                    <a:pt x="23" y="4"/>
                  </a:lnTo>
                  <a:lnTo>
                    <a:pt x="21" y="2"/>
                  </a:lnTo>
                  <a:lnTo>
                    <a:pt x="19" y="1"/>
                  </a:lnTo>
                  <a:lnTo>
                    <a:pt x="17" y="0"/>
                  </a:lnTo>
                  <a:lnTo>
                    <a:pt x="7" y="0"/>
                  </a:lnTo>
                  <a:lnTo>
                    <a:pt x="4" y="1"/>
                  </a:lnTo>
                  <a:lnTo>
                    <a:pt x="2" y="2"/>
                  </a:lnTo>
                  <a:lnTo>
                    <a:pt x="1" y="4"/>
                  </a:lnTo>
                  <a:lnTo>
                    <a:pt x="0" y="7"/>
                  </a:lnTo>
                  <a:lnTo>
                    <a:pt x="23" y="7"/>
                  </a:lnTo>
                  <a:lnTo>
                    <a:pt x="24" y="7"/>
                  </a:lnTo>
                  <a:close/>
                  <a:moveTo>
                    <a:pt x="24" y="0"/>
                  </a:moveTo>
                  <a:lnTo>
                    <a:pt x="23" y="3"/>
                  </a:lnTo>
                  <a:lnTo>
                    <a:pt x="21" y="5"/>
                  </a:lnTo>
                  <a:lnTo>
                    <a:pt x="19" y="6"/>
                  </a:lnTo>
                  <a:lnTo>
                    <a:pt x="17" y="6"/>
                  </a:lnTo>
                  <a:lnTo>
                    <a:pt x="7" y="6"/>
                  </a:lnTo>
                  <a:lnTo>
                    <a:pt x="4" y="6"/>
                  </a:lnTo>
                  <a:lnTo>
                    <a:pt x="2" y="5"/>
                  </a:lnTo>
                  <a:lnTo>
                    <a:pt x="1" y="3"/>
                  </a:lnTo>
                  <a:lnTo>
                    <a:pt x="0" y="0"/>
                  </a:lnTo>
                  <a:lnTo>
                    <a:pt x="0" y="7"/>
                  </a:lnTo>
                  <a:lnTo>
                    <a:pt x="24" y="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257" name="Freeform 9"/>
            <p:cNvSpPr>
              <a:spLocks/>
            </p:cNvSpPr>
            <p:nvPr/>
          </p:nvSpPr>
          <p:spPr bwMode="auto">
            <a:xfrm>
              <a:off x="3180" y="2320"/>
              <a:ext cx="529" cy="74"/>
            </a:xfrm>
            <a:custGeom>
              <a:avLst/>
              <a:gdLst/>
              <a:ahLst/>
              <a:cxnLst>
                <a:cxn ang="0">
                  <a:pos x="0" y="74"/>
                </a:cxn>
                <a:cxn ang="0">
                  <a:pos x="77" y="0"/>
                </a:cxn>
                <a:cxn ang="0">
                  <a:pos x="450" y="0"/>
                </a:cxn>
                <a:cxn ang="0">
                  <a:pos x="529" y="74"/>
                </a:cxn>
                <a:cxn ang="0">
                  <a:pos x="0" y="74"/>
                </a:cxn>
              </a:cxnLst>
              <a:rect l="0" t="0" r="r" b="b"/>
              <a:pathLst>
                <a:path w="529" h="74">
                  <a:moveTo>
                    <a:pt x="0" y="74"/>
                  </a:moveTo>
                  <a:lnTo>
                    <a:pt x="77" y="0"/>
                  </a:lnTo>
                  <a:lnTo>
                    <a:pt x="450" y="0"/>
                  </a:lnTo>
                  <a:lnTo>
                    <a:pt x="529" y="74"/>
                  </a:lnTo>
                  <a:lnTo>
                    <a:pt x="0" y="74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258" name="Freeform 10"/>
            <p:cNvSpPr>
              <a:spLocks/>
            </p:cNvSpPr>
            <p:nvPr/>
          </p:nvSpPr>
          <p:spPr bwMode="auto">
            <a:xfrm>
              <a:off x="3180" y="2320"/>
              <a:ext cx="529" cy="74"/>
            </a:xfrm>
            <a:custGeom>
              <a:avLst/>
              <a:gdLst/>
              <a:ahLst/>
              <a:cxnLst>
                <a:cxn ang="0">
                  <a:pos x="0" y="74"/>
                </a:cxn>
                <a:cxn ang="0">
                  <a:pos x="77" y="0"/>
                </a:cxn>
                <a:cxn ang="0">
                  <a:pos x="450" y="0"/>
                </a:cxn>
                <a:cxn ang="0">
                  <a:pos x="529" y="74"/>
                </a:cxn>
                <a:cxn ang="0">
                  <a:pos x="0" y="74"/>
                </a:cxn>
                <a:cxn ang="0">
                  <a:pos x="529" y="74"/>
                </a:cxn>
                <a:cxn ang="0">
                  <a:pos x="450" y="0"/>
                </a:cxn>
                <a:cxn ang="0">
                  <a:pos x="77" y="0"/>
                </a:cxn>
                <a:cxn ang="0">
                  <a:pos x="0" y="74"/>
                </a:cxn>
              </a:cxnLst>
              <a:rect l="0" t="0" r="r" b="b"/>
              <a:pathLst>
                <a:path w="529" h="74">
                  <a:moveTo>
                    <a:pt x="0" y="74"/>
                  </a:moveTo>
                  <a:lnTo>
                    <a:pt x="77" y="0"/>
                  </a:lnTo>
                  <a:lnTo>
                    <a:pt x="450" y="0"/>
                  </a:lnTo>
                  <a:lnTo>
                    <a:pt x="529" y="74"/>
                  </a:lnTo>
                  <a:lnTo>
                    <a:pt x="0" y="74"/>
                  </a:lnTo>
                  <a:lnTo>
                    <a:pt x="529" y="74"/>
                  </a:lnTo>
                  <a:lnTo>
                    <a:pt x="450" y="0"/>
                  </a:lnTo>
                  <a:lnTo>
                    <a:pt x="77" y="0"/>
                  </a:lnTo>
                  <a:lnTo>
                    <a:pt x="0" y="74"/>
                  </a:lnTo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259" name="Rectangle 11"/>
            <p:cNvSpPr>
              <a:spLocks noChangeArrowheads="1"/>
            </p:cNvSpPr>
            <p:nvPr/>
          </p:nvSpPr>
          <p:spPr bwMode="auto">
            <a:xfrm>
              <a:off x="3181" y="2395"/>
              <a:ext cx="526" cy="122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260" name="Freeform 12"/>
            <p:cNvSpPr>
              <a:spLocks/>
            </p:cNvSpPr>
            <p:nvPr/>
          </p:nvSpPr>
          <p:spPr bwMode="auto">
            <a:xfrm>
              <a:off x="3181" y="2394"/>
              <a:ext cx="526" cy="123"/>
            </a:xfrm>
            <a:custGeom>
              <a:avLst/>
              <a:gdLst/>
              <a:ahLst/>
              <a:cxnLst>
                <a:cxn ang="0">
                  <a:pos x="0" y="123"/>
                </a:cxn>
                <a:cxn ang="0">
                  <a:pos x="0" y="0"/>
                </a:cxn>
                <a:cxn ang="0">
                  <a:pos x="526" y="0"/>
                </a:cxn>
                <a:cxn ang="0">
                  <a:pos x="526" y="123"/>
                </a:cxn>
                <a:cxn ang="0">
                  <a:pos x="0" y="123"/>
                </a:cxn>
                <a:cxn ang="0">
                  <a:pos x="526" y="123"/>
                </a:cxn>
                <a:cxn ang="0">
                  <a:pos x="526" y="0"/>
                </a:cxn>
                <a:cxn ang="0">
                  <a:pos x="0" y="0"/>
                </a:cxn>
                <a:cxn ang="0">
                  <a:pos x="0" y="123"/>
                </a:cxn>
              </a:cxnLst>
              <a:rect l="0" t="0" r="r" b="b"/>
              <a:pathLst>
                <a:path w="526" h="123">
                  <a:moveTo>
                    <a:pt x="0" y="123"/>
                  </a:moveTo>
                  <a:lnTo>
                    <a:pt x="0" y="0"/>
                  </a:lnTo>
                  <a:lnTo>
                    <a:pt x="526" y="0"/>
                  </a:lnTo>
                  <a:lnTo>
                    <a:pt x="526" y="123"/>
                  </a:lnTo>
                  <a:lnTo>
                    <a:pt x="0" y="123"/>
                  </a:lnTo>
                  <a:lnTo>
                    <a:pt x="526" y="123"/>
                  </a:lnTo>
                  <a:lnTo>
                    <a:pt x="526" y="0"/>
                  </a:lnTo>
                  <a:lnTo>
                    <a:pt x="0" y="0"/>
                  </a:lnTo>
                  <a:lnTo>
                    <a:pt x="0" y="123"/>
                  </a:lnTo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261" name="Rectangle 13"/>
            <p:cNvSpPr>
              <a:spLocks noChangeArrowheads="1"/>
            </p:cNvSpPr>
            <p:nvPr/>
          </p:nvSpPr>
          <p:spPr bwMode="auto">
            <a:xfrm>
              <a:off x="3188" y="2402"/>
              <a:ext cx="511" cy="108"/>
            </a:xfrm>
            <a:prstGeom prst="rect">
              <a:avLst/>
            </a:prstGeom>
            <a:solidFill>
              <a:srgbClr val="9F9F9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262" name="Freeform 14"/>
            <p:cNvSpPr>
              <a:spLocks/>
            </p:cNvSpPr>
            <p:nvPr/>
          </p:nvSpPr>
          <p:spPr bwMode="auto">
            <a:xfrm>
              <a:off x="3188" y="2401"/>
              <a:ext cx="511" cy="109"/>
            </a:xfrm>
            <a:custGeom>
              <a:avLst/>
              <a:gdLst/>
              <a:ahLst/>
              <a:cxnLst>
                <a:cxn ang="0">
                  <a:pos x="0" y="109"/>
                </a:cxn>
                <a:cxn ang="0">
                  <a:pos x="0" y="0"/>
                </a:cxn>
                <a:cxn ang="0">
                  <a:pos x="511" y="0"/>
                </a:cxn>
                <a:cxn ang="0">
                  <a:pos x="511" y="109"/>
                </a:cxn>
                <a:cxn ang="0">
                  <a:pos x="0" y="109"/>
                </a:cxn>
                <a:cxn ang="0">
                  <a:pos x="511" y="109"/>
                </a:cxn>
                <a:cxn ang="0">
                  <a:pos x="511" y="0"/>
                </a:cxn>
                <a:cxn ang="0">
                  <a:pos x="0" y="0"/>
                </a:cxn>
                <a:cxn ang="0">
                  <a:pos x="0" y="109"/>
                </a:cxn>
              </a:cxnLst>
              <a:rect l="0" t="0" r="r" b="b"/>
              <a:pathLst>
                <a:path w="511" h="109">
                  <a:moveTo>
                    <a:pt x="0" y="109"/>
                  </a:moveTo>
                  <a:lnTo>
                    <a:pt x="0" y="0"/>
                  </a:lnTo>
                  <a:lnTo>
                    <a:pt x="511" y="0"/>
                  </a:lnTo>
                  <a:lnTo>
                    <a:pt x="511" y="109"/>
                  </a:lnTo>
                  <a:lnTo>
                    <a:pt x="0" y="109"/>
                  </a:lnTo>
                  <a:lnTo>
                    <a:pt x="511" y="109"/>
                  </a:lnTo>
                  <a:lnTo>
                    <a:pt x="511" y="0"/>
                  </a:lnTo>
                  <a:lnTo>
                    <a:pt x="0" y="0"/>
                  </a:lnTo>
                  <a:lnTo>
                    <a:pt x="0" y="109"/>
                  </a:lnTo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263" name="Rectangle 15"/>
            <p:cNvSpPr>
              <a:spLocks noChangeArrowheads="1"/>
            </p:cNvSpPr>
            <p:nvPr/>
          </p:nvSpPr>
          <p:spPr bwMode="auto">
            <a:xfrm>
              <a:off x="3201" y="2417"/>
              <a:ext cx="38" cy="39"/>
            </a:xfrm>
            <a:prstGeom prst="rect">
              <a:avLst/>
            </a:prstGeom>
            <a:solidFill>
              <a:srgbClr val="5F5F5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264" name="Freeform 16"/>
            <p:cNvSpPr>
              <a:spLocks/>
            </p:cNvSpPr>
            <p:nvPr/>
          </p:nvSpPr>
          <p:spPr bwMode="auto">
            <a:xfrm>
              <a:off x="3201" y="2417"/>
              <a:ext cx="38" cy="39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0" y="0"/>
                </a:cxn>
                <a:cxn ang="0">
                  <a:pos x="38" y="0"/>
                </a:cxn>
                <a:cxn ang="0">
                  <a:pos x="38" y="39"/>
                </a:cxn>
                <a:cxn ang="0">
                  <a:pos x="0" y="39"/>
                </a:cxn>
                <a:cxn ang="0">
                  <a:pos x="38" y="39"/>
                </a:cxn>
                <a:cxn ang="0">
                  <a:pos x="38" y="0"/>
                </a:cxn>
                <a:cxn ang="0">
                  <a:pos x="0" y="0"/>
                </a:cxn>
                <a:cxn ang="0">
                  <a:pos x="0" y="39"/>
                </a:cxn>
              </a:cxnLst>
              <a:rect l="0" t="0" r="r" b="b"/>
              <a:pathLst>
                <a:path w="38" h="39">
                  <a:moveTo>
                    <a:pt x="0" y="39"/>
                  </a:moveTo>
                  <a:lnTo>
                    <a:pt x="0" y="0"/>
                  </a:lnTo>
                  <a:lnTo>
                    <a:pt x="38" y="0"/>
                  </a:lnTo>
                  <a:lnTo>
                    <a:pt x="38" y="39"/>
                  </a:lnTo>
                  <a:lnTo>
                    <a:pt x="0" y="39"/>
                  </a:lnTo>
                  <a:lnTo>
                    <a:pt x="38" y="39"/>
                  </a:lnTo>
                  <a:lnTo>
                    <a:pt x="38" y="0"/>
                  </a:lnTo>
                  <a:lnTo>
                    <a:pt x="0" y="0"/>
                  </a:lnTo>
                  <a:lnTo>
                    <a:pt x="0" y="39"/>
                  </a:lnTo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265" name="Rectangle 17"/>
            <p:cNvSpPr>
              <a:spLocks noChangeArrowheads="1"/>
            </p:cNvSpPr>
            <p:nvPr/>
          </p:nvSpPr>
          <p:spPr bwMode="auto">
            <a:xfrm>
              <a:off x="3201" y="2480"/>
              <a:ext cx="24" cy="13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266" name="Freeform 18"/>
            <p:cNvSpPr>
              <a:spLocks/>
            </p:cNvSpPr>
            <p:nvPr/>
          </p:nvSpPr>
          <p:spPr bwMode="auto">
            <a:xfrm>
              <a:off x="3201" y="2480"/>
              <a:ext cx="24" cy="13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0" y="0"/>
                </a:cxn>
                <a:cxn ang="0">
                  <a:pos x="24" y="0"/>
                </a:cxn>
                <a:cxn ang="0">
                  <a:pos x="24" y="13"/>
                </a:cxn>
                <a:cxn ang="0">
                  <a:pos x="0" y="13"/>
                </a:cxn>
                <a:cxn ang="0">
                  <a:pos x="24" y="13"/>
                </a:cxn>
                <a:cxn ang="0">
                  <a:pos x="24" y="0"/>
                </a:cxn>
                <a:cxn ang="0">
                  <a:pos x="0" y="0"/>
                </a:cxn>
                <a:cxn ang="0">
                  <a:pos x="0" y="13"/>
                </a:cxn>
              </a:cxnLst>
              <a:rect l="0" t="0" r="r" b="b"/>
              <a:pathLst>
                <a:path w="24" h="13">
                  <a:moveTo>
                    <a:pt x="0" y="13"/>
                  </a:moveTo>
                  <a:lnTo>
                    <a:pt x="0" y="0"/>
                  </a:lnTo>
                  <a:lnTo>
                    <a:pt x="24" y="0"/>
                  </a:lnTo>
                  <a:lnTo>
                    <a:pt x="24" y="13"/>
                  </a:lnTo>
                  <a:lnTo>
                    <a:pt x="0" y="13"/>
                  </a:lnTo>
                  <a:lnTo>
                    <a:pt x="24" y="13"/>
                  </a:lnTo>
                  <a:lnTo>
                    <a:pt x="24" y="0"/>
                  </a:lnTo>
                  <a:lnTo>
                    <a:pt x="0" y="0"/>
                  </a:lnTo>
                  <a:lnTo>
                    <a:pt x="0" y="13"/>
                  </a:lnTo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267" name="Rectangle 19"/>
            <p:cNvSpPr>
              <a:spLocks noChangeArrowheads="1"/>
            </p:cNvSpPr>
            <p:nvPr/>
          </p:nvSpPr>
          <p:spPr bwMode="auto">
            <a:xfrm>
              <a:off x="3366" y="2412"/>
              <a:ext cx="316" cy="87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268" name="Freeform 20"/>
            <p:cNvSpPr>
              <a:spLocks/>
            </p:cNvSpPr>
            <p:nvPr/>
          </p:nvSpPr>
          <p:spPr bwMode="auto">
            <a:xfrm>
              <a:off x="3366" y="2412"/>
              <a:ext cx="316" cy="87"/>
            </a:xfrm>
            <a:custGeom>
              <a:avLst/>
              <a:gdLst/>
              <a:ahLst/>
              <a:cxnLst>
                <a:cxn ang="0">
                  <a:pos x="0" y="87"/>
                </a:cxn>
                <a:cxn ang="0">
                  <a:pos x="0" y="0"/>
                </a:cxn>
                <a:cxn ang="0">
                  <a:pos x="316" y="0"/>
                </a:cxn>
                <a:cxn ang="0">
                  <a:pos x="316" y="87"/>
                </a:cxn>
                <a:cxn ang="0">
                  <a:pos x="0" y="87"/>
                </a:cxn>
                <a:cxn ang="0">
                  <a:pos x="316" y="87"/>
                </a:cxn>
                <a:cxn ang="0">
                  <a:pos x="316" y="0"/>
                </a:cxn>
                <a:cxn ang="0">
                  <a:pos x="0" y="0"/>
                </a:cxn>
                <a:cxn ang="0">
                  <a:pos x="0" y="87"/>
                </a:cxn>
              </a:cxnLst>
              <a:rect l="0" t="0" r="r" b="b"/>
              <a:pathLst>
                <a:path w="316" h="87">
                  <a:moveTo>
                    <a:pt x="0" y="87"/>
                  </a:moveTo>
                  <a:lnTo>
                    <a:pt x="0" y="0"/>
                  </a:lnTo>
                  <a:lnTo>
                    <a:pt x="316" y="0"/>
                  </a:lnTo>
                  <a:lnTo>
                    <a:pt x="316" y="87"/>
                  </a:lnTo>
                  <a:lnTo>
                    <a:pt x="0" y="87"/>
                  </a:lnTo>
                  <a:lnTo>
                    <a:pt x="316" y="87"/>
                  </a:lnTo>
                  <a:lnTo>
                    <a:pt x="316" y="0"/>
                  </a:lnTo>
                  <a:lnTo>
                    <a:pt x="0" y="0"/>
                  </a:lnTo>
                  <a:lnTo>
                    <a:pt x="0" y="87"/>
                  </a:lnTo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269" name="Rectangle 21"/>
            <p:cNvSpPr>
              <a:spLocks noChangeArrowheads="1"/>
            </p:cNvSpPr>
            <p:nvPr/>
          </p:nvSpPr>
          <p:spPr bwMode="auto">
            <a:xfrm>
              <a:off x="3562" y="2472"/>
              <a:ext cx="112" cy="11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270" name="Freeform 22"/>
            <p:cNvSpPr>
              <a:spLocks/>
            </p:cNvSpPr>
            <p:nvPr/>
          </p:nvSpPr>
          <p:spPr bwMode="auto">
            <a:xfrm>
              <a:off x="3606" y="2470"/>
              <a:ext cx="54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4" y="12"/>
                </a:cxn>
                <a:cxn ang="0">
                  <a:pos x="54" y="2"/>
                </a:cxn>
                <a:cxn ang="0">
                  <a:pos x="0" y="0"/>
                </a:cxn>
              </a:cxnLst>
              <a:rect l="0" t="0" r="r" b="b"/>
              <a:pathLst>
                <a:path w="54" h="12">
                  <a:moveTo>
                    <a:pt x="0" y="0"/>
                  </a:moveTo>
                  <a:lnTo>
                    <a:pt x="54" y="12"/>
                  </a:lnTo>
                  <a:lnTo>
                    <a:pt x="54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F5F5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271" name="Rectangle 23"/>
            <p:cNvSpPr>
              <a:spLocks noChangeArrowheads="1"/>
            </p:cNvSpPr>
            <p:nvPr/>
          </p:nvSpPr>
          <p:spPr bwMode="auto">
            <a:xfrm>
              <a:off x="3660" y="2472"/>
              <a:ext cx="14" cy="11"/>
            </a:xfrm>
            <a:prstGeom prst="rect">
              <a:avLst/>
            </a:prstGeom>
            <a:solidFill>
              <a:srgbClr val="3F3F3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272" name="Freeform 24"/>
            <p:cNvSpPr>
              <a:spLocks/>
            </p:cNvSpPr>
            <p:nvPr/>
          </p:nvSpPr>
          <p:spPr bwMode="auto">
            <a:xfrm>
              <a:off x="3561" y="2470"/>
              <a:ext cx="113" cy="13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0" y="0"/>
                </a:cxn>
                <a:cxn ang="0">
                  <a:pos x="113" y="0"/>
                </a:cxn>
                <a:cxn ang="0">
                  <a:pos x="113" y="13"/>
                </a:cxn>
                <a:cxn ang="0">
                  <a:pos x="0" y="13"/>
                </a:cxn>
                <a:cxn ang="0">
                  <a:pos x="113" y="13"/>
                </a:cxn>
                <a:cxn ang="0">
                  <a:pos x="113" y="0"/>
                </a:cxn>
                <a:cxn ang="0">
                  <a:pos x="0" y="0"/>
                </a:cxn>
                <a:cxn ang="0">
                  <a:pos x="0" y="13"/>
                </a:cxn>
              </a:cxnLst>
              <a:rect l="0" t="0" r="r" b="b"/>
              <a:pathLst>
                <a:path w="113" h="13">
                  <a:moveTo>
                    <a:pt x="0" y="13"/>
                  </a:moveTo>
                  <a:lnTo>
                    <a:pt x="0" y="0"/>
                  </a:lnTo>
                  <a:lnTo>
                    <a:pt x="113" y="0"/>
                  </a:lnTo>
                  <a:lnTo>
                    <a:pt x="113" y="13"/>
                  </a:lnTo>
                  <a:lnTo>
                    <a:pt x="0" y="13"/>
                  </a:lnTo>
                  <a:lnTo>
                    <a:pt x="113" y="13"/>
                  </a:lnTo>
                  <a:lnTo>
                    <a:pt x="113" y="0"/>
                  </a:lnTo>
                  <a:lnTo>
                    <a:pt x="0" y="0"/>
                  </a:lnTo>
                  <a:lnTo>
                    <a:pt x="0" y="13"/>
                  </a:lnTo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273" name="Freeform 25"/>
            <p:cNvSpPr>
              <a:spLocks/>
            </p:cNvSpPr>
            <p:nvPr/>
          </p:nvSpPr>
          <p:spPr bwMode="auto">
            <a:xfrm>
              <a:off x="3667" y="2419"/>
              <a:ext cx="7" cy="47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0" y="5"/>
                </a:cxn>
                <a:cxn ang="0">
                  <a:pos x="0" y="41"/>
                </a:cxn>
                <a:cxn ang="0">
                  <a:pos x="7" y="47"/>
                </a:cxn>
                <a:cxn ang="0">
                  <a:pos x="7" y="0"/>
                </a:cxn>
              </a:cxnLst>
              <a:rect l="0" t="0" r="r" b="b"/>
              <a:pathLst>
                <a:path w="7" h="47">
                  <a:moveTo>
                    <a:pt x="7" y="0"/>
                  </a:moveTo>
                  <a:lnTo>
                    <a:pt x="0" y="5"/>
                  </a:lnTo>
                  <a:lnTo>
                    <a:pt x="0" y="41"/>
                  </a:lnTo>
                  <a:lnTo>
                    <a:pt x="7" y="47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9F9F9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274" name="Freeform 26"/>
            <p:cNvSpPr>
              <a:spLocks/>
            </p:cNvSpPr>
            <p:nvPr/>
          </p:nvSpPr>
          <p:spPr bwMode="auto">
            <a:xfrm>
              <a:off x="3374" y="2419"/>
              <a:ext cx="6" cy="4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6"/>
                </a:cxn>
                <a:cxn ang="0">
                  <a:pos x="6" y="41"/>
                </a:cxn>
                <a:cxn ang="0">
                  <a:pos x="0" y="47"/>
                </a:cxn>
                <a:cxn ang="0">
                  <a:pos x="0" y="0"/>
                </a:cxn>
              </a:cxnLst>
              <a:rect l="0" t="0" r="r" b="b"/>
              <a:pathLst>
                <a:path w="6" h="47">
                  <a:moveTo>
                    <a:pt x="0" y="0"/>
                  </a:moveTo>
                  <a:lnTo>
                    <a:pt x="6" y="6"/>
                  </a:lnTo>
                  <a:lnTo>
                    <a:pt x="6" y="41"/>
                  </a:lnTo>
                  <a:lnTo>
                    <a:pt x="0" y="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F9F9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275" name="Freeform 27"/>
            <p:cNvSpPr>
              <a:spLocks/>
            </p:cNvSpPr>
            <p:nvPr/>
          </p:nvSpPr>
          <p:spPr bwMode="auto">
            <a:xfrm>
              <a:off x="3374" y="2419"/>
              <a:ext cx="300" cy="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5"/>
                </a:cxn>
                <a:cxn ang="0">
                  <a:pos x="293" y="5"/>
                </a:cxn>
                <a:cxn ang="0">
                  <a:pos x="300" y="0"/>
                </a:cxn>
                <a:cxn ang="0">
                  <a:pos x="0" y="0"/>
                </a:cxn>
              </a:cxnLst>
              <a:rect l="0" t="0" r="r" b="b"/>
              <a:pathLst>
                <a:path w="300" h="5">
                  <a:moveTo>
                    <a:pt x="0" y="0"/>
                  </a:moveTo>
                  <a:lnTo>
                    <a:pt x="6" y="5"/>
                  </a:lnTo>
                  <a:lnTo>
                    <a:pt x="293" y="5"/>
                  </a:lnTo>
                  <a:lnTo>
                    <a:pt x="3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F5F5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276" name="Freeform 28"/>
            <p:cNvSpPr>
              <a:spLocks/>
            </p:cNvSpPr>
            <p:nvPr/>
          </p:nvSpPr>
          <p:spPr bwMode="auto">
            <a:xfrm>
              <a:off x="3374" y="2460"/>
              <a:ext cx="300" cy="6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6" y="0"/>
                </a:cxn>
                <a:cxn ang="0">
                  <a:pos x="293" y="0"/>
                </a:cxn>
                <a:cxn ang="0">
                  <a:pos x="300" y="6"/>
                </a:cxn>
                <a:cxn ang="0">
                  <a:pos x="0" y="6"/>
                </a:cxn>
              </a:cxnLst>
              <a:rect l="0" t="0" r="r" b="b"/>
              <a:pathLst>
                <a:path w="300" h="6">
                  <a:moveTo>
                    <a:pt x="0" y="6"/>
                  </a:moveTo>
                  <a:lnTo>
                    <a:pt x="6" y="0"/>
                  </a:lnTo>
                  <a:lnTo>
                    <a:pt x="293" y="0"/>
                  </a:lnTo>
                  <a:lnTo>
                    <a:pt x="300" y="6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277" name="Rectangle 29"/>
            <p:cNvSpPr>
              <a:spLocks noChangeArrowheads="1"/>
            </p:cNvSpPr>
            <p:nvPr/>
          </p:nvSpPr>
          <p:spPr bwMode="auto">
            <a:xfrm>
              <a:off x="3380" y="2424"/>
              <a:ext cx="287" cy="36"/>
            </a:xfrm>
            <a:prstGeom prst="rect">
              <a:avLst/>
            </a:prstGeom>
            <a:solidFill>
              <a:srgbClr val="3F3F3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278" name="Freeform 30"/>
            <p:cNvSpPr>
              <a:spLocks/>
            </p:cNvSpPr>
            <p:nvPr/>
          </p:nvSpPr>
          <p:spPr bwMode="auto">
            <a:xfrm>
              <a:off x="3374" y="2419"/>
              <a:ext cx="300" cy="48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0" y="0"/>
                </a:cxn>
                <a:cxn ang="0">
                  <a:pos x="300" y="0"/>
                </a:cxn>
                <a:cxn ang="0">
                  <a:pos x="300" y="48"/>
                </a:cxn>
                <a:cxn ang="0">
                  <a:pos x="0" y="48"/>
                </a:cxn>
                <a:cxn ang="0">
                  <a:pos x="300" y="48"/>
                </a:cxn>
                <a:cxn ang="0">
                  <a:pos x="300" y="0"/>
                </a:cxn>
                <a:cxn ang="0">
                  <a:pos x="0" y="0"/>
                </a:cxn>
                <a:cxn ang="0">
                  <a:pos x="0" y="48"/>
                </a:cxn>
              </a:cxnLst>
              <a:rect l="0" t="0" r="r" b="b"/>
              <a:pathLst>
                <a:path w="300" h="48">
                  <a:moveTo>
                    <a:pt x="0" y="48"/>
                  </a:moveTo>
                  <a:lnTo>
                    <a:pt x="0" y="0"/>
                  </a:lnTo>
                  <a:lnTo>
                    <a:pt x="300" y="0"/>
                  </a:lnTo>
                  <a:lnTo>
                    <a:pt x="300" y="48"/>
                  </a:lnTo>
                  <a:lnTo>
                    <a:pt x="0" y="48"/>
                  </a:lnTo>
                  <a:lnTo>
                    <a:pt x="300" y="48"/>
                  </a:lnTo>
                  <a:lnTo>
                    <a:pt x="300" y="0"/>
                  </a:lnTo>
                  <a:lnTo>
                    <a:pt x="0" y="0"/>
                  </a:lnTo>
                  <a:lnTo>
                    <a:pt x="0" y="48"/>
                  </a:lnTo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279" name="Rectangle 31"/>
            <p:cNvSpPr>
              <a:spLocks noChangeArrowheads="1"/>
            </p:cNvSpPr>
            <p:nvPr/>
          </p:nvSpPr>
          <p:spPr bwMode="auto">
            <a:xfrm>
              <a:off x="3503" y="2469"/>
              <a:ext cx="30" cy="28"/>
            </a:xfrm>
            <a:prstGeom prst="rect">
              <a:avLst/>
            </a:prstGeom>
            <a:solidFill>
              <a:srgbClr val="5F5F5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280" name="Freeform 32"/>
            <p:cNvSpPr>
              <a:spLocks/>
            </p:cNvSpPr>
            <p:nvPr/>
          </p:nvSpPr>
          <p:spPr bwMode="auto">
            <a:xfrm>
              <a:off x="3503" y="2469"/>
              <a:ext cx="30" cy="28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28"/>
                </a:cxn>
                <a:cxn ang="0">
                  <a:pos x="0" y="28"/>
                </a:cxn>
                <a:cxn ang="0">
                  <a:pos x="30" y="28"/>
                </a:cxn>
                <a:cxn ang="0">
                  <a:pos x="30" y="0"/>
                </a:cxn>
                <a:cxn ang="0">
                  <a:pos x="0" y="0"/>
                </a:cxn>
                <a:cxn ang="0">
                  <a:pos x="0" y="28"/>
                </a:cxn>
              </a:cxnLst>
              <a:rect l="0" t="0" r="r" b="b"/>
              <a:pathLst>
                <a:path w="30" h="28">
                  <a:moveTo>
                    <a:pt x="0" y="28"/>
                  </a:moveTo>
                  <a:lnTo>
                    <a:pt x="0" y="0"/>
                  </a:lnTo>
                  <a:lnTo>
                    <a:pt x="30" y="0"/>
                  </a:lnTo>
                  <a:lnTo>
                    <a:pt x="30" y="28"/>
                  </a:lnTo>
                  <a:lnTo>
                    <a:pt x="0" y="28"/>
                  </a:lnTo>
                  <a:lnTo>
                    <a:pt x="30" y="28"/>
                  </a:lnTo>
                  <a:lnTo>
                    <a:pt x="30" y="0"/>
                  </a:lnTo>
                  <a:lnTo>
                    <a:pt x="0" y="0"/>
                  </a:lnTo>
                  <a:lnTo>
                    <a:pt x="0" y="28"/>
                  </a:lnTo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281" name="Rectangle 33"/>
            <p:cNvSpPr>
              <a:spLocks noChangeArrowheads="1"/>
            </p:cNvSpPr>
            <p:nvPr/>
          </p:nvSpPr>
          <p:spPr bwMode="auto">
            <a:xfrm>
              <a:off x="3415" y="2487"/>
              <a:ext cx="9" cy="9"/>
            </a:xfrm>
            <a:prstGeom prst="rect">
              <a:avLst/>
            </a:prstGeom>
            <a:solidFill>
              <a:srgbClr val="8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282" name="Rectangle 34"/>
            <p:cNvSpPr>
              <a:spLocks noChangeArrowheads="1"/>
            </p:cNvSpPr>
            <p:nvPr/>
          </p:nvSpPr>
          <p:spPr bwMode="auto">
            <a:xfrm>
              <a:off x="3435" y="2487"/>
              <a:ext cx="9" cy="9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283" name="Rectangle 35"/>
            <p:cNvSpPr>
              <a:spLocks noChangeArrowheads="1"/>
            </p:cNvSpPr>
            <p:nvPr/>
          </p:nvSpPr>
          <p:spPr bwMode="auto">
            <a:xfrm>
              <a:off x="3466" y="2487"/>
              <a:ext cx="4" cy="9"/>
            </a:xfrm>
            <a:prstGeom prst="rect">
              <a:avLst/>
            </a:prstGeom>
            <a:solidFill>
              <a:srgbClr val="3F3F3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284" name="Rectangle 36"/>
            <p:cNvSpPr>
              <a:spLocks noChangeArrowheads="1"/>
            </p:cNvSpPr>
            <p:nvPr/>
          </p:nvSpPr>
          <p:spPr bwMode="auto">
            <a:xfrm>
              <a:off x="3472" y="2487"/>
              <a:ext cx="4" cy="9"/>
            </a:xfrm>
            <a:prstGeom prst="rect">
              <a:avLst/>
            </a:prstGeom>
            <a:solidFill>
              <a:srgbClr val="3F3F3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285" name="Rectangle 37"/>
            <p:cNvSpPr>
              <a:spLocks noChangeArrowheads="1"/>
            </p:cNvSpPr>
            <p:nvPr/>
          </p:nvSpPr>
          <p:spPr bwMode="auto">
            <a:xfrm>
              <a:off x="3483" y="2487"/>
              <a:ext cx="3" cy="9"/>
            </a:xfrm>
            <a:prstGeom prst="rect">
              <a:avLst/>
            </a:prstGeom>
            <a:solidFill>
              <a:srgbClr val="3F3F3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286" name="Rectangle 38"/>
            <p:cNvSpPr>
              <a:spLocks noChangeArrowheads="1"/>
            </p:cNvSpPr>
            <p:nvPr/>
          </p:nvSpPr>
          <p:spPr bwMode="auto">
            <a:xfrm>
              <a:off x="3487" y="2487"/>
              <a:ext cx="5" cy="9"/>
            </a:xfrm>
            <a:prstGeom prst="rect">
              <a:avLst/>
            </a:prstGeom>
            <a:solidFill>
              <a:srgbClr val="3F3F3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287" name="Rectangle 39"/>
            <p:cNvSpPr>
              <a:spLocks noChangeArrowheads="1"/>
            </p:cNvSpPr>
            <p:nvPr/>
          </p:nvSpPr>
          <p:spPr bwMode="auto">
            <a:xfrm>
              <a:off x="3499" y="2487"/>
              <a:ext cx="2" cy="9"/>
            </a:xfrm>
            <a:prstGeom prst="rect">
              <a:avLst/>
            </a:prstGeom>
            <a:solidFill>
              <a:srgbClr val="3F3F3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288" name="Rectangle 40"/>
            <p:cNvSpPr>
              <a:spLocks noChangeArrowheads="1"/>
            </p:cNvSpPr>
            <p:nvPr/>
          </p:nvSpPr>
          <p:spPr bwMode="auto">
            <a:xfrm>
              <a:off x="3545" y="2487"/>
              <a:ext cx="3" cy="9"/>
            </a:xfrm>
            <a:prstGeom prst="rect">
              <a:avLst/>
            </a:prstGeom>
            <a:solidFill>
              <a:srgbClr val="3F3F3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289" name="Rectangle 41"/>
            <p:cNvSpPr>
              <a:spLocks noChangeArrowheads="1"/>
            </p:cNvSpPr>
            <p:nvPr/>
          </p:nvSpPr>
          <p:spPr bwMode="auto">
            <a:xfrm>
              <a:off x="3561" y="2487"/>
              <a:ext cx="3" cy="9"/>
            </a:xfrm>
            <a:prstGeom prst="rect">
              <a:avLst/>
            </a:prstGeom>
            <a:solidFill>
              <a:srgbClr val="3F3F3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290" name="Rectangle 42"/>
            <p:cNvSpPr>
              <a:spLocks noChangeArrowheads="1"/>
            </p:cNvSpPr>
            <p:nvPr/>
          </p:nvSpPr>
          <p:spPr bwMode="auto">
            <a:xfrm>
              <a:off x="3576" y="2487"/>
              <a:ext cx="3" cy="9"/>
            </a:xfrm>
            <a:prstGeom prst="rect">
              <a:avLst/>
            </a:prstGeom>
            <a:solidFill>
              <a:srgbClr val="3F3F3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291" name="Rectangle 43"/>
            <p:cNvSpPr>
              <a:spLocks noChangeArrowheads="1"/>
            </p:cNvSpPr>
            <p:nvPr/>
          </p:nvSpPr>
          <p:spPr bwMode="auto">
            <a:xfrm>
              <a:off x="3586" y="2487"/>
              <a:ext cx="4" cy="9"/>
            </a:xfrm>
            <a:prstGeom prst="rect">
              <a:avLst/>
            </a:prstGeom>
            <a:solidFill>
              <a:srgbClr val="3F3F3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292" name="Rectangle 44"/>
            <p:cNvSpPr>
              <a:spLocks noChangeArrowheads="1"/>
            </p:cNvSpPr>
            <p:nvPr/>
          </p:nvSpPr>
          <p:spPr bwMode="auto">
            <a:xfrm>
              <a:off x="3592" y="2487"/>
              <a:ext cx="3" cy="9"/>
            </a:xfrm>
            <a:prstGeom prst="rect">
              <a:avLst/>
            </a:prstGeom>
            <a:solidFill>
              <a:srgbClr val="3F3F3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293" name="Rectangle 45"/>
            <p:cNvSpPr>
              <a:spLocks noChangeArrowheads="1"/>
            </p:cNvSpPr>
            <p:nvPr/>
          </p:nvSpPr>
          <p:spPr bwMode="auto">
            <a:xfrm>
              <a:off x="3607" y="2487"/>
              <a:ext cx="5" cy="9"/>
            </a:xfrm>
            <a:prstGeom prst="rect">
              <a:avLst/>
            </a:prstGeom>
            <a:solidFill>
              <a:srgbClr val="3F3F3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294" name="Rectangle 46"/>
            <p:cNvSpPr>
              <a:spLocks noChangeArrowheads="1"/>
            </p:cNvSpPr>
            <p:nvPr/>
          </p:nvSpPr>
          <p:spPr bwMode="auto">
            <a:xfrm>
              <a:off x="3617" y="2487"/>
              <a:ext cx="4" cy="9"/>
            </a:xfrm>
            <a:prstGeom prst="rect">
              <a:avLst/>
            </a:prstGeom>
            <a:solidFill>
              <a:srgbClr val="3F3F3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295" name="Rectangle 47"/>
            <p:cNvSpPr>
              <a:spLocks noChangeArrowheads="1"/>
            </p:cNvSpPr>
            <p:nvPr/>
          </p:nvSpPr>
          <p:spPr bwMode="auto">
            <a:xfrm>
              <a:off x="3623" y="2487"/>
              <a:ext cx="3" cy="9"/>
            </a:xfrm>
            <a:prstGeom prst="rect">
              <a:avLst/>
            </a:prstGeom>
            <a:solidFill>
              <a:srgbClr val="3F3F3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296" name="Rectangle 48"/>
            <p:cNvSpPr>
              <a:spLocks noChangeArrowheads="1"/>
            </p:cNvSpPr>
            <p:nvPr/>
          </p:nvSpPr>
          <p:spPr bwMode="auto">
            <a:xfrm>
              <a:off x="3633" y="2487"/>
              <a:ext cx="4" cy="9"/>
            </a:xfrm>
            <a:prstGeom prst="rect">
              <a:avLst/>
            </a:prstGeom>
            <a:solidFill>
              <a:srgbClr val="3F3F3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297" name="Rectangle 49"/>
            <p:cNvSpPr>
              <a:spLocks noChangeArrowheads="1"/>
            </p:cNvSpPr>
            <p:nvPr/>
          </p:nvSpPr>
          <p:spPr bwMode="auto">
            <a:xfrm>
              <a:off x="3648" y="2487"/>
              <a:ext cx="4" cy="9"/>
            </a:xfrm>
            <a:prstGeom prst="rect">
              <a:avLst/>
            </a:prstGeom>
            <a:solidFill>
              <a:srgbClr val="3F3F3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298" name="Rectangle 50"/>
            <p:cNvSpPr>
              <a:spLocks noChangeArrowheads="1"/>
            </p:cNvSpPr>
            <p:nvPr/>
          </p:nvSpPr>
          <p:spPr bwMode="auto">
            <a:xfrm>
              <a:off x="3665" y="2487"/>
              <a:ext cx="3" cy="9"/>
            </a:xfrm>
            <a:prstGeom prst="rect">
              <a:avLst/>
            </a:prstGeom>
            <a:solidFill>
              <a:srgbClr val="3F3F3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299" name="Rectangle 51"/>
            <p:cNvSpPr>
              <a:spLocks noChangeArrowheads="1"/>
            </p:cNvSpPr>
            <p:nvPr/>
          </p:nvSpPr>
          <p:spPr bwMode="auto">
            <a:xfrm>
              <a:off x="3669" y="2487"/>
              <a:ext cx="5" cy="9"/>
            </a:xfrm>
            <a:prstGeom prst="rect">
              <a:avLst/>
            </a:prstGeom>
            <a:solidFill>
              <a:srgbClr val="3F3F3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21301" name="Group 53"/>
          <p:cNvGrpSpPr>
            <a:grpSpLocks/>
          </p:cNvGrpSpPr>
          <p:nvPr/>
        </p:nvGrpSpPr>
        <p:grpSpPr bwMode="auto">
          <a:xfrm>
            <a:off x="3629025" y="2017713"/>
            <a:ext cx="531813" cy="1306512"/>
            <a:chOff x="1097" y="1149"/>
            <a:chExt cx="335" cy="823"/>
          </a:xfrm>
        </p:grpSpPr>
        <p:sp>
          <p:nvSpPr>
            <p:cNvPr id="821302" name="Line 54"/>
            <p:cNvSpPr>
              <a:spLocks noChangeShapeType="1"/>
            </p:cNvSpPr>
            <p:nvPr/>
          </p:nvSpPr>
          <p:spPr bwMode="auto">
            <a:xfrm flipH="1">
              <a:off x="1199" y="1392"/>
              <a:ext cx="1" cy="580"/>
            </a:xfrm>
            <a:prstGeom prst="line">
              <a:avLst/>
            </a:prstGeom>
            <a:noFill/>
            <a:ln w="57150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821303" name="Group 55"/>
            <p:cNvGrpSpPr>
              <a:grpSpLocks/>
            </p:cNvGrpSpPr>
            <p:nvPr/>
          </p:nvGrpSpPr>
          <p:grpSpPr bwMode="auto">
            <a:xfrm>
              <a:off x="1097" y="1149"/>
              <a:ext cx="335" cy="291"/>
              <a:chOff x="2272" y="243"/>
              <a:chExt cx="335" cy="291"/>
            </a:xfrm>
          </p:grpSpPr>
          <p:sp>
            <p:nvSpPr>
              <p:cNvPr id="821304" name="Freeform 56"/>
              <p:cNvSpPr>
                <a:spLocks/>
              </p:cNvSpPr>
              <p:nvPr/>
            </p:nvSpPr>
            <p:spPr bwMode="auto">
              <a:xfrm>
                <a:off x="2339" y="245"/>
                <a:ext cx="145" cy="192"/>
              </a:xfrm>
              <a:custGeom>
                <a:avLst/>
                <a:gdLst/>
                <a:ahLst/>
                <a:cxnLst>
                  <a:cxn ang="0">
                    <a:pos x="6" y="45"/>
                  </a:cxn>
                  <a:cxn ang="0">
                    <a:pos x="12" y="38"/>
                  </a:cxn>
                  <a:cxn ang="0">
                    <a:pos x="19" y="31"/>
                  </a:cxn>
                  <a:cxn ang="0">
                    <a:pos x="27" y="24"/>
                  </a:cxn>
                  <a:cxn ang="0">
                    <a:pos x="35" y="18"/>
                  </a:cxn>
                  <a:cxn ang="0">
                    <a:pos x="42" y="12"/>
                  </a:cxn>
                  <a:cxn ang="0">
                    <a:pos x="47" y="8"/>
                  </a:cxn>
                  <a:cxn ang="0">
                    <a:pos x="50" y="6"/>
                  </a:cxn>
                  <a:cxn ang="0">
                    <a:pos x="52" y="5"/>
                  </a:cxn>
                  <a:cxn ang="0">
                    <a:pos x="57" y="4"/>
                  </a:cxn>
                  <a:cxn ang="0">
                    <a:pos x="65" y="2"/>
                  </a:cxn>
                  <a:cxn ang="0">
                    <a:pos x="74" y="1"/>
                  </a:cxn>
                  <a:cxn ang="0">
                    <a:pos x="85" y="0"/>
                  </a:cxn>
                  <a:cxn ang="0">
                    <a:pos x="95" y="0"/>
                  </a:cxn>
                  <a:cxn ang="0">
                    <a:pos x="105" y="0"/>
                  </a:cxn>
                  <a:cxn ang="0">
                    <a:pos x="114" y="2"/>
                  </a:cxn>
                  <a:cxn ang="0">
                    <a:pos x="119" y="9"/>
                  </a:cxn>
                  <a:cxn ang="0">
                    <a:pos x="125" y="31"/>
                  </a:cxn>
                  <a:cxn ang="0">
                    <a:pos x="133" y="59"/>
                  </a:cxn>
                  <a:cxn ang="0">
                    <a:pos x="137" y="83"/>
                  </a:cxn>
                  <a:cxn ang="0">
                    <a:pos x="136" y="96"/>
                  </a:cxn>
                  <a:cxn ang="0">
                    <a:pos x="133" y="110"/>
                  </a:cxn>
                  <a:cxn ang="0">
                    <a:pos x="134" y="118"/>
                  </a:cxn>
                  <a:cxn ang="0">
                    <a:pos x="139" y="119"/>
                  </a:cxn>
                  <a:cxn ang="0">
                    <a:pos x="143" y="120"/>
                  </a:cxn>
                  <a:cxn ang="0">
                    <a:pos x="145" y="121"/>
                  </a:cxn>
                  <a:cxn ang="0">
                    <a:pos x="144" y="126"/>
                  </a:cxn>
                  <a:cxn ang="0">
                    <a:pos x="140" y="140"/>
                  </a:cxn>
                  <a:cxn ang="0">
                    <a:pos x="134" y="157"/>
                  </a:cxn>
                  <a:cxn ang="0">
                    <a:pos x="127" y="173"/>
                  </a:cxn>
                  <a:cxn ang="0">
                    <a:pos x="119" y="181"/>
                  </a:cxn>
                  <a:cxn ang="0">
                    <a:pos x="106" y="185"/>
                  </a:cxn>
                  <a:cxn ang="0">
                    <a:pos x="88" y="188"/>
                  </a:cxn>
                  <a:cxn ang="0">
                    <a:pos x="68" y="190"/>
                  </a:cxn>
                  <a:cxn ang="0">
                    <a:pos x="47" y="191"/>
                  </a:cxn>
                  <a:cxn ang="0">
                    <a:pos x="28" y="192"/>
                  </a:cxn>
                  <a:cxn ang="0">
                    <a:pos x="12" y="192"/>
                  </a:cxn>
                  <a:cxn ang="0">
                    <a:pos x="2" y="191"/>
                  </a:cxn>
                  <a:cxn ang="0">
                    <a:pos x="1" y="185"/>
                  </a:cxn>
                  <a:cxn ang="0">
                    <a:pos x="6" y="175"/>
                  </a:cxn>
                  <a:cxn ang="0">
                    <a:pos x="13" y="166"/>
                  </a:cxn>
                  <a:cxn ang="0">
                    <a:pos x="20" y="157"/>
                  </a:cxn>
                  <a:cxn ang="0">
                    <a:pos x="16" y="143"/>
                  </a:cxn>
                  <a:cxn ang="0">
                    <a:pos x="6" y="116"/>
                  </a:cxn>
                  <a:cxn ang="0">
                    <a:pos x="0" y="84"/>
                  </a:cxn>
                  <a:cxn ang="0">
                    <a:pos x="1" y="57"/>
                  </a:cxn>
                </a:cxnLst>
                <a:rect l="0" t="0" r="r" b="b"/>
                <a:pathLst>
                  <a:path w="145" h="192">
                    <a:moveTo>
                      <a:pt x="4" y="48"/>
                    </a:moveTo>
                    <a:lnTo>
                      <a:pt x="6" y="45"/>
                    </a:lnTo>
                    <a:lnTo>
                      <a:pt x="9" y="41"/>
                    </a:lnTo>
                    <a:lnTo>
                      <a:pt x="12" y="38"/>
                    </a:lnTo>
                    <a:lnTo>
                      <a:pt x="16" y="34"/>
                    </a:lnTo>
                    <a:lnTo>
                      <a:pt x="19" y="31"/>
                    </a:lnTo>
                    <a:lnTo>
                      <a:pt x="23" y="27"/>
                    </a:lnTo>
                    <a:lnTo>
                      <a:pt x="27" y="24"/>
                    </a:lnTo>
                    <a:lnTo>
                      <a:pt x="31" y="20"/>
                    </a:lnTo>
                    <a:lnTo>
                      <a:pt x="35" y="18"/>
                    </a:lnTo>
                    <a:lnTo>
                      <a:pt x="38" y="15"/>
                    </a:lnTo>
                    <a:lnTo>
                      <a:pt x="42" y="12"/>
                    </a:lnTo>
                    <a:lnTo>
                      <a:pt x="44" y="10"/>
                    </a:lnTo>
                    <a:lnTo>
                      <a:pt x="47" y="8"/>
                    </a:lnTo>
                    <a:lnTo>
                      <a:pt x="49" y="7"/>
                    </a:lnTo>
                    <a:lnTo>
                      <a:pt x="50" y="6"/>
                    </a:lnTo>
                    <a:lnTo>
                      <a:pt x="50" y="5"/>
                    </a:lnTo>
                    <a:lnTo>
                      <a:pt x="52" y="5"/>
                    </a:lnTo>
                    <a:lnTo>
                      <a:pt x="54" y="4"/>
                    </a:lnTo>
                    <a:lnTo>
                      <a:pt x="57" y="4"/>
                    </a:lnTo>
                    <a:lnTo>
                      <a:pt x="61" y="3"/>
                    </a:lnTo>
                    <a:lnTo>
                      <a:pt x="65" y="2"/>
                    </a:lnTo>
                    <a:lnTo>
                      <a:pt x="69" y="2"/>
                    </a:lnTo>
                    <a:lnTo>
                      <a:pt x="74" y="1"/>
                    </a:lnTo>
                    <a:lnTo>
                      <a:pt x="79" y="1"/>
                    </a:lnTo>
                    <a:lnTo>
                      <a:pt x="85" y="0"/>
                    </a:lnTo>
                    <a:lnTo>
                      <a:pt x="90" y="0"/>
                    </a:lnTo>
                    <a:lnTo>
                      <a:pt x="95" y="0"/>
                    </a:lnTo>
                    <a:lnTo>
                      <a:pt x="100" y="0"/>
                    </a:lnTo>
                    <a:lnTo>
                      <a:pt x="105" y="0"/>
                    </a:lnTo>
                    <a:lnTo>
                      <a:pt x="110" y="1"/>
                    </a:lnTo>
                    <a:lnTo>
                      <a:pt x="114" y="2"/>
                    </a:lnTo>
                    <a:lnTo>
                      <a:pt x="117" y="3"/>
                    </a:lnTo>
                    <a:lnTo>
                      <a:pt x="119" y="9"/>
                    </a:lnTo>
                    <a:lnTo>
                      <a:pt x="122" y="18"/>
                    </a:lnTo>
                    <a:lnTo>
                      <a:pt x="125" y="31"/>
                    </a:lnTo>
                    <a:lnTo>
                      <a:pt x="129" y="45"/>
                    </a:lnTo>
                    <a:lnTo>
                      <a:pt x="133" y="59"/>
                    </a:lnTo>
                    <a:lnTo>
                      <a:pt x="135" y="72"/>
                    </a:lnTo>
                    <a:lnTo>
                      <a:pt x="137" y="83"/>
                    </a:lnTo>
                    <a:lnTo>
                      <a:pt x="137" y="90"/>
                    </a:lnTo>
                    <a:lnTo>
                      <a:pt x="136" y="96"/>
                    </a:lnTo>
                    <a:lnTo>
                      <a:pt x="135" y="102"/>
                    </a:lnTo>
                    <a:lnTo>
                      <a:pt x="133" y="110"/>
                    </a:lnTo>
                    <a:lnTo>
                      <a:pt x="131" y="117"/>
                    </a:lnTo>
                    <a:lnTo>
                      <a:pt x="134" y="118"/>
                    </a:lnTo>
                    <a:lnTo>
                      <a:pt x="137" y="118"/>
                    </a:lnTo>
                    <a:lnTo>
                      <a:pt x="139" y="119"/>
                    </a:lnTo>
                    <a:lnTo>
                      <a:pt x="141" y="119"/>
                    </a:lnTo>
                    <a:lnTo>
                      <a:pt x="143" y="120"/>
                    </a:lnTo>
                    <a:lnTo>
                      <a:pt x="144" y="121"/>
                    </a:lnTo>
                    <a:lnTo>
                      <a:pt x="145" y="121"/>
                    </a:lnTo>
                    <a:lnTo>
                      <a:pt x="145" y="122"/>
                    </a:lnTo>
                    <a:lnTo>
                      <a:pt x="144" y="126"/>
                    </a:lnTo>
                    <a:lnTo>
                      <a:pt x="142" y="133"/>
                    </a:lnTo>
                    <a:lnTo>
                      <a:pt x="140" y="140"/>
                    </a:lnTo>
                    <a:lnTo>
                      <a:pt x="137" y="149"/>
                    </a:lnTo>
                    <a:lnTo>
                      <a:pt x="134" y="157"/>
                    </a:lnTo>
                    <a:lnTo>
                      <a:pt x="131" y="166"/>
                    </a:lnTo>
                    <a:lnTo>
                      <a:pt x="127" y="173"/>
                    </a:lnTo>
                    <a:lnTo>
                      <a:pt x="122" y="179"/>
                    </a:lnTo>
                    <a:lnTo>
                      <a:pt x="119" y="181"/>
                    </a:lnTo>
                    <a:lnTo>
                      <a:pt x="113" y="183"/>
                    </a:lnTo>
                    <a:lnTo>
                      <a:pt x="106" y="185"/>
                    </a:lnTo>
                    <a:lnTo>
                      <a:pt x="97" y="186"/>
                    </a:lnTo>
                    <a:lnTo>
                      <a:pt x="88" y="188"/>
                    </a:lnTo>
                    <a:lnTo>
                      <a:pt x="78" y="189"/>
                    </a:lnTo>
                    <a:lnTo>
                      <a:pt x="68" y="190"/>
                    </a:lnTo>
                    <a:lnTo>
                      <a:pt x="57" y="191"/>
                    </a:lnTo>
                    <a:lnTo>
                      <a:pt x="47" y="191"/>
                    </a:lnTo>
                    <a:lnTo>
                      <a:pt x="37" y="192"/>
                    </a:lnTo>
                    <a:lnTo>
                      <a:pt x="28" y="192"/>
                    </a:lnTo>
                    <a:lnTo>
                      <a:pt x="19" y="192"/>
                    </a:lnTo>
                    <a:lnTo>
                      <a:pt x="12" y="192"/>
                    </a:lnTo>
                    <a:lnTo>
                      <a:pt x="6" y="191"/>
                    </a:lnTo>
                    <a:lnTo>
                      <a:pt x="2" y="191"/>
                    </a:lnTo>
                    <a:lnTo>
                      <a:pt x="0" y="190"/>
                    </a:lnTo>
                    <a:lnTo>
                      <a:pt x="1" y="185"/>
                    </a:lnTo>
                    <a:lnTo>
                      <a:pt x="3" y="179"/>
                    </a:lnTo>
                    <a:lnTo>
                      <a:pt x="6" y="175"/>
                    </a:lnTo>
                    <a:lnTo>
                      <a:pt x="10" y="170"/>
                    </a:lnTo>
                    <a:lnTo>
                      <a:pt x="13" y="166"/>
                    </a:lnTo>
                    <a:lnTo>
                      <a:pt x="17" y="161"/>
                    </a:lnTo>
                    <a:lnTo>
                      <a:pt x="20" y="157"/>
                    </a:lnTo>
                    <a:lnTo>
                      <a:pt x="22" y="152"/>
                    </a:lnTo>
                    <a:lnTo>
                      <a:pt x="16" y="143"/>
                    </a:lnTo>
                    <a:lnTo>
                      <a:pt x="11" y="131"/>
                    </a:lnTo>
                    <a:lnTo>
                      <a:pt x="6" y="116"/>
                    </a:lnTo>
                    <a:lnTo>
                      <a:pt x="3" y="100"/>
                    </a:lnTo>
                    <a:lnTo>
                      <a:pt x="0" y="84"/>
                    </a:lnTo>
                    <a:lnTo>
                      <a:pt x="0" y="69"/>
                    </a:lnTo>
                    <a:lnTo>
                      <a:pt x="1" y="57"/>
                    </a:lnTo>
                    <a:lnTo>
                      <a:pt x="4" y="48"/>
                    </a:lnTo>
                    <a:close/>
                  </a:path>
                </a:pathLst>
              </a:custGeom>
              <a:solidFill>
                <a:srgbClr val="7FC6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305" name="Freeform 57"/>
              <p:cNvSpPr>
                <a:spLocks/>
              </p:cNvSpPr>
              <p:nvPr/>
            </p:nvSpPr>
            <p:spPr bwMode="auto">
              <a:xfrm>
                <a:off x="2339" y="281"/>
                <a:ext cx="124" cy="116"/>
              </a:xfrm>
              <a:custGeom>
                <a:avLst/>
                <a:gdLst/>
                <a:ahLst/>
                <a:cxnLst>
                  <a:cxn ang="0">
                    <a:pos x="4" y="12"/>
                  </a:cxn>
                  <a:cxn ang="0">
                    <a:pos x="1" y="21"/>
                  </a:cxn>
                  <a:cxn ang="0">
                    <a:pos x="0" y="33"/>
                  </a:cxn>
                  <a:cxn ang="0">
                    <a:pos x="0" y="48"/>
                  </a:cxn>
                  <a:cxn ang="0">
                    <a:pos x="3" y="64"/>
                  </a:cxn>
                  <a:cxn ang="0">
                    <a:pos x="6" y="80"/>
                  </a:cxn>
                  <a:cxn ang="0">
                    <a:pos x="11" y="95"/>
                  </a:cxn>
                  <a:cxn ang="0">
                    <a:pos x="16" y="107"/>
                  </a:cxn>
                  <a:cxn ang="0">
                    <a:pos x="22" y="116"/>
                  </a:cxn>
                  <a:cxn ang="0">
                    <a:pos x="27" y="115"/>
                  </a:cxn>
                  <a:cxn ang="0">
                    <a:pos x="32" y="115"/>
                  </a:cxn>
                  <a:cxn ang="0">
                    <a:pos x="38" y="115"/>
                  </a:cxn>
                  <a:cxn ang="0">
                    <a:pos x="45" y="114"/>
                  </a:cxn>
                  <a:cxn ang="0">
                    <a:pos x="51" y="113"/>
                  </a:cxn>
                  <a:cxn ang="0">
                    <a:pos x="58" y="113"/>
                  </a:cxn>
                  <a:cxn ang="0">
                    <a:pos x="66" y="112"/>
                  </a:cxn>
                  <a:cxn ang="0">
                    <a:pos x="73" y="111"/>
                  </a:cxn>
                  <a:cxn ang="0">
                    <a:pos x="80" y="110"/>
                  </a:cxn>
                  <a:cxn ang="0">
                    <a:pos x="87" y="109"/>
                  </a:cxn>
                  <a:cxn ang="0">
                    <a:pos x="94" y="107"/>
                  </a:cxn>
                  <a:cxn ang="0">
                    <a:pos x="100" y="105"/>
                  </a:cxn>
                  <a:cxn ang="0">
                    <a:pos x="106" y="104"/>
                  </a:cxn>
                  <a:cxn ang="0">
                    <a:pos x="111" y="102"/>
                  </a:cxn>
                  <a:cxn ang="0">
                    <a:pos x="116" y="100"/>
                  </a:cxn>
                  <a:cxn ang="0">
                    <a:pos x="119" y="98"/>
                  </a:cxn>
                  <a:cxn ang="0">
                    <a:pos x="121" y="88"/>
                  </a:cxn>
                  <a:cxn ang="0">
                    <a:pos x="123" y="76"/>
                  </a:cxn>
                  <a:cxn ang="0">
                    <a:pos x="124" y="62"/>
                  </a:cxn>
                  <a:cxn ang="0">
                    <a:pos x="124" y="47"/>
                  </a:cxn>
                  <a:cxn ang="0">
                    <a:pos x="122" y="33"/>
                  </a:cxn>
                  <a:cxn ang="0">
                    <a:pos x="118" y="20"/>
                  </a:cxn>
                  <a:cxn ang="0">
                    <a:pos x="113" y="10"/>
                  </a:cxn>
                  <a:cxn ang="0">
                    <a:pos x="106" y="3"/>
                  </a:cxn>
                  <a:cxn ang="0">
                    <a:pos x="101" y="2"/>
                  </a:cxn>
                  <a:cxn ang="0">
                    <a:pos x="96" y="1"/>
                  </a:cxn>
                  <a:cxn ang="0">
                    <a:pos x="90" y="0"/>
                  </a:cxn>
                  <a:cxn ang="0">
                    <a:pos x="84" y="0"/>
                  </a:cxn>
                  <a:cxn ang="0">
                    <a:pos x="76" y="0"/>
                  </a:cxn>
                  <a:cxn ang="0">
                    <a:pos x="69" y="1"/>
                  </a:cxn>
                  <a:cxn ang="0">
                    <a:pos x="62" y="1"/>
                  </a:cxn>
                  <a:cxn ang="0">
                    <a:pos x="54" y="2"/>
                  </a:cxn>
                  <a:cxn ang="0">
                    <a:pos x="46" y="3"/>
                  </a:cxn>
                  <a:cxn ang="0">
                    <a:pos x="39" y="4"/>
                  </a:cxn>
                  <a:cxn ang="0">
                    <a:pos x="32" y="5"/>
                  </a:cxn>
                  <a:cxn ang="0">
                    <a:pos x="25" y="6"/>
                  </a:cxn>
                  <a:cxn ang="0">
                    <a:pos x="19" y="7"/>
                  </a:cxn>
                  <a:cxn ang="0">
                    <a:pos x="13" y="9"/>
                  </a:cxn>
                  <a:cxn ang="0">
                    <a:pos x="8" y="10"/>
                  </a:cxn>
                  <a:cxn ang="0">
                    <a:pos x="4" y="12"/>
                  </a:cxn>
                </a:cxnLst>
                <a:rect l="0" t="0" r="r" b="b"/>
                <a:pathLst>
                  <a:path w="124" h="116">
                    <a:moveTo>
                      <a:pt x="4" y="12"/>
                    </a:moveTo>
                    <a:lnTo>
                      <a:pt x="1" y="21"/>
                    </a:lnTo>
                    <a:lnTo>
                      <a:pt x="0" y="33"/>
                    </a:lnTo>
                    <a:lnTo>
                      <a:pt x="0" y="48"/>
                    </a:lnTo>
                    <a:lnTo>
                      <a:pt x="3" y="64"/>
                    </a:lnTo>
                    <a:lnTo>
                      <a:pt x="6" y="80"/>
                    </a:lnTo>
                    <a:lnTo>
                      <a:pt x="11" y="95"/>
                    </a:lnTo>
                    <a:lnTo>
                      <a:pt x="16" y="107"/>
                    </a:lnTo>
                    <a:lnTo>
                      <a:pt x="22" y="116"/>
                    </a:lnTo>
                    <a:lnTo>
                      <a:pt x="27" y="115"/>
                    </a:lnTo>
                    <a:lnTo>
                      <a:pt x="32" y="115"/>
                    </a:lnTo>
                    <a:lnTo>
                      <a:pt x="38" y="115"/>
                    </a:lnTo>
                    <a:lnTo>
                      <a:pt x="45" y="114"/>
                    </a:lnTo>
                    <a:lnTo>
                      <a:pt x="51" y="113"/>
                    </a:lnTo>
                    <a:lnTo>
                      <a:pt x="58" y="113"/>
                    </a:lnTo>
                    <a:lnTo>
                      <a:pt x="66" y="112"/>
                    </a:lnTo>
                    <a:lnTo>
                      <a:pt x="73" y="111"/>
                    </a:lnTo>
                    <a:lnTo>
                      <a:pt x="80" y="110"/>
                    </a:lnTo>
                    <a:lnTo>
                      <a:pt x="87" y="109"/>
                    </a:lnTo>
                    <a:lnTo>
                      <a:pt x="94" y="107"/>
                    </a:lnTo>
                    <a:lnTo>
                      <a:pt x="100" y="105"/>
                    </a:lnTo>
                    <a:lnTo>
                      <a:pt x="106" y="104"/>
                    </a:lnTo>
                    <a:lnTo>
                      <a:pt x="111" y="102"/>
                    </a:lnTo>
                    <a:lnTo>
                      <a:pt x="116" y="100"/>
                    </a:lnTo>
                    <a:lnTo>
                      <a:pt x="119" y="98"/>
                    </a:lnTo>
                    <a:lnTo>
                      <a:pt x="121" y="88"/>
                    </a:lnTo>
                    <a:lnTo>
                      <a:pt x="123" y="76"/>
                    </a:lnTo>
                    <a:lnTo>
                      <a:pt x="124" y="62"/>
                    </a:lnTo>
                    <a:lnTo>
                      <a:pt x="124" y="47"/>
                    </a:lnTo>
                    <a:lnTo>
                      <a:pt x="122" y="33"/>
                    </a:lnTo>
                    <a:lnTo>
                      <a:pt x="118" y="20"/>
                    </a:lnTo>
                    <a:lnTo>
                      <a:pt x="113" y="10"/>
                    </a:lnTo>
                    <a:lnTo>
                      <a:pt x="106" y="3"/>
                    </a:lnTo>
                    <a:lnTo>
                      <a:pt x="101" y="2"/>
                    </a:lnTo>
                    <a:lnTo>
                      <a:pt x="96" y="1"/>
                    </a:lnTo>
                    <a:lnTo>
                      <a:pt x="90" y="0"/>
                    </a:lnTo>
                    <a:lnTo>
                      <a:pt x="84" y="0"/>
                    </a:lnTo>
                    <a:lnTo>
                      <a:pt x="76" y="0"/>
                    </a:lnTo>
                    <a:lnTo>
                      <a:pt x="69" y="1"/>
                    </a:lnTo>
                    <a:lnTo>
                      <a:pt x="62" y="1"/>
                    </a:lnTo>
                    <a:lnTo>
                      <a:pt x="54" y="2"/>
                    </a:lnTo>
                    <a:lnTo>
                      <a:pt x="46" y="3"/>
                    </a:lnTo>
                    <a:lnTo>
                      <a:pt x="39" y="4"/>
                    </a:lnTo>
                    <a:lnTo>
                      <a:pt x="32" y="5"/>
                    </a:lnTo>
                    <a:lnTo>
                      <a:pt x="25" y="6"/>
                    </a:lnTo>
                    <a:lnTo>
                      <a:pt x="19" y="7"/>
                    </a:lnTo>
                    <a:lnTo>
                      <a:pt x="13" y="9"/>
                    </a:lnTo>
                    <a:lnTo>
                      <a:pt x="8" y="10"/>
                    </a:lnTo>
                    <a:lnTo>
                      <a:pt x="4" y="12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306" name="Freeform 58"/>
              <p:cNvSpPr>
                <a:spLocks/>
              </p:cNvSpPr>
              <p:nvPr/>
            </p:nvSpPr>
            <p:spPr bwMode="auto">
              <a:xfrm>
                <a:off x="2337" y="291"/>
                <a:ext cx="122" cy="112"/>
              </a:xfrm>
              <a:custGeom>
                <a:avLst/>
                <a:gdLst/>
                <a:ahLst/>
                <a:cxnLst>
                  <a:cxn ang="0">
                    <a:pos x="4" y="9"/>
                  </a:cxn>
                  <a:cxn ang="0">
                    <a:pos x="1" y="17"/>
                  </a:cxn>
                  <a:cxn ang="0">
                    <a:pos x="0" y="29"/>
                  </a:cxn>
                  <a:cxn ang="0">
                    <a:pos x="0" y="44"/>
                  </a:cxn>
                  <a:cxn ang="0">
                    <a:pos x="2" y="60"/>
                  </a:cxn>
                  <a:cxn ang="0">
                    <a:pos x="4" y="76"/>
                  </a:cxn>
                  <a:cxn ang="0">
                    <a:pos x="8" y="91"/>
                  </a:cxn>
                  <a:cxn ang="0">
                    <a:pos x="13" y="103"/>
                  </a:cxn>
                  <a:cxn ang="0">
                    <a:pos x="18" y="112"/>
                  </a:cxn>
                  <a:cxn ang="0">
                    <a:pos x="23" y="112"/>
                  </a:cxn>
                  <a:cxn ang="0">
                    <a:pos x="28" y="112"/>
                  </a:cxn>
                  <a:cxn ang="0">
                    <a:pos x="34" y="112"/>
                  </a:cxn>
                  <a:cxn ang="0">
                    <a:pos x="41" y="111"/>
                  </a:cxn>
                  <a:cxn ang="0">
                    <a:pos x="48" y="111"/>
                  </a:cxn>
                  <a:cxn ang="0">
                    <a:pos x="55" y="111"/>
                  </a:cxn>
                  <a:cxn ang="0">
                    <a:pos x="63" y="110"/>
                  </a:cxn>
                  <a:cxn ang="0">
                    <a:pos x="70" y="110"/>
                  </a:cxn>
                  <a:cxn ang="0">
                    <a:pos x="78" y="109"/>
                  </a:cxn>
                  <a:cxn ang="0">
                    <a:pos x="85" y="108"/>
                  </a:cxn>
                  <a:cxn ang="0">
                    <a:pos x="92" y="107"/>
                  </a:cxn>
                  <a:cxn ang="0">
                    <a:pos x="99" y="106"/>
                  </a:cxn>
                  <a:cxn ang="0">
                    <a:pos x="104" y="105"/>
                  </a:cxn>
                  <a:cxn ang="0">
                    <a:pos x="110" y="103"/>
                  </a:cxn>
                  <a:cxn ang="0">
                    <a:pos x="114" y="101"/>
                  </a:cxn>
                  <a:cxn ang="0">
                    <a:pos x="118" y="99"/>
                  </a:cxn>
                  <a:cxn ang="0">
                    <a:pos x="120" y="89"/>
                  </a:cxn>
                  <a:cxn ang="0">
                    <a:pos x="121" y="77"/>
                  </a:cxn>
                  <a:cxn ang="0">
                    <a:pos x="122" y="63"/>
                  </a:cxn>
                  <a:cxn ang="0">
                    <a:pos x="122" y="48"/>
                  </a:cxn>
                  <a:cxn ang="0">
                    <a:pos x="120" y="34"/>
                  </a:cxn>
                  <a:cxn ang="0">
                    <a:pos x="117" y="21"/>
                  </a:cxn>
                  <a:cxn ang="0">
                    <a:pos x="112" y="11"/>
                  </a:cxn>
                  <a:cxn ang="0">
                    <a:pos x="104" y="4"/>
                  </a:cxn>
                  <a:cxn ang="0">
                    <a:pos x="100" y="3"/>
                  </a:cxn>
                  <a:cxn ang="0">
                    <a:pos x="95" y="2"/>
                  </a:cxn>
                  <a:cxn ang="0">
                    <a:pos x="89" y="1"/>
                  </a:cxn>
                  <a:cxn ang="0">
                    <a:pos x="82" y="1"/>
                  </a:cxn>
                  <a:cxn ang="0">
                    <a:pos x="75" y="0"/>
                  </a:cxn>
                  <a:cxn ang="0">
                    <a:pos x="68" y="0"/>
                  </a:cxn>
                  <a:cxn ang="0">
                    <a:pos x="61" y="0"/>
                  </a:cxn>
                  <a:cxn ang="0">
                    <a:pos x="53" y="1"/>
                  </a:cxn>
                  <a:cxn ang="0">
                    <a:pos x="46" y="1"/>
                  </a:cxn>
                  <a:cxn ang="0">
                    <a:pos x="38" y="2"/>
                  </a:cxn>
                  <a:cxn ang="0">
                    <a:pos x="31" y="3"/>
                  </a:cxn>
                  <a:cxn ang="0">
                    <a:pos x="24" y="4"/>
                  </a:cxn>
                  <a:cxn ang="0">
                    <a:pos x="18" y="5"/>
                  </a:cxn>
                  <a:cxn ang="0">
                    <a:pos x="13" y="6"/>
                  </a:cxn>
                  <a:cxn ang="0">
                    <a:pos x="8" y="7"/>
                  </a:cxn>
                  <a:cxn ang="0">
                    <a:pos x="4" y="9"/>
                  </a:cxn>
                </a:cxnLst>
                <a:rect l="0" t="0" r="r" b="b"/>
                <a:pathLst>
                  <a:path w="122" h="112">
                    <a:moveTo>
                      <a:pt x="4" y="9"/>
                    </a:moveTo>
                    <a:lnTo>
                      <a:pt x="1" y="17"/>
                    </a:lnTo>
                    <a:lnTo>
                      <a:pt x="0" y="29"/>
                    </a:lnTo>
                    <a:lnTo>
                      <a:pt x="0" y="44"/>
                    </a:lnTo>
                    <a:lnTo>
                      <a:pt x="2" y="60"/>
                    </a:lnTo>
                    <a:lnTo>
                      <a:pt x="4" y="76"/>
                    </a:lnTo>
                    <a:lnTo>
                      <a:pt x="8" y="91"/>
                    </a:lnTo>
                    <a:lnTo>
                      <a:pt x="13" y="103"/>
                    </a:lnTo>
                    <a:lnTo>
                      <a:pt x="18" y="112"/>
                    </a:lnTo>
                    <a:lnTo>
                      <a:pt x="23" y="112"/>
                    </a:lnTo>
                    <a:lnTo>
                      <a:pt x="28" y="112"/>
                    </a:lnTo>
                    <a:lnTo>
                      <a:pt x="34" y="112"/>
                    </a:lnTo>
                    <a:lnTo>
                      <a:pt x="41" y="111"/>
                    </a:lnTo>
                    <a:lnTo>
                      <a:pt x="48" y="111"/>
                    </a:lnTo>
                    <a:lnTo>
                      <a:pt x="55" y="111"/>
                    </a:lnTo>
                    <a:lnTo>
                      <a:pt x="63" y="110"/>
                    </a:lnTo>
                    <a:lnTo>
                      <a:pt x="70" y="110"/>
                    </a:lnTo>
                    <a:lnTo>
                      <a:pt x="78" y="109"/>
                    </a:lnTo>
                    <a:lnTo>
                      <a:pt x="85" y="108"/>
                    </a:lnTo>
                    <a:lnTo>
                      <a:pt x="92" y="107"/>
                    </a:lnTo>
                    <a:lnTo>
                      <a:pt x="99" y="106"/>
                    </a:lnTo>
                    <a:lnTo>
                      <a:pt x="104" y="105"/>
                    </a:lnTo>
                    <a:lnTo>
                      <a:pt x="110" y="103"/>
                    </a:lnTo>
                    <a:lnTo>
                      <a:pt x="114" y="101"/>
                    </a:lnTo>
                    <a:lnTo>
                      <a:pt x="118" y="99"/>
                    </a:lnTo>
                    <a:lnTo>
                      <a:pt x="120" y="89"/>
                    </a:lnTo>
                    <a:lnTo>
                      <a:pt x="121" y="77"/>
                    </a:lnTo>
                    <a:lnTo>
                      <a:pt x="122" y="63"/>
                    </a:lnTo>
                    <a:lnTo>
                      <a:pt x="122" y="48"/>
                    </a:lnTo>
                    <a:lnTo>
                      <a:pt x="120" y="34"/>
                    </a:lnTo>
                    <a:lnTo>
                      <a:pt x="117" y="21"/>
                    </a:lnTo>
                    <a:lnTo>
                      <a:pt x="112" y="11"/>
                    </a:lnTo>
                    <a:lnTo>
                      <a:pt x="104" y="4"/>
                    </a:lnTo>
                    <a:lnTo>
                      <a:pt x="100" y="3"/>
                    </a:lnTo>
                    <a:lnTo>
                      <a:pt x="95" y="2"/>
                    </a:lnTo>
                    <a:lnTo>
                      <a:pt x="89" y="1"/>
                    </a:lnTo>
                    <a:lnTo>
                      <a:pt x="82" y="1"/>
                    </a:lnTo>
                    <a:lnTo>
                      <a:pt x="75" y="0"/>
                    </a:lnTo>
                    <a:lnTo>
                      <a:pt x="68" y="0"/>
                    </a:lnTo>
                    <a:lnTo>
                      <a:pt x="61" y="0"/>
                    </a:lnTo>
                    <a:lnTo>
                      <a:pt x="53" y="1"/>
                    </a:lnTo>
                    <a:lnTo>
                      <a:pt x="46" y="1"/>
                    </a:lnTo>
                    <a:lnTo>
                      <a:pt x="38" y="2"/>
                    </a:lnTo>
                    <a:lnTo>
                      <a:pt x="31" y="3"/>
                    </a:lnTo>
                    <a:lnTo>
                      <a:pt x="24" y="4"/>
                    </a:lnTo>
                    <a:lnTo>
                      <a:pt x="18" y="5"/>
                    </a:lnTo>
                    <a:lnTo>
                      <a:pt x="13" y="6"/>
                    </a:lnTo>
                    <a:lnTo>
                      <a:pt x="8" y="7"/>
                    </a:lnTo>
                    <a:lnTo>
                      <a:pt x="4" y="9"/>
                    </a:lnTo>
                    <a:close/>
                  </a:path>
                </a:pathLst>
              </a:custGeom>
              <a:solidFill>
                <a:srgbClr val="C9E8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307" name="Freeform 59"/>
              <p:cNvSpPr>
                <a:spLocks/>
              </p:cNvSpPr>
              <p:nvPr/>
            </p:nvSpPr>
            <p:spPr bwMode="auto">
              <a:xfrm>
                <a:off x="2355" y="302"/>
                <a:ext cx="90" cy="75"/>
              </a:xfrm>
              <a:custGeom>
                <a:avLst/>
                <a:gdLst/>
                <a:ahLst/>
                <a:cxnLst>
                  <a:cxn ang="0">
                    <a:pos x="2" y="7"/>
                  </a:cxn>
                  <a:cxn ang="0">
                    <a:pos x="1" y="12"/>
                  </a:cxn>
                  <a:cxn ang="0">
                    <a:pos x="0" y="19"/>
                  </a:cxn>
                  <a:cxn ang="0">
                    <a:pos x="0" y="28"/>
                  </a:cxn>
                  <a:cxn ang="0">
                    <a:pos x="1" y="38"/>
                  </a:cxn>
                  <a:cxn ang="0">
                    <a:pos x="2" y="48"/>
                  </a:cxn>
                  <a:cxn ang="0">
                    <a:pos x="4" y="57"/>
                  </a:cxn>
                  <a:cxn ang="0">
                    <a:pos x="7" y="64"/>
                  </a:cxn>
                  <a:cxn ang="0">
                    <a:pos x="9" y="69"/>
                  </a:cxn>
                  <a:cxn ang="0">
                    <a:pos x="12" y="71"/>
                  </a:cxn>
                  <a:cxn ang="0">
                    <a:pos x="15" y="72"/>
                  </a:cxn>
                  <a:cxn ang="0">
                    <a:pos x="20" y="73"/>
                  </a:cxn>
                  <a:cxn ang="0">
                    <a:pos x="25" y="74"/>
                  </a:cxn>
                  <a:cxn ang="0">
                    <a:pos x="30" y="75"/>
                  </a:cxn>
                  <a:cxn ang="0">
                    <a:pos x="36" y="75"/>
                  </a:cxn>
                  <a:cxn ang="0">
                    <a:pos x="41" y="75"/>
                  </a:cxn>
                  <a:cxn ang="0">
                    <a:pos x="48" y="75"/>
                  </a:cxn>
                  <a:cxn ang="0">
                    <a:pos x="54" y="74"/>
                  </a:cxn>
                  <a:cxn ang="0">
                    <a:pos x="60" y="73"/>
                  </a:cxn>
                  <a:cxn ang="0">
                    <a:pos x="65" y="73"/>
                  </a:cxn>
                  <a:cxn ang="0">
                    <a:pos x="71" y="72"/>
                  </a:cxn>
                  <a:cxn ang="0">
                    <a:pos x="76" y="71"/>
                  </a:cxn>
                  <a:cxn ang="0">
                    <a:pos x="81" y="70"/>
                  </a:cxn>
                  <a:cxn ang="0">
                    <a:pos x="85" y="69"/>
                  </a:cxn>
                  <a:cxn ang="0">
                    <a:pos x="88" y="67"/>
                  </a:cxn>
                  <a:cxn ang="0">
                    <a:pos x="89" y="61"/>
                  </a:cxn>
                  <a:cxn ang="0">
                    <a:pos x="90" y="52"/>
                  </a:cxn>
                  <a:cxn ang="0">
                    <a:pos x="90" y="42"/>
                  </a:cxn>
                  <a:cxn ang="0">
                    <a:pos x="89" y="31"/>
                  </a:cxn>
                  <a:cxn ang="0">
                    <a:pos x="88" y="21"/>
                  </a:cxn>
                  <a:cxn ang="0">
                    <a:pos x="86" y="12"/>
                  </a:cxn>
                  <a:cxn ang="0">
                    <a:pos x="83" y="5"/>
                  </a:cxn>
                  <a:cxn ang="0">
                    <a:pos x="79" y="2"/>
                  </a:cxn>
                  <a:cxn ang="0">
                    <a:pos x="76" y="2"/>
                  </a:cxn>
                  <a:cxn ang="0">
                    <a:pos x="72" y="2"/>
                  </a:cxn>
                  <a:cxn ang="0">
                    <a:pos x="67" y="1"/>
                  </a:cxn>
                  <a:cxn ang="0">
                    <a:pos x="62" y="1"/>
                  </a:cxn>
                  <a:cxn ang="0">
                    <a:pos x="57" y="1"/>
                  </a:cxn>
                  <a:cxn ang="0">
                    <a:pos x="51" y="1"/>
                  </a:cxn>
                  <a:cxn ang="0">
                    <a:pos x="45" y="0"/>
                  </a:cxn>
                  <a:cxn ang="0">
                    <a:pos x="39" y="0"/>
                  </a:cxn>
                  <a:cxn ang="0">
                    <a:pos x="33" y="0"/>
                  </a:cxn>
                  <a:cxn ang="0">
                    <a:pos x="28" y="1"/>
                  </a:cxn>
                  <a:cxn ang="0">
                    <a:pos x="22" y="1"/>
                  </a:cxn>
                  <a:cxn ang="0">
                    <a:pos x="17" y="2"/>
                  </a:cxn>
                  <a:cxn ang="0">
                    <a:pos x="12" y="3"/>
                  </a:cxn>
                  <a:cxn ang="0">
                    <a:pos x="8" y="4"/>
                  </a:cxn>
                  <a:cxn ang="0">
                    <a:pos x="4" y="5"/>
                  </a:cxn>
                  <a:cxn ang="0">
                    <a:pos x="2" y="7"/>
                  </a:cxn>
                </a:cxnLst>
                <a:rect l="0" t="0" r="r" b="b"/>
                <a:pathLst>
                  <a:path w="90" h="75">
                    <a:moveTo>
                      <a:pt x="2" y="7"/>
                    </a:moveTo>
                    <a:lnTo>
                      <a:pt x="1" y="12"/>
                    </a:lnTo>
                    <a:lnTo>
                      <a:pt x="0" y="19"/>
                    </a:lnTo>
                    <a:lnTo>
                      <a:pt x="0" y="28"/>
                    </a:lnTo>
                    <a:lnTo>
                      <a:pt x="1" y="38"/>
                    </a:lnTo>
                    <a:lnTo>
                      <a:pt x="2" y="48"/>
                    </a:lnTo>
                    <a:lnTo>
                      <a:pt x="4" y="57"/>
                    </a:lnTo>
                    <a:lnTo>
                      <a:pt x="7" y="64"/>
                    </a:lnTo>
                    <a:lnTo>
                      <a:pt x="9" y="69"/>
                    </a:lnTo>
                    <a:lnTo>
                      <a:pt x="12" y="71"/>
                    </a:lnTo>
                    <a:lnTo>
                      <a:pt x="15" y="72"/>
                    </a:lnTo>
                    <a:lnTo>
                      <a:pt x="20" y="73"/>
                    </a:lnTo>
                    <a:lnTo>
                      <a:pt x="25" y="74"/>
                    </a:lnTo>
                    <a:lnTo>
                      <a:pt x="30" y="75"/>
                    </a:lnTo>
                    <a:lnTo>
                      <a:pt x="36" y="75"/>
                    </a:lnTo>
                    <a:lnTo>
                      <a:pt x="41" y="75"/>
                    </a:lnTo>
                    <a:lnTo>
                      <a:pt x="48" y="75"/>
                    </a:lnTo>
                    <a:lnTo>
                      <a:pt x="54" y="74"/>
                    </a:lnTo>
                    <a:lnTo>
                      <a:pt x="60" y="73"/>
                    </a:lnTo>
                    <a:lnTo>
                      <a:pt x="65" y="73"/>
                    </a:lnTo>
                    <a:lnTo>
                      <a:pt x="71" y="72"/>
                    </a:lnTo>
                    <a:lnTo>
                      <a:pt x="76" y="71"/>
                    </a:lnTo>
                    <a:lnTo>
                      <a:pt x="81" y="70"/>
                    </a:lnTo>
                    <a:lnTo>
                      <a:pt x="85" y="69"/>
                    </a:lnTo>
                    <a:lnTo>
                      <a:pt x="88" y="67"/>
                    </a:lnTo>
                    <a:lnTo>
                      <a:pt x="89" y="61"/>
                    </a:lnTo>
                    <a:lnTo>
                      <a:pt x="90" y="52"/>
                    </a:lnTo>
                    <a:lnTo>
                      <a:pt x="90" y="42"/>
                    </a:lnTo>
                    <a:lnTo>
                      <a:pt x="89" y="31"/>
                    </a:lnTo>
                    <a:lnTo>
                      <a:pt x="88" y="21"/>
                    </a:lnTo>
                    <a:lnTo>
                      <a:pt x="86" y="12"/>
                    </a:lnTo>
                    <a:lnTo>
                      <a:pt x="83" y="5"/>
                    </a:lnTo>
                    <a:lnTo>
                      <a:pt x="79" y="2"/>
                    </a:lnTo>
                    <a:lnTo>
                      <a:pt x="76" y="2"/>
                    </a:lnTo>
                    <a:lnTo>
                      <a:pt x="72" y="2"/>
                    </a:lnTo>
                    <a:lnTo>
                      <a:pt x="67" y="1"/>
                    </a:lnTo>
                    <a:lnTo>
                      <a:pt x="62" y="1"/>
                    </a:lnTo>
                    <a:lnTo>
                      <a:pt x="57" y="1"/>
                    </a:lnTo>
                    <a:lnTo>
                      <a:pt x="51" y="1"/>
                    </a:lnTo>
                    <a:lnTo>
                      <a:pt x="45" y="0"/>
                    </a:lnTo>
                    <a:lnTo>
                      <a:pt x="39" y="0"/>
                    </a:lnTo>
                    <a:lnTo>
                      <a:pt x="33" y="0"/>
                    </a:lnTo>
                    <a:lnTo>
                      <a:pt x="28" y="1"/>
                    </a:lnTo>
                    <a:lnTo>
                      <a:pt x="22" y="1"/>
                    </a:lnTo>
                    <a:lnTo>
                      <a:pt x="17" y="2"/>
                    </a:lnTo>
                    <a:lnTo>
                      <a:pt x="12" y="3"/>
                    </a:lnTo>
                    <a:lnTo>
                      <a:pt x="8" y="4"/>
                    </a:lnTo>
                    <a:lnTo>
                      <a:pt x="4" y="5"/>
                    </a:lnTo>
                    <a:lnTo>
                      <a:pt x="2" y="7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308" name="Freeform 60"/>
              <p:cNvSpPr>
                <a:spLocks/>
              </p:cNvSpPr>
              <p:nvPr/>
            </p:nvSpPr>
            <p:spPr bwMode="auto">
              <a:xfrm>
                <a:off x="2349" y="309"/>
                <a:ext cx="90" cy="75"/>
              </a:xfrm>
              <a:custGeom>
                <a:avLst/>
                <a:gdLst/>
                <a:ahLst/>
                <a:cxnLst>
                  <a:cxn ang="0">
                    <a:pos x="2" y="8"/>
                  </a:cxn>
                  <a:cxn ang="0">
                    <a:pos x="1" y="12"/>
                  </a:cxn>
                  <a:cxn ang="0">
                    <a:pos x="0" y="19"/>
                  </a:cxn>
                  <a:cxn ang="0">
                    <a:pos x="0" y="28"/>
                  </a:cxn>
                  <a:cxn ang="0">
                    <a:pos x="1" y="38"/>
                  </a:cxn>
                  <a:cxn ang="0">
                    <a:pos x="3" y="48"/>
                  </a:cxn>
                  <a:cxn ang="0">
                    <a:pos x="4" y="57"/>
                  </a:cxn>
                  <a:cxn ang="0">
                    <a:pos x="7" y="64"/>
                  </a:cxn>
                  <a:cxn ang="0">
                    <a:pos x="9" y="69"/>
                  </a:cxn>
                  <a:cxn ang="0">
                    <a:pos x="12" y="71"/>
                  </a:cxn>
                  <a:cxn ang="0">
                    <a:pos x="16" y="72"/>
                  </a:cxn>
                  <a:cxn ang="0">
                    <a:pos x="20" y="74"/>
                  </a:cxn>
                  <a:cxn ang="0">
                    <a:pos x="25" y="74"/>
                  </a:cxn>
                  <a:cxn ang="0">
                    <a:pos x="30" y="75"/>
                  </a:cxn>
                  <a:cxn ang="0">
                    <a:pos x="36" y="75"/>
                  </a:cxn>
                  <a:cxn ang="0">
                    <a:pos x="42" y="75"/>
                  </a:cxn>
                  <a:cxn ang="0">
                    <a:pos x="48" y="75"/>
                  </a:cxn>
                  <a:cxn ang="0">
                    <a:pos x="54" y="74"/>
                  </a:cxn>
                  <a:cxn ang="0">
                    <a:pos x="60" y="74"/>
                  </a:cxn>
                  <a:cxn ang="0">
                    <a:pos x="65" y="73"/>
                  </a:cxn>
                  <a:cxn ang="0">
                    <a:pos x="71" y="72"/>
                  </a:cxn>
                  <a:cxn ang="0">
                    <a:pos x="76" y="71"/>
                  </a:cxn>
                  <a:cxn ang="0">
                    <a:pos x="81" y="70"/>
                  </a:cxn>
                  <a:cxn ang="0">
                    <a:pos x="85" y="69"/>
                  </a:cxn>
                  <a:cxn ang="0">
                    <a:pos x="88" y="68"/>
                  </a:cxn>
                  <a:cxn ang="0">
                    <a:pos x="89" y="61"/>
                  </a:cxn>
                  <a:cxn ang="0">
                    <a:pos x="90" y="53"/>
                  </a:cxn>
                  <a:cxn ang="0">
                    <a:pos x="90" y="43"/>
                  </a:cxn>
                  <a:cxn ang="0">
                    <a:pos x="89" y="32"/>
                  </a:cxn>
                  <a:cxn ang="0">
                    <a:pos x="88" y="21"/>
                  </a:cxn>
                  <a:cxn ang="0">
                    <a:pos x="86" y="12"/>
                  </a:cxn>
                  <a:cxn ang="0">
                    <a:pos x="83" y="6"/>
                  </a:cxn>
                  <a:cxn ang="0">
                    <a:pos x="79" y="2"/>
                  </a:cxn>
                  <a:cxn ang="0">
                    <a:pos x="76" y="2"/>
                  </a:cxn>
                  <a:cxn ang="0">
                    <a:pos x="72" y="2"/>
                  </a:cxn>
                  <a:cxn ang="0">
                    <a:pos x="67" y="2"/>
                  </a:cxn>
                  <a:cxn ang="0">
                    <a:pos x="62" y="1"/>
                  </a:cxn>
                  <a:cxn ang="0">
                    <a:pos x="57" y="1"/>
                  </a:cxn>
                  <a:cxn ang="0">
                    <a:pos x="51" y="1"/>
                  </a:cxn>
                  <a:cxn ang="0">
                    <a:pos x="45" y="0"/>
                  </a:cxn>
                  <a:cxn ang="0">
                    <a:pos x="39" y="0"/>
                  </a:cxn>
                  <a:cxn ang="0">
                    <a:pos x="34" y="0"/>
                  </a:cxn>
                  <a:cxn ang="0">
                    <a:pos x="28" y="1"/>
                  </a:cxn>
                  <a:cxn ang="0">
                    <a:pos x="22" y="1"/>
                  </a:cxn>
                  <a:cxn ang="0">
                    <a:pos x="17" y="2"/>
                  </a:cxn>
                  <a:cxn ang="0">
                    <a:pos x="12" y="3"/>
                  </a:cxn>
                  <a:cxn ang="0">
                    <a:pos x="8" y="4"/>
                  </a:cxn>
                  <a:cxn ang="0">
                    <a:pos x="4" y="6"/>
                  </a:cxn>
                  <a:cxn ang="0">
                    <a:pos x="2" y="8"/>
                  </a:cxn>
                </a:cxnLst>
                <a:rect l="0" t="0" r="r" b="b"/>
                <a:pathLst>
                  <a:path w="90" h="75">
                    <a:moveTo>
                      <a:pt x="2" y="8"/>
                    </a:moveTo>
                    <a:lnTo>
                      <a:pt x="1" y="12"/>
                    </a:lnTo>
                    <a:lnTo>
                      <a:pt x="0" y="19"/>
                    </a:lnTo>
                    <a:lnTo>
                      <a:pt x="0" y="28"/>
                    </a:lnTo>
                    <a:lnTo>
                      <a:pt x="1" y="38"/>
                    </a:lnTo>
                    <a:lnTo>
                      <a:pt x="3" y="48"/>
                    </a:lnTo>
                    <a:lnTo>
                      <a:pt x="4" y="57"/>
                    </a:lnTo>
                    <a:lnTo>
                      <a:pt x="7" y="64"/>
                    </a:lnTo>
                    <a:lnTo>
                      <a:pt x="9" y="69"/>
                    </a:lnTo>
                    <a:lnTo>
                      <a:pt x="12" y="71"/>
                    </a:lnTo>
                    <a:lnTo>
                      <a:pt x="16" y="72"/>
                    </a:lnTo>
                    <a:lnTo>
                      <a:pt x="20" y="74"/>
                    </a:lnTo>
                    <a:lnTo>
                      <a:pt x="25" y="74"/>
                    </a:lnTo>
                    <a:lnTo>
                      <a:pt x="30" y="75"/>
                    </a:lnTo>
                    <a:lnTo>
                      <a:pt x="36" y="75"/>
                    </a:lnTo>
                    <a:lnTo>
                      <a:pt x="42" y="75"/>
                    </a:lnTo>
                    <a:lnTo>
                      <a:pt x="48" y="75"/>
                    </a:lnTo>
                    <a:lnTo>
                      <a:pt x="54" y="74"/>
                    </a:lnTo>
                    <a:lnTo>
                      <a:pt x="60" y="74"/>
                    </a:lnTo>
                    <a:lnTo>
                      <a:pt x="65" y="73"/>
                    </a:lnTo>
                    <a:lnTo>
                      <a:pt x="71" y="72"/>
                    </a:lnTo>
                    <a:lnTo>
                      <a:pt x="76" y="71"/>
                    </a:lnTo>
                    <a:lnTo>
                      <a:pt x="81" y="70"/>
                    </a:lnTo>
                    <a:lnTo>
                      <a:pt x="85" y="69"/>
                    </a:lnTo>
                    <a:lnTo>
                      <a:pt x="88" y="68"/>
                    </a:lnTo>
                    <a:lnTo>
                      <a:pt x="89" y="61"/>
                    </a:lnTo>
                    <a:lnTo>
                      <a:pt x="90" y="53"/>
                    </a:lnTo>
                    <a:lnTo>
                      <a:pt x="90" y="43"/>
                    </a:lnTo>
                    <a:lnTo>
                      <a:pt x="89" y="32"/>
                    </a:lnTo>
                    <a:lnTo>
                      <a:pt x="88" y="21"/>
                    </a:lnTo>
                    <a:lnTo>
                      <a:pt x="86" y="12"/>
                    </a:lnTo>
                    <a:lnTo>
                      <a:pt x="83" y="6"/>
                    </a:lnTo>
                    <a:lnTo>
                      <a:pt x="79" y="2"/>
                    </a:lnTo>
                    <a:lnTo>
                      <a:pt x="76" y="2"/>
                    </a:lnTo>
                    <a:lnTo>
                      <a:pt x="72" y="2"/>
                    </a:lnTo>
                    <a:lnTo>
                      <a:pt x="67" y="2"/>
                    </a:lnTo>
                    <a:lnTo>
                      <a:pt x="62" y="1"/>
                    </a:lnTo>
                    <a:lnTo>
                      <a:pt x="57" y="1"/>
                    </a:lnTo>
                    <a:lnTo>
                      <a:pt x="51" y="1"/>
                    </a:lnTo>
                    <a:lnTo>
                      <a:pt x="45" y="0"/>
                    </a:lnTo>
                    <a:lnTo>
                      <a:pt x="39" y="0"/>
                    </a:lnTo>
                    <a:lnTo>
                      <a:pt x="34" y="0"/>
                    </a:lnTo>
                    <a:lnTo>
                      <a:pt x="28" y="1"/>
                    </a:lnTo>
                    <a:lnTo>
                      <a:pt x="22" y="1"/>
                    </a:lnTo>
                    <a:lnTo>
                      <a:pt x="17" y="2"/>
                    </a:lnTo>
                    <a:lnTo>
                      <a:pt x="12" y="3"/>
                    </a:lnTo>
                    <a:lnTo>
                      <a:pt x="8" y="4"/>
                    </a:lnTo>
                    <a:lnTo>
                      <a:pt x="4" y="6"/>
                    </a:lnTo>
                    <a:lnTo>
                      <a:pt x="2" y="8"/>
                    </a:lnTo>
                    <a:close/>
                  </a:path>
                </a:pathLst>
              </a:custGeom>
              <a:solidFill>
                <a:srgbClr val="006DC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309" name="Freeform 61"/>
              <p:cNvSpPr>
                <a:spLocks/>
              </p:cNvSpPr>
              <p:nvPr/>
            </p:nvSpPr>
            <p:spPr bwMode="auto">
              <a:xfrm>
                <a:off x="2357" y="407"/>
                <a:ext cx="84" cy="18"/>
              </a:xfrm>
              <a:custGeom>
                <a:avLst/>
                <a:gdLst/>
                <a:ahLst/>
                <a:cxnLst>
                  <a:cxn ang="0">
                    <a:pos x="7" y="2"/>
                  </a:cxn>
                  <a:cxn ang="0">
                    <a:pos x="4" y="5"/>
                  </a:cxn>
                  <a:cxn ang="0">
                    <a:pos x="2" y="8"/>
                  </a:cxn>
                  <a:cxn ang="0">
                    <a:pos x="1" y="11"/>
                  </a:cxn>
                  <a:cxn ang="0">
                    <a:pos x="1" y="15"/>
                  </a:cxn>
                  <a:cxn ang="0">
                    <a:pos x="3" y="17"/>
                  </a:cxn>
                  <a:cxn ang="0">
                    <a:pos x="6" y="18"/>
                  </a:cxn>
                  <a:cxn ang="0">
                    <a:pos x="10" y="18"/>
                  </a:cxn>
                  <a:cxn ang="0">
                    <a:pos x="16" y="17"/>
                  </a:cxn>
                  <a:cxn ang="0">
                    <a:pos x="25" y="15"/>
                  </a:cxn>
                  <a:cxn ang="0">
                    <a:pos x="34" y="13"/>
                  </a:cxn>
                  <a:cxn ang="0">
                    <a:pos x="44" y="12"/>
                  </a:cxn>
                  <a:cxn ang="0">
                    <a:pos x="52" y="10"/>
                  </a:cxn>
                  <a:cxn ang="0">
                    <a:pos x="61" y="9"/>
                  </a:cxn>
                  <a:cxn ang="0">
                    <a:pos x="69" y="9"/>
                  </a:cxn>
                  <a:cxn ang="0">
                    <a:pos x="77" y="8"/>
                  </a:cxn>
                  <a:cxn ang="0">
                    <a:pos x="82" y="7"/>
                  </a:cxn>
                  <a:cxn ang="0">
                    <a:pos x="84" y="6"/>
                  </a:cxn>
                  <a:cxn ang="0">
                    <a:pos x="84" y="4"/>
                  </a:cxn>
                  <a:cxn ang="0">
                    <a:pos x="83" y="3"/>
                  </a:cxn>
                  <a:cxn ang="0">
                    <a:pos x="77" y="2"/>
                  </a:cxn>
                  <a:cxn ang="0">
                    <a:pos x="65" y="3"/>
                  </a:cxn>
                  <a:cxn ang="0">
                    <a:pos x="53" y="4"/>
                  </a:cxn>
                  <a:cxn ang="0">
                    <a:pos x="40" y="5"/>
                  </a:cxn>
                  <a:cxn ang="0">
                    <a:pos x="29" y="7"/>
                  </a:cxn>
                  <a:cxn ang="0">
                    <a:pos x="18" y="8"/>
                  </a:cxn>
                  <a:cxn ang="0">
                    <a:pos x="11" y="10"/>
                  </a:cxn>
                  <a:cxn ang="0">
                    <a:pos x="6" y="11"/>
                  </a:cxn>
                  <a:cxn ang="0">
                    <a:pos x="7" y="9"/>
                  </a:cxn>
                  <a:cxn ang="0">
                    <a:pos x="8" y="6"/>
                  </a:cxn>
                  <a:cxn ang="0">
                    <a:pos x="10" y="2"/>
                  </a:cxn>
                  <a:cxn ang="0">
                    <a:pos x="10" y="0"/>
                  </a:cxn>
                </a:cxnLst>
                <a:rect l="0" t="0" r="r" b="b"/>
                <a:pathLst>
                  <a:path w="84" h="18">
                    <a:moveTo>
                      <a:pt x="8" y="1"/>
                    </a:moveTo>
                    <a:lnTo>
                      <a:pt x="7" y="2"/>
                    </a:lnTo>
                    <a:lnTo>
                      <a:pt x="6" y="3"/>
                    </a:lnTo>
                    <a:lnTo>
                      <a:pt x="4" y="5"/>
                    </a:lnTo>
                    <a:lnTo>
                      <a:pt x="3" y="6"/>
                    </a:lnTo>
                    <a:lnTo>
                      <a:pt x="2" y="8"/>
                    </a:lnTo>
                    <a:lnTo>
                      <a:pt x="1" y="10"/>
                    </a:lnTo>
                    <a:lnTo>
                      <a:pt x="1" y="11"/>
                    </a:lnTo>
                    <a:lnTo>
                      <a:pt x="0" y="12"/>
                    </a:lnTo>
                    <a:lnTo>
                      <a:pt x="1" y="15"/>
                    </a:lnTo>
                    <a:lnTo>
                      <a:pt x="2" y="16"/>
                    </a:lnTo>
                    <a:lnTo>
                      <a:pt x="3" y="17"/>
                    </a:lnTo>
                    <a:lnTo>
                      <a:pt x="5" y="18"/>
                    </a:lnTo>
                    <a:lnTo>
                      <a:pt x="6" y="18"/>
                    </a:lnTo>
                    <a:lnTo>
                      <a:pt x="8" y="18"/>
                    </a:lnTo>
                    <a:lnTo>
                      <a:pt x="10" y="18"/>
                    </a:lnTo>
                    <a:lnTo>
                      <a:pt x="11" y="17"/>
                    </a:lnTo>
                    <a:lnTo>
                      <a:pt x="16" y="17"/>
                    </a:lnTo>
                    <a:lnTo>
                      <a:pt x="21" y="16"/>
                    </a:lnTo>
                    <a:lnTo>
                      <a:pt x="25" y="15"/>
                    </a:lnTo>
                    <a:lnTo>
                      <a:pt x="30" y="14"/>
                    </a:lnTo>
                    <a:lnTo>
                      <a:pt x="34" y="13"/>
                    </a:lnTo>
                    <a:lnTo>
                      <a:pt x="39" y="12"/>
                    </a:lnTo>
                    <a:lnTo>
                      <a:pt x="44" y="12"/>
                    </a:lnTo>
                    <a:lnTo>
                      <a:pt x="48" y="11"/>
                    </a:lnTo>
                    <a:lnTo>
                      <a:pt x="52" y="10"/>
                    </a:lnTo>
                    <a:lnTo>
                      <a:pt x="56" y="10"/>
                    </a:lnTo>
                    <a:lnTo>
                      <a:pt x="61" y="9"/>
                    </a:lnTo>
                    <a:lnTo>
                      <a:pt x="65" y="9"/>
                    </a:lnTo>
                    <a:lnTo>
                      <a:pt x="69" y="9"/>
                    </a:lnTo>
                    <a:lnTo>
                      <a:pt x="73" y="8"/>
                    </a:lnTo>
                    <a:lnTo>
                      <a:pt x="77" y="8"/>
                    </a:lnTo>
                    <a:lnTo>
                      <a:pt x="81" y="8"/>
                    </a:lnTo>
                    <a:lnTo>
                      <a:pt x="82" y="7"/>
                    </a:lnTo>
                    <a:lnTo>
                      <a:pt x="83" y="7"/>
                    </a:lnTo>
                    <a:lnTo>
                      <a:pt x="84" y="6"/>
                    </a:lnTo>
                    <a:lnTo>
                      <a:pt x="84" y="5"/>
                    </a:lnTo>
                    <a:lnTo>
                      <a:pt x="84" y="4"/>
                    </a:lnTo>
                    <a:lnTo>
                      <a:pt x="83" y="3"/>
                    </a:lnTo>
                    <a:lnTo>
                      <a:pt x="83" y="3"/>
                    </a:lnTo>
                    <a:lnTo>
                      <a:pt x="82" y="2"/>
                    </a:lnTo>
                    <a:lnTo>
                      <a:pt x="77" y="2"/>
                    </a:lnTo>
                    <a:lnTo>
                      <a:pt x="71" y="2"/>
                    </a:lnTo>
                    <a:lnTo>
                      <a:pt x="65" y="3"/>
                    </a:lnTo>
                    <a:lnTo>
                      <a:pt x="59" y="3"/>
                    </a:lnTo>
                    <a:lnTo>
                      <a:pt x="53" y="4"/>
                    </a:lnTo>
                    <a:lnTo>
                      <a:pt x="47" y="4"/>
                    </a:lnTo>
                    <a:lnTo>
                      <a:pt x="40" y="5"/>
                    </a:lnTo>
                    <a:lnTo>
                      <a:pt x="34" y="6"/>
                    </a:lnTo>
                    <a:lnTo>
                      <a:pt x="29" y="7"/>
                    </a:lnTo>
                    <a:lnTo>
                      <a:pt x="23" y="8"/>
                    </a:lnTo>
                    <a:lnTo>
                      <a:pt x="18" y="8"/>
                    </a:lnTo>
                    <a:lnTo>
                      <a:pt x="14" y="9"/>
                    </a:lnTo>
                    <a:lnTo>
                      <a:pt x="11" y="10"/>
                    </a:lnTo>
                    <a:lnTo>
                      <a:pt x="8" y="10"/>
                    </a:lnTo>
                    <a:lnTo>
                      <a:pt x="6" y="11"/>
                    </a:lnTo>
                    <a:lnTo>
                      <a:pt x="6" y="11"/>
                    </a:lnTo>
                    <a:lnTo>
                      <a:pt x="7" y="9"/>
                    </a:lnTo>
                    <a:lnTo>
                      <a:pt x="8" y="7"/>
                    </a:lnTo>
                    <a:lnTo>
                      <a:pt x="8" y="6"/>
                    </a:lnTo>
                    <a:lnTo>
                      <a:pt x="9" y="4"/>
                    </a:lnTo>
                    <a:lnTo>
                      <a:pt x="10" y="2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8" y="1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310" name="Freeform 62"/>
              <p:cNvSpPr>
                <a:spLocks/>
              </p:cNvSpPr>
              <p:nvPr/>
            </p:nvSpPr>
            <p:spPr bwMode="auto">
              <a:xfrm>
                <a:off x="2364" y="360"/>
                <a:ext cx="14" cy="1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3" y="12"/>
                  </a:cxn>
                  <a:cxn ang="0">
                    <a:pos x="14" y="12"/>
                  </a:cxn>
                  <a:cxn ang="0">
                    <a:pos x="14" y="12"/>
                  </a:cxn>
                  <a:cxn ang="0">
                    <a:pos x="14" y="11"/>
                  </a:cxn>
                  <a:cxn ang="0">
                    <a:pos x="14" y="10"/>
                  </a:cxn>
                  <a:cxn ang="0">
                    <a:pos x="14" y="9"/>
                  </a:cxn>
                  <a:cxn ang="0">
                    <a:pos x="14" y="9"/>
                  </a:cxn>
                  <a:cxn ang="0">
                    <a:pos x="13" y="9"/>
                  </a:cxn>
                  <a:cxn ang="0">
                    <a:pos x="11" y="7"/>
                  </a:cxn>
                  <a:cxn ang="0">
                    <a:pos x="10" y="6"/>
                  </a:cxn>
                  <a:cxn ang="0">
                    <a:pos x="7" y="4"/>
                  </a:cxn>
                  <a:cxn ang="0">
                    <a:pos x="6" y="2"/>
                  </a:cxn>
                  <a:cxn ang="0">
                    <a:pos x="4" y="1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1" y="2"/>
                  </a:cxn>
                  <a:cxn ang="0">
                    <a:pos x="2" y="4"/>
                  </a:cxn>
                  <a:cxn ang="0">
                    <a:pos x="4" y="6"/>
                  </a:cxn>
                  <a:cxn ang="0">
                    <a:pos x="6" y="7"/>
                  </a:cxn>
                  <a:cxn ang="0">
                    <a:pos x="8" y="9"/>
                  </a:cxn>
                  <a:cxn ang="0">
                    <a:pos x="10" y="11"/>
                  </a:cxn>
                  <a:cxn ang="0">
                    <a:pos x="12" y="12"/>
                  </a:cxn>
                </a:cxnLst>
                <a:rect l="0" t="0" r="r" b="b"/>
                <a:pathLst>
                  <a:path w="14" h="12">
                    <a:moveTo>
                      <a:pt x="12" y="12"/>
                    </a:moveTo>
                    <a:lnTo>
                      <a:pt x="13" y="12"/>
                    </a:lnTo>
                    <a:lnTo>
                      <a:pt x="14" y="12"/>
                    </a:lnTo>
                    <a:lnTo>
                      <a:pt x="14" y="12"/>
                    </a:lnTo>
                    <a:lnTo>
                      <a:pt x="14" y="11"/>
                    </a:lnTo>
                    <a:lnTo>
                      <a:pt x="14" y="10"/>
                    </a:lnTo>
                    <a:lnTo>
                      <a:pt x="14" y="9"/>
                    </a:lnTo>
                    <a:lnTo>
                      <a:pt x="14" y="9"/>
                    </a:lnTo>
                    <a:lnTo>
                      <a:pt x="13" y="9"/>
                    </a:lnTo>
                    <a:lnTo>
                      <a:pt x="11" y="7"/>
                    </a:lnTo>
                    <a:lnTo>
                      <a:pt x="10" y="6"/>
                    </a:lnTo>
                    <a:lnTo>
                      <a:pt x="7" y="4"/>
                    </a:lnTo>
                    <a:lnTo>
                      <a:pt x="6" y="2"/>
                    </a:lnTo>
                    <a:lnTo>
                      <a:pt x="4" y="1"/>
                    </a:lnTo>
                    <a:lnTo>
                      <a:pt x="2" y="0"/>
                    </a:lnTo>
                    <a:lnTo>
                      <a:pt x="1" y="0"/>
                    </a:lnTo>
                    <a:lnTo>
                      <a:pt x="0" y="0"/>
                    </a:lnTo>
                    <a:lnTo>
                      <a:pt x="0" y="1"/>
                    </a:lnTo>
                    <a:lnTo>
                      <a:pt x="1" y="2"/>
                    </a:lnTo>
                    <a:lnTo>
                      <a:pt x="2" y="4"/>
                    </a:lnTo>
                    <a:lnTo>
                      <a:pt x="4" y="6"/>
                    </a:lnTo>
                    <a:lnTo>
                      <a:pt x="6" y="7"/>
                    </a:lnTo>
                    <a:lnTo>
                      <a:pt x="8" y="9"/>
                    </a:lnTo>
                    <a:lnTo>
                      <a:pt x="10" y="11"/>
                    </a:lnTo>
                    <a:lnTo>
                      <a:pt x="12" y="12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311" name="Freeform 63"/>
              <p:cNvSpPr>
                <a:spLocks/>
              </p:cNvSpPr>
              <p:nvPr/>
            </p:nvSpPr>
            <p:spPr bwMode="auto">
              <a:xfrm>
                <a:off x="2372" y="357"/>
                <a:ext cx="16" cy="12"/>
              </a:xfrm>
              <a:custGeom>
                <a:avLst/>
                <a:gdLst/>
                <a:ahLst/>
                <a:cxnLst>
                  <a:cxn ang="0">
                    <a:pos x="14" y="12"/>
                  </a:cxn>
                  <a:cxn ang="0">
                    <a:pos x="15" y="12"/>
                  </a:cxn>
                  <a:cxn ang="0">
                    <a:pos x="15" y="12"/>
                  </a:cxn>
                  <a:cxn ang="0">
                    <a:pos x="16" y="12"/>
                  </a:cxn>
                  <a:cxn ang="0">
                    <a:pos x="16" y="12"/>
                  </a:cxn>
                  <a:cxn ang="0">
                    <a:pos x="16" y="11"/>
                  </a:cxn>
                  <a:cxn ang="0">
                    <a:pos x="16" y="10"/>
                  </a:cxn>
                  <a:cxn ang="0">
                    <a:pos x="16" y="9"/>
                  </a:cxn>
                  <a:cxn ang="0">
                    <a:pos x="15" y="9"/>
                  </a:cxn>
                  <a:cxn ang="0">
                    <a:pos x="13" y="8"/>
                  </a:cxn>
                  <a:cxn ang="0">
                    <a:pos x="11" y="6"/>
                  </a:cxn>
                  <a:cxn ang="0">
                    <a:pos x="9" y="4"/>
                  </a:cxn>
                  <a:cxn ang="0">
                    <a:pos x="7" y="2"/>
                  </a:cxn>
                  <a:cxn ang="0">
                    <a:pos x="4" y="1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1" y="2"/>
                  </a:cxn>
                  <a:cxn ang="0">
                    <a:pos x="3" y="4"/>
                  </a:cxn>
                  <a:cxn ang="0">
                    <a:pos x="5" y="6"/>
                  </a:cxn>
                  <a:cxn ang="0">
                    <a:pos x="7" y="7"/>
                  </a:cxn>
                  <a:cxn ang="0">
                    <a:pos x="10" y="9"/>
                  </a:cxn>
                  <a:cxn ang="0">
                    <a:pos x="12" y="11"/>
                  </a:cxn>
                  <a:cxn ang="0">
                    <a:pos x="14" y="12"/>
                  </a:cxn>
                </a:cxnLst>
                <a:rect l="0" t="0" r="r" b="b"/>
                <a:pathLst>
                  <a:path w="16" h="12">
                    <a:moveTo>
                      <a:pt x="14" y="12"/>
                    </a:moveTo>
                    <a:lnTo>
                      <a:pt x="15" y="12"/>
                    </a:lnTo>
                    <a:lnTo>
                      <a:pt x="15" y="12"/>
                    </a:lnTo>
                    <a:lnTo>
                      <a:pt x="16" y="12"/>
                    </a:lnTo>
                    <a:lnTo>
                      <a:pt x="16" y="12"/>
                    </a:lnTo>
                    <a:lnTo>
                      <a:pt x="16" y="11"/>
                    </a:lnTo>
                    <a:lnTo>
                      <a:pt x="16" y="10"/>
                    </a:lnTo>
                    <a:lnTo>
                      <a:pt x="16" y="9"/>
                    </a:lnTo>
                    <a:lnTo>
                      <a:pt x="15" y="9"/>
                    </a:lnTo>
                    <a:lnTo>
                      <a:pt x="13" y="8"/>
                    </a:lnTo>
                    <a:lnTo>
                      <a:pt x="11" y="6"/>
                    </a:lnTo>
                    <a:lnTo>
                      <a:pt x="9" y="4"/>
                    </a:lnTo>
                    <a:lnTo>
                      <a:pt x="7" y="2"/>
                    </a:lnTo>
                    <a:lnTo>
                      <a:pt x="4" y="1"/>
                    </a:lnTo>
                    <a:lnTo>
                      <a:pt x="2" y="0"/>
                    </a:lnTo>
                    <a:lnTo>
                      <a:pt x="1" y="0"/>
                    </a:lnTo>
                    <a:lnTo>
                      <a:pt x="0" y="0"/>
                    </a:lnTo>
                    <a:lnTo>
                      <a:pt x="0" y="1"/>
                    </a:lnTo>
                    <a:lnTo>
                      <a:pt x="1" y="2"/>
                    </a:lnTo>
                    <a:lnTo>
                      <a:pt x="3" y="4"/>
                    </a:lnTo>
                    <a:lnTo>
                      <a:pt x="5" y="6"/>
                    </a:lnTo>
                    <a:lnTo>
                      <a:pt x="7" y="7"/>
                    </a:lnTo>
                    <a:lnTo>
                      <a:pt x="10" y="9"/>
                    </a:lnTo>
                    <a:lnTo>
                      <a:pt x="12" y="11"/>
                    </a:lnTo>
                    <a:lnTo>
                      <a:pt x="14" y="12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312" name="Freeform 64"/>
              <p:cNvSpPr>
                <a:spLocks/>
              </p:cNvSpPr>
              <p:nvPr/>
            </p:nvSpPr>
            <p:spPr bwMode="auto">
              <a:xfrm>
                <a:off x="2373" y="339"/>
                <a:ext cx="33" cy="34"/>
              </a:xfrm>
              <a:custGeom>
                <a:avLst/>
                <a:gdLst/>
                <a:ahLst/>
                <a:cxnLst>
                  <a:cxn ang="0">
                    <a:pos x="30" y="33"/>
                  </a:cxn>
                  <a:cxn ang="0">
                    <a:pos x="31" y="34"/>
                  </a:cxn>
                  <a:cxn ang="0">
                    <a:pos x="31" y="34"/>
                  </a:cxn>
                  <a:cxn ang="0">
                    <a:pos x="32" y="34"/>
                  </a:cxn>
                  <a:cxn ang="0">
                    <a:pos x="32" y="34"/>
                  </a:cxn>
                  <a:cxn ang="0">
                    <a:pos x="33" y="33"/>
                  </a:cxn>
                  <a:cxn ang="0">
                    <a:pos x="33" y="32"/>
                  </a:cxn>
                  <a:cxn ang="0">
                    <a:pos x="33" y="32"/>
                  </a:cxn>
                  <a:cxn ang="0">
                    <a:pos x="33" y="31"/>
                  </a:cxn>
                  <a:cxn ang="0">
                    <a:pos x="32" y="29"/>
                  </a:cxn>
                  <a:cxn ang="0">
                    <a:pos x="31" y="27"/>
                  </a:cxn>
                  <a:cxn ang="0">
                    <a:pos x="30" y="25"/>
                  </a:cxn>
                  <a:cxn ang="0">
                    <a:pos x="28" y="24"/>
                  </a:cxn>
                  <a:cxn ang="0">
                    <a:pos x="24" y="21"/>
                  </a:cxn>
                  <a:cxn ang="0">
                    <a:pos x="20" y="17"/>
                  </a:cxn>
                  <a:cxn ang="0">
                    <a:pos x="15" y="12"/>
                  </a:cxn>
                  <a:cxn ang="0">
                    <a:pos x="11" y="8"/>
                  </a:cxn>
                  <a:cxn ang="0">
                    <a:pos x="7" y="4"/>
                  </a:cxn>
                  <a:cxn ang="0">
                    <a:pos x="3" y="2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2" y="4"/>
                  </a:cxn>
                  <a:cxn ang="0">
                    <a:pos x="6" y="8"/>
                  </a:cxn>
                  <a:cxn ang="0">
                    <a:pos x="11" y="13"/>
                  </a:cxn>
                  <a:cxn ang="0">
                    <a:pos x="16" y="18"/>
                  </a:cxn>
                  <a:cxn ang="0">
                    <a:pos x="21" y="23"/>
                  </a:cxn>
                  <a:cxn ang="0">
                    <a:pos x="26" y="28"/>
                  </a:cxn>
                  <a:cxn ang="0">
                    <a:pos x="30" y="33"/>
                  </a:cxn>
                </a:cxnLst>
                <a:rect l="0" t="0" r="r" b="b"/>
                <a:pathLst>
                  <a:path w="33" h="34">
                    <a:moveTo>
                      <a:pt x="30" y="33"/>
                    </a:moveTo>
                    <a:lnTo>
                      <a:pt x="31" y="34"/>
                    </a:lnTo>
                    <a:lnTo>
                      <a:pt x="31" y="34"/>
                    </a:lnTo>
                    <a:lnTo>
                      <a:pt x="32" y="34"/>
                    </a:lnTo>
                    <a:lnTo>
                      <a:pt x="32" y="34"/>
                    </a:lnTo>
                    <a:lnTo>
                      <a:pt x="33" y="33"/>
                    </a:lnTo>
                    <a:lnTo>
                      <a:pt x="33" y="32"/>
                    </a:lnTo>
                    <a:lnTo>
                      <a:pt x="33" y="32"/>
                    </a:lnTo>
                    <a:lnTo>
                      <a:pt x="33" y="31"/>
                    </a:lnTo>
                    <a:lnTo>
                      <a:pt x="32" y="29"/>
                    </a:lnTo>
                    <a:lnTo>
                      <a:pt x="31" y="27"/>
                    </a:lnTo>
                    <a:lnTo>
                      <a:pt x="30" y="25"/>
                    </a:lnTo>
                    <a:lnTo>
                      <a:pt x="28" y="24"/>
                    </a:lnTo>
                    <a:lnTo>
                      <a:pt x="24" y="21"/>
                    </a:lnTo>
                    <a:lnTo>
                      <a:pt x="20" y="17"/>
                    </a:lnTo>
                    <a:lnTo>
                      <a:pt x="15" y="12"/>
                    </a:lnTo>
                    <a:lnTo>
                      <a:pt x="11" y="8"/>
                    </a:lnTo>
                    <a:lnTo>
                      <a:pt x="7" y="4"/>
                    </a:lnTo>
                    <a:lnTo>
                      <a:pt x="3" y="2"/>
                    </a:lnTo>
                    <a:lnTo>
                      <a:pt x="1" y="0"/>
                    </a:lnTo>
                    <a:lnTo>
                      <a:pt x="0" y="0"/>
                    </a:lnTo>
                    <a:lnTo>
                      <a:pt x="0" y="1"/>
                    </a:lnTo>
                    <a:lnTo>
                      <a:pt x="2" y="4"/>
                    </a:lnTo>
                    <a:lnTo>
                      <a:pt x="6" y="8"/>
                    </a:lnTo>
                    <a:lnTo>
                      <a:pt x="11" y="13"/>
                    </a:lnTo>
                    <a:lnTo>
                      <a:pt x="16" y="18"/>
                    </a:lnTo>
                    <a:lnTo>
                      <a:pt x="21" y="23"/>
                    </a:lnTo>
                    <a:lnTo>
                      <a:pt x="26" y="28"/>
                    </a:lnTo>
                    <a:lnTo>
                      <a:pt x="30" y="3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313" name="Freeform 65"/>
              <p:cNvSpPr>
                <a:spLocks/>
              </p:cNvSpPr>
              <p:nvPr/>
            </p:nvSpPr>
            <p:spPr bwMode="auto">
              <a:xfrm>
                <a:off x="2363" y="402"/>
                <a:ext cx="83" cy="17"/>
              </a:xfrm>
              <a:custGeom>
                <a:avLst/>
                <a:gdLst/>
                <a:ahLst/>
                <a:cxnLst>
                  <a:cxn ang="0">
                    <a:pos x="7" y="1"/>
                  </a:cxn>
                  <a:cxn ang="0">
                    <a:pos x="4" y="4"/>
                  </a:cxn>
                  <a:cxn ang="0">
                    <a:pos x="2" y="7"/>
                  </a:cxn>
                  <a:cxn ang="0">
                    <a:pos x="0" y="10"/>
                  </a:cxn>
                  <a:cxn ang="0">
                    <a:pos x="0" y="14"/>
                  </a:cxn>
                  <a:cxn ang="0">
                    <a:pos x="2" y="17"/>
                  </a:cxn>
                  <a:cxn ang="0">
                    <a:pos x="6" y="17"/>
                  </a:cxn>
                  <a:cxn ang="0">
                    <a:pos x="9" y="17"/>
                  </a:cxn>
                  <a:cxn ang="0">
                    <a:pos x="15" y="16"/>
                  </a:cxn>
                  <a:cxn ang="0">
                    <a:pos x="25" y="15"/>
                  </a:cxn>
                  <a:cxn ang="0">
                    <a:pos x="34" y="13"/>
                  </a:cxn>
                  <a:cxn ang="0">
                    <a:pos x="43" y="11"/>
                  </a:cxn>
                  <a:cxn ang="0">
                    <a:pos x="52" y="10"/>
                  </a:cxn>
                  <a:cxn ang="0">
                    <a:pos x="60" y="9"/>
                  </a:cxn>
                  <a:cxn ang="0">
                    <a:pos x="68" y="8"/>
                  </a:cxn>
                  <a:cxn ang="0">
                    <a:pos x="77" y="8"/>
                  </a:cxn>
                  <a:cxn ang="0">
                    <a:pos x="82" y="7"/>
                  </a:cxn>
                  <a:cxn ang="0">
                    <a:pos x="83" y="6"/>
                  </a:cxn>
                  <a:cxn ang="0">
                    <a:pos x="83" y="4"/>
                  </a:cxn>
                  <a:cxn ang="0">
                    <a:pos x="82" y="3"/>
                  </a:cxn>
                  <a:cxn ang="0">
                    <a:pos x="76" y="2"/>
                  </a:cxn>
                  <a:cxn ang="0">
                    <a:pos x="67" y="2"/>
                  </a:cxn>
                  <a:cxn ang="0">
                    <a:pos x="57" y="3"/>
                  </a:cxn>
                  <a:cxn ang="0">
                    <a:pos x="48" y="5"/>
                  </a:cxn>
                  <a:cxn ang="0">
                    <a:pos x="38" y="6"/>
                  </a:cxn>
                  <a:cxn ang="0">
                    <a:pos x="29" y="8"/>
                  </a:cxn>
                  <a:cxn ang="0">
                    <a:pos x="20" y="9"/>
                  </a:cxn>
                  <a:cxn ang="0">
                    <a:pos x="11" y="11"/>
                  </a:cxn>
                  <a:cxn ang="0">
                    <a:pos x="5" y="10"/>
                  </a:cxn>
                  <a:cxn ang="0">
                    <a:pos x="7" y="7"/>
                  </a:cxn>
                  <a:cxn ang="0">
                    <a:pos x="9" y="4"/>
                  </a:cxn>
                  <a:cxn ang="0">
                    <a:pos x="9" y="0"/>
                  </a:cxn>
                  <a:cxn ang="0">
                    <a:pos x="7" y="0"/>
                  </a:cxn>
                </a:cxnLst>
                <a:rect l="0" t="0" r="r" b="b"/>
                <a:pathLst>
                  <a:path w="83" h="17">
                    <a:moveTo>
                      <a:pt x="7" y="0"/>
                    </a:moveTo>
                    <a:lnTo>
                      <a:pt x="7" y="1"/>
                    </a:lnTo>
                    <a:lnTo>
                      <a:pt x="6" y="2"/>
                    </a:lnTo>
                    <a:lnTo>
                      <a:pt x="4" y="4"/>
                    </a:lnTo>
                    <a:lnTo>
                      <a:pt x="3" y="5"/>
                    </a:lnTo>
                    <a:lnTo>
                      <a:pt x="2" y="7"/>
                    </a:lnTo>
                    <a:lnTo>
                      <a:pt x="1" y="9"/>
                    </a:lnTo>
                    <a:lnTo>
                      <a:pt x="0" y="10"/>
                    </a:lnTo>
                    <a:lnTo>
                      <a:pt x="0" y="11"/>
                    </a:lnTo>
                    <a:lnTo>
                      <a:pt x="0" y="14"/>
                    </a:lnTo>
                    <a:lnTo>
                      <a:pt x="1" y="16"/>
                    </a:lnTo>
                    <a:lnTo>
                      <a:pt x="2" y="17"/>
                    </a:lnTo>
                    <a:lnTo>
                      <a:pt x="4" y="17"/>
                    </a:lnTo>
                    <a:lnTo>
                      <a:pt x="6" y="17"/>
                    </a:lnTo>
                    <a:lnTo>
                      <a:pt x="7" y="17"/>
                    </a:lnTo>
                    <a:lnTo>
                      <a:pt x="9" y="17"/>
                    </a:lnTo>
                    <a:lnTo>
                      <a:pt x="11" y="17"/>
                    </a:lnTo>
                    <a:lnTo>
                      <a:pt x="15" y="16"/>
                    </a:lnTo>
                    <a:lnTo>
                      <a:pt x="20" y="15"/>
                    </a:lnTo>
                    <a:lnTo>
                      <a:pt x="25" y="15"/>
                    </a:lnTo>
                    <a:lnTo>
                      <a:pt x="29" y="14"/>
                    </a:lnTo>
                    <a:lnTo>
                      <a:pt x="34" y="13"/>
                    </a:lnTo>
                    <a:lnTo>
                      <a:pt x="38" y="12"/>
                    </a:lnTo>
                    <a:lnTo>
                      <a:pt x="43" y="11"/>
                    </a:lnTo>
                    <a:lnTo>
                      <a:pt x="47" y="11"/>
                    </a:lnTo>
                    <a:lnTo>
                      <a:pt x="52" y="10"/>
                    </a:lnTo>
                    <a:lnTo>
                      <a:pt x="56" y="9"/>
                    </a:lnTo>
                    <a:lnTo>
                      <a:pt x="60" y="9"/>
                    </a:lnTo>
                    <a:lnTo>
                      <a:pt x="64" y="9"/>
                    </a:lnTo>
                    <a:lnTo>
                      <a:pt x="68" y="8"/>
                    </a:lnTo>
                    <a:lnTo>
                      <a:pt x="73" y="8"/>
                    </a:lnTo>
                    <a:lnTo>
                      <a:pt x="77" y="8"/>
                    </a:lnTo>
                    <a:lnTo>
                      <a:pt x="81" y="7"/>
                    </a:lnTo>
                    <a:lnTo>
                      <a:pt x="82" y="7"/>
                    </a:lnTo>
                    <a:lnTo>
                      <a:pt x="82" y="7"/>
                    </a:lnTo>
                    <a:lnTo>
                      <a:pt x="83" y="6"/>
                    </a:lnTo>
                    <a:lnTo>
                      <a:pt x="83" y="5"/>
                    </a:lnTo>
                    <a:lnTo>
                      <a:pt x="83" y="4"/>
                    </a:lnTo>
                    <a:lnTo>
                      <a:pt x="82" y="3"/>
                    </a:lnTo>
                    <a:lnTo>
                      <a:pt x="82" y="3"/>
                    </a:lnTo>
                    <a:lnTo>
                      <a:pt x="81" y="2"/>
                    </a:lnTo>
                    <a:lnTo>
                      <a:pt x="76" y="2"/>
                    </a:lnTo>
                    <a:lnTo>
                      <a:pt x="72" y="2"/>
                    </a:lnTo>
                    <a:lnTo>
                      <a:pt x="67" y="2"/>
                    </a:lnTo>
                    <a:lnTo>
                      <a:pt x="62" y="3"/>
                    </a:lnTo>
                    <a:lnTo>
                      <a:pt x="57" y="3"/>
                    </a:lnTo>
                    <a:lnTo>
                      <a:pt x="53" y="4"/>
                    </a:lnTo>
                    <a:lnTo>
                      <a:pt x="48" y="5"/>
                    </a:lnTo>
                    <a:lnTo>
                      <a:pt x="43" y="5"/>
                    </a:lnTo>
                    <a:lnTo>
                      <a:pt x="38" y="6"/>
                    </a:lnTo>
                    <a:lnTo>
                      <a:pt x="34" y="7"/>
                    </a:lnTo>
                    <a:lnTo>
                      <a:pt x="29" y="8"/>
                    </a:lnTo>
                    <a:lnTo>
                      <a:pt x="25" y="9"/>
                    </a:lnTo>
                    <a:lnTo>
                      <a:pt x="20" y="9"/>
                    </a:lnTo>
                    <a:lnTo>
                      <a:pt x="15" y="10"/>
                    </a:lnTo>
                    <a:lnTo>
                      <a:pt x="11" y="11"/>
                    </a:lnTo>
                    <a:lnTo>
                      <a:pt x="6" y="11"/>
                    </a:lnTo>
                    <a:lnTo>
                      <a:pt x="5" y="10"/>
                    </a:lnTo>
                    <a:lnTo>
                      <a:pt x="6" y="9"/>
                    </a:lnTo>
                    <a:lnTo>
                      <a:pt x="7" y="7"/>
                    </a:lnTo>
                    <a:lnTo>
                      <a:pt x="8" y="6"/>
                    </a:lnTo>
                    <a:lnTo>
                      <a:pt x="9" y="4"/>
                    </a:lnTo>
                    <a:lnTo>
                      <a:pt x="10" y="2"/>
                    </a:lnTo>
                    <a:lnTo>
                      <a:pt x="9" y="0"/>
                    </a:lnTo>
                    <a:lnTo>
                      <a:pt x="9" y="0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314" name="Freeform 66"/>
              <p:cNvSpPr>
                <a:spLocks/>
              </p:cNvSpPr>
              <p:nvPr/>
            </p:nvSpPr>
            <p:spPr bwMode="auto">
              <a:xfrm>
                <a:off x="2336" y="361"/>
                <a:ext cx="151" cy="79"/>
              </a:xfrm>
              <a:custGeom>
                <a:avLst/>
                <a:gdLst/>
                <a:ahLst/>
                <a:cxnLst>
                  <a:cxn ang="0">
                    <a:pos x="0" y="72"/>
                  </a:cxn>
                  <a:cxn ang="0">
                    <a:pos x="1" y="77"/>
                  </a:cxn>
                  <a:cxn ang="0">
                    <a:pos x="5" y="79"/>
                  </a:cxn>
                  <a:cxn ang="0">
                    <a:pos x="18" y="79"/>
                  </a:cxn>
                  <a:cxn ang="0">
                    <a:pos x="32" y="78"/>
                  </a:cxn>
                  <a:cxn ang="0">
                    <a:pos x="46" y="78"/>
                  </a:cxn>
                  <a:cxn ang="0">
                    <a:pos x="59" y="76"/>
                  </a:cxn>
                  <a:cxn ang="0">
                    <a:pos x="73" y="75"/>
                  </a:cxn>
                  <a:cxn ang="0">
                    <a:pos x="86" y="74"/>
                  </a:cxn>
                  <a:cxn ang="0">
                    <a:pos x="99" y="73"/>
                  </a:cxn>
                  <a:cxn ang="0">
                    <a:pos x="112" y="71"/>
                  </a:cxn>
                  <a:cxn ang="0">
                    <a:pos x="121" y="68"/>
                  </a:cxn>
                  <a:cxn ang="0">
                    <a:pos x="129" y="63"/>
                  </a:cxn>
                  <a:cxn ang="0">
                    <a:pos x="134" y="56"/>
                  </a:cxn>
                  <a:cxn ang="0">
                    <a:pos x="142" y="31"/>
                  </a:cxn>
                  <a:cxn ang="0">
                    <a:pos x="150" y="5"/>
                  </a:cxn>
                  <a:cxn ang="0">
                    <a:pos x="149" y="2"/>
                  </a:cxn>
                  <a:cxn ang="0">
                    <a:pos x="145" y="1"/>
                  </a:cxn>
                  <a:cxn ang="0">
                    <a:pos x="144" y="3"/>
                  </a:cxn>
                  <a:cxn ang="0">
                    <a:pos x="145" y="5"/>
                  </a:cxn>
                  <a:cxn ang="0">
                    <a:pos x="145" y="10"/>
                  </a:cxn>
                  <a:cxn ang="0">
                    <a:pos x="138" y="30"/>
                  </a:cxn>
                  <a:cxn ang="0">
                    <a:pos x="130" y="53"/>
                  </a:cxn>
                  <a:cxn ang="0">
                    <a:pos x="127" y="59"/>
                  </a:cxn>
                  <a:cxn ang="0">
                    <a:pos x="119" y="62"/>
                  </a:cxn>
                  <a:cxn ang="0">
                    <a:pos x="109" y="65"/>
                  </a:cxn>
                  <a:cxn ang="0">
                    <a:pos x="97" y="67"/>
                  </a:cxn>
                  <a:cxn ang="0">
                    <a:pos x="85" y="69"/>
                  </a:cxn>
                  <a:cxn ang="0">
                    <a:pos x="74" y="70"/>
                  </a:cxn>
                  <a:cxn ang="0">
                    <a:pos x="61" y="71"/>
                  </a:cxn>
                  <a:cxn ang="0">
                    <a:pos x="48" y="73"/>
                  </a:cxn>
                  <a:cxn ang="0">
                    <a:pos x="35" y="74"/>
                  </a:cxn>
                  <a:cxn ang="0">
                    <a:pos x="22" y="74"/>
                  </a:cxn>
                  <a:cxn ang="0">
                    <a:pos x="9" y="74"/>
                  </a:cxn>
                  <a:cxn ang="0">
                    <a:pos x="6" y="74"/>
                  </a:cxn>
                  <a:cxn ang="0">
                    <a:pos x="3" y="71"/>
                  </a:cxn>
                  <a:cxn ang="0">
                    <a:pos x="6" y="66"/>
                  </a:cxn>
                  <a:cxn ang="0">
                    <a:pos x="9" y="62"/>
                  </a:cxn>
                  <a:cxn ang="0">
                    <a:pos x="12" y="58"/>
                  </a:cxn>
                  <a:cxn ang="0">
                    <a:pos x="14" y="54"/>
                  </a:cxn>
                  <a:cxn ang="0">
                    <a:pos x="11" y="54"/>
                  </a:cxn>
                  <a:cxn ang="0">
                    <a:pos x="7" y="59"/>
                  </a:cxn>
                  <a:cxn ang="0">
                    <a:pos x="2" y="67"/>
                  </a:cxn>
                </a:cxnLst>
                <a:rect l="0" t="0" r="r" b="b"/>
                <a:pathLst>
                  <a:path w="151" h="79">
                    <a:moveTo>
                      <a:pt x="0" y="69"/>
                    </a:moveTo>
                    <a:lnTo>
                      <a:pt x="0" y="70"/>
                    </a:lnTo>
                    <a:lnTo>
                      <a:pt x="0" y="72"/>
                    </a:lnTo>
                    <a:lnTo>
                      <a:pt x="0" y="74"/>
                    </a:lnTo>
                    <a:lnTo>
                      <a:pt x="0" y="76"/>
                    </a:lnTo>
                    <a:lnTo>
                      <a:pt x="1" y="77"/>
                    </a:lnTo>
                    <a:lnTo>
                      <a:pt x="3" y="78"/>
                    </a:lnTo>
                    <a:lnTo>
                      <a:pt x="4" y="78"/>
                    </a:lnTo>
                    <a:lnTo>
                      <a:pt x="5" y="79"/>
                    </a:lnTo>
                    <a:lnTo>
                      <a:pt x="9" y="79"/>
                    </a:lnTo>
                    <a:lnTo>
                      <a:pt x="14" y="79"/>
                    </a:lnTo>
                    <a:lnTo>
                      <a:pt x="18" y="79"/>
                    </a:lnTo>
                    <a:lnTo>
                      <a:pt x="23" y="79"/>
                    </a:lnTo>
                    <a:lnTo>
                      <a:pt x="28" y="79"/>
                    </a:lnTo>
                    <a:lnTo>
                      <a:pt x="32" y="78"/>
                    </a:lnTo>
                    <a:lnTo>
                      <a:pt x="37" y="78"/>
                    </a:lnTo>
                    <a:lnTo>
                      <a:pt x="41" y="78"/>
                    </a:lnTo>
                    <a:lnTo>
                      <a:pt x="46" y="78"/>
                    </a:lnTo>
                    <a:lnTo>
                      <a:pt x="50" y="77"/>
                    </a:lnTo>
                    <a:lnTo>
                      <a:pt x="55" y="77"/>
                    </a:lnTo>
                    <a:lnTo>
                      <a:pt x="59" y="76"/>
                    </a:lnTo>
                    <a:lnTo>
                      <a:pt x="64" y="76"/>
                    </a:lnTo>
                    <a:lnTo>
                      <a:pt x="68" y="75"/>
                    </a:lnTo>
                    <a:lnTo>
                      <a:pt x="73" y="75"/>
                    </a:lnTo>
                    <a:lnTo>
                      <a:pt x="77" y="75"/>
                    </a:lnTo>
                    <a:lnTo>
                      <a:pt x="82" y="75"/>
                    </a:lnTo>
                    <a:lnTo>
                      <a:pt x="86" y="74"/>
                    </a:lnTo>
                    <a:lnTo>
                      <a:pt x="90" y="74"/>
                    </a:lnTo>
                    <a:lnTo>
                      <a:pt x="95" y="73"/>
                    </a:lnTo>
                    <a:lnTo>
                      <a:pt x="99" y="73"/>
                    </a:lnTo>
                    <a:lnTo>
                      <a:pt x="103" y="72"/>
                    </a:lnTo>
                    <a:lnTo>
                      <a:pt x="108" y="71"/>
                    </a:lnTo>
                    <a:lnTo>
                      <a:pt x="112" y="71"/>
                    </a:lnTo>
                    <a:lnTo>
                      <a:pt x="115" y="70"/>
                    </a:lnTo>
                    <a:lnTo>
                      <a:pt x="118" y="69"/>
                    </a:lnTo>
                    <a:lnTo>
                      <a:pt x="121" y="68"/>
                    </a:lnTo>
                    <a:lnTo>
                      <a:pt x="124" y="67"/>
                    </a:lnTo>
                    <a:lnTo>
                      <a:pt x="126" y="65"/>
                    </a:lnTo>
                    <a:lnTo>
                      <a:pt x="129" y="63"/>
                    </a:lnTo>
                    <a:lnTo>
                      <a:pt x="131" y="61"/>
                    </a:lnTo>
                    <a:lnTo>
                      <a:pt x="133" y="58"/>
                    </a:lnTo>
                    <a:lnTo>
                      <a:pt x="134" y="56"/>
                    </a:lnTo>
                    <a:lnTo>
                      <a:pt x="136" y="50"/>
                    </a:lnTo>
                    <a:lnTo>
                      <a:pt x="139" y="41"/>
                    </a:lnTo>
                    <a:lnTo>
                      <a:pt x="142" y="31"/>
                    </a:lnTo>
                    <a:lnTo>
                      <a:pt x="146" y="21"/>
                    </a:lnTo>
                    <a:lnTo>
                      <a:pt x="149" y="12"/>
                    </a:lnTo>
                    <a:lnTo>
                      <a:pt x="150" y="5"/>
                    </a:lnTo>
                    <a:lnTo>
                      <a:pt x="151" y="3"/>
                    </a:lnTo>
                    <a:lnTo>
                      <a:pt x="151" y="3"/>
                    </a:lnTo>
                    <a:lnTo>
                      <a:pt x="149" y="2"/>
                    </a:lnTo>
                    <a:lnTo>
                      <a:pt x="148" y="1"/>
                    </a:lnTo>
                    <a:lnTo>
                      <a:pt x="146" y="0"/>
                    </a:lnTo>
                    <a:lnTo>
                      <a:pt x="145" y="1"/>
                    </a:lnTo>
                    <a:lnTo>
                      <a:pt x="145" y="1"/>
                    </a:lnTo>
                    <a:lnTo>
                      <a:pt x="144" y="2"/>
                    </a:lnTo>
                    <a:lnTo>
                      <a:pt x="144" y="3"/>
                    </a:lnTo>
                    <a:lnTo>
                      <a:pt x="144" y="4"/>
                    </a:lnTo>
                    <a:lnTo>
                      <a:pt x="145" y="5"/>
                    </a:lnTo>
                    <a:lnTo>
                      <a:pt x="145" y="5"/>
                    </a:lnTo>
                    <a:lnTo>
                      <a:pt x="146" y="5"/>
                    </a:lnTo>
                    <a:lnTo>
                      <a:pt x="145" y="8"/>
                    </a:lnTo>
                    <a:lnTo>
                      <a:pt x="145" y="10"/>
                    </a:lnTo>
                    <a:lnTo>
                      <a:pt x="143" y="15"/>
                    </a:lnTo>
                    <a:lnTo>
                      <a:pt x="141" y="22"/>
                    </a:lnTo>
                    <a:lnTo>
                      <a:pt x="138" y="30"/>
                    </a:lnTo>
                    <a:lnTo>
                      <a:pt x="135" y="39"/>
                    </a:lnTo>
                    <a:lnTo>
                      <a:pt x="132" y="47"/>
                    </a:lnTo>
                    <a:lnTo>
                      <a:pt x="130" y="53"/>
                    </a:lnTo>
                    <a:lnTo>
                      <a:pt x="129" y="57"/>
                    </a:lnTo>
                    <a:lnTo>
                      <a:pt x="128" y="58"/>
                    </a:lnTo>
                    <a:lnTo>
                      <a:pt x="127" y="59"/>
                    </a:lnTo>
                    <a:lnTo>
                      <a:pt x="125" y="60"/>
                    </a:lnTo>
                    <a:lnTo>
                      <a:pt x="122" y="61"/>
                    </a:lnTo>
                    <a:lnTo>
                      <a:pt x="119" y="62"/>
                    </a:lnTo>
                    <a:lnTo>
                      <a:pt x="116" y="63"/>
                    </a:lnTo>
                    <a:lnTo>
                      <a:pt x="113" y="64"/>
                    </a:lnTo>
                    <a:lnTo>
                      <a:pt x="109" y="65"/>
                    </a:lnTo>
                    <a:lnTo>
                      <a:pt x="105" y="66"/>
                    </a:lnTo>
                    <a:lnTo>
                      <a:pt x="101" y="67"/>
                    </a:lnTo>
                    <a:lnTo>
                      <a:pt x="97" y="67"/>
                    </a:lnTo>
                    <a:lnTo>
                      <a:pt x="93" y="68"/>
                    </a:lnTo>
                    <a:lnTo>
                      <a:pt x="89" y="68"/>
                    </a:lnTo>
                    <a:lnTo>
                      <a:pt x="85" y="69"/>
                    </a:lnTo>
                    <a:lnTo>
                      <a:pt x="82" y="69"/>
                    </a:lnTo>
                    <a:lnTo>
                      <a:pt x="78" y="69"/>
                    </a:lnTo>
                    <a:lnTo>
                      <a:pt x="74" y="70"/>
                    </a:lnTo>
                    <a:lnTo>
                      <a:pt x="70" y="70"/>
                    </a:lnTo>
                    <a:lnTo>
                      <a:pt x="65" y="71"/>
                    </a:lnTo>
                    <a:lnTo>
                      <a:pt x="61" y="71"/>
                    </a:lnTo>
                    <a:lnTo>
                      <a:pt x="57" y="71"/>
                    </a:lnTo>
                    <a:lnTo>
                      <a:pt x="52" y="72"/>
                    </a:lnTo>
                    <a:lnTo>
                      <a:pt x="48" y="73"/>
                    </a:lnTo>
                    <a:lnTo>
                      <a:pt x="44" y="73"/>
                    </a:lnTo>
                    <a:lnTo>
                      <a:pt x="39" y="73"/>
                    </a:lnTo>
                    <a:lnTo>
                      <a:pt x="35" y="74"/>
                    </a:lnTo>
                    <a:lnTo>
                      <a:pt x="31" y="74"/>
                    </a:lnTo>
                    <a:lnTo>
                      <a:pt x="26" y="74"/>
                    </a:lnTo>
                    <a:lnTo>
                      <a:pt x="22" y="74"/>
                    </a:lnTo>
                    <a:lnTo>
                      <a:pt x="18" y="75"/>
                    </a:lnTo>
                    <a:lnTo>
                      <a:pt x="13" y="75"/>
                    </a:lnTo>
                    <a:lnTo>
                      <a:pt x="9" y="74"/>
                    </a:lnTo>
                    <a:lnTo>
                      <a:pt x="8" y="74"/>
                    </a:lnTo>
                    <a:lnTo>
                      <a:pt x="7" y="74"/>
                    </a:lnTo>
                    <a:lnTo>
                      <a:pt x="6" y="74"/>
                    </a:lnTo>
                    <a:lnTo>
                      <a:pt x="4" y="73"/>
                    </a:lnTo>
                    <a:lnTo>
                      <a:pt x="3" y="73"/>
                    </a:lnTo>
                    <a:lnTo>
                      <a:pt x="3" y="71"/>
                    </a:lnTo>
                    <a:lnTo>
                      <a:pt x="4" y="70"/>
                    </a:lnTo>
                    <a:lnTo>
                      <a:pt x="5" y="68"/>
                    </a:lnTo>
                    <a:lnTo>
                      <a:pt x="6" y="66"/>
                    </a:lnTo>
                    <a:lnTo>
                      <a:pt x="7" y="65"/>
                    </a:lnTo>
                    <a:lnTo>
                      <a:pt x="8" y="63"/>
                    </a:lnTo>
                    <a:lnTo>
                      <a:pt x="9" y="62"/>
                    </a:lnTo>
                    <a:lnTo>
                      <a:pt x="10" y="61"/>
                    </a:lnTo>
                    <a:lnTo>
                      <a:pt x="11" y="59"/>
                    </a:lnTo>
                    <a:lnTo>
                      <a:pt x="12" y="58"/>
                    </a:lnTo>
                    <a:lnTo>
                      <a:pt x="12" y="57"/>
                    </a:lnTo>
                    <a:lnTo>
                      <a:pt x="14" y="56"/>
                    </a:lnTo>
                    <a:lnTo>
                      <a:pt x="14" y="54"/>
                    </a:lnTo>
                    <a:lnTo>
                      <a:pt x="13" y="53"/>
                    </a:lnTo>
                    <a:lnTo>
                      <a:pt x="12" y="53"/>
                    </a:lnTo>
                    <a:lnTo>
                      <a:pt x="11" y="54"/>
                    </a:lnTo>
                    <a:lnTo>
                      <a:pt x="10" y="55"/>
                    </a:lnTo>
                    <a:lnTo>
                      <a:pt x="9" y="57"/>
                    </a:lnTo>
                    <a:lnTo>
                      <a:pt x="7" y="59"/>
                    </a:lnTo>
                    <a:lnTo>
                      <a:pt x="5" y="62"/>
                    </a:lnTo>
                    <a:lnTo>
                      <a:pt x="3" y="65"/>
                    </a:lnTo>
                    <a:lnTo>
                      <a:pt x="2" y="67"/>
                    </a:lnTo>
                    <a:lnTo>
                      <a:pt x="0" y="6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315" name="Freeform 67"/>
              <p:cNvSpPr>
                <a:spLocks/>
              </p:cNvSpPr>
              <p:nvPr/>
            </p:nvSpPr>
            <p:spPr bwMode="auto">
              <a:xfrm>
                <a:off x="2379" y="288"/>
                <a:ext cx="81" cy="107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4" y="8"/>
                  </a:cxn>
                  <a:cxn ang="0">
                    <a:pos x="10" y="7"/>
                  </a:cxn>
                  <a:cxn ang="0">
                    <a:pos x="19" y="6"/>
                  </a:cxn>
                  <a:cxn ang="0">
                    <a:pos x="29" y="5"/>
                  </a:cxn>
                  <a:cxn ang="0">
                    <a:pos x="40" y="4"/>
                  </a:cxn>
                  <a:cxn ang="0">
                    <a:pos x="51" y="5"/>
                  </a:cxn>
                  <a:cxn ang="0">
                    <a:pos x="61" y="8"/>
                  </a:cxn>
                  <a:cxn ang="0">
                    <a:pos x="70" y="21"/>
                  </a:cxn>
                  <a:cxn ang="0">
                    <a:pos x="75" y="44"/>
                  </a:cxn>
                  <a:cxn ang="0">
                    <a:pos x="76" y="68"/>
                  </a:cxn>
                  <a:cxn ang="0">
                    <a:pos x="74" y="92"/>
                  </a:cxn>
                  <a:cxn ang="0">
                    <a:pos x="72" y="105"/>
                  </a:cxn>
                  <a:cxn ang="0">
                    <a:pos x="72" y="107"/>
                  </a:cxn>
                  <a:cxn ang="0">
                    <a:pos x="74" y="107"/>
                  </a:cxn>
                  <a:cxn ang="0">
                    <a:pos x="75" y="107"/>
                  </a:cxn>
                  <a:cxn ang="0">
                    <a:pos x="79" y="91"/>
                  </a:cxn>
                  <a:cxn ang="0">
                    <a:pos x="81" y="60"/>
                  </a:cxn>
                  <a:cxn ang="0">
                    <a:pos x="80" y="39"/>
                  </a:cxn>
                  <a:cxn ang="0">
                    <a:pos x="78" y="28"/>
                  </a:cxn>
                  <a:cxn ang="0">
                    <a:pos x="75" y="17"/>
                  </a:cxn>
                  <a:cxn ang="0">
                    <a:pos x="71" y="8"/>
                  </a:cxn>
                  <a:cxn ang="0">
                    <a:pos x="64" y="2"/>
                  </a:cxn>
                  <a:cxn ang="0">
                    <a:pos x="58" y="1"/>
                  </a:cxn>
                  <a:cxn ang="0">
                    <a:pos x="53" y="0"/>
                  </a:cxn>
                  <a:cxn ang="0">
                    <a:pos x="47" y="0"/>
                  </a:cxn>
                  <a:cxn ang="0">
                    <a:pos x="41" y="0"/>
                  </a:cxn>
                  <a:cxn ang="0">
                    <a:pos x="34" y="0"/>
                  </a:cxn>
                  <a:cxn ang="0">
                    <a:pos x="27" y="1"/>
                  </a:cxn>
                  <a:cxn ang="0">
                    <a:pos x="20" y="2"/>
                  </a:cxn>
                  <a:cxn ang="0">
                    <a:pos x="13" y="3"/>
                  </a:cxn>
                  <a:cxn ang="0">
                    <a:pos x="7" y="4"/>
                  </a:cxn>
                  <a:cxn ang="0">
                    <a:pos x="3" y="5"/>
                  </a:cxn>
                  <a:cxn ang="0">
                    <a:pos x="0" y="6"/>
                  </a:cxn>
                </a:cxnLst>
                <a:rect l="0" t="0" r="r" b="b"/>
                <a:pathLst>
                  <a:path w="81" h="107">
                    <a:moveTo>
                      <a:pt x="0" y="7"/>
                    </a:moveTo>
                    <a:lnTo>
                      <a:pt x="0" y="8"/>
                    </a:lnTo>
                    <a:lnTo>
                      <a:pt x="2" y="8"/>
                    </a:lnTo>
                    <a:lnTo>
                      <a:pt x="4" y="8"/>
                    </a:lnTo>
                    <a:lnTo>
                      <a:pt x="7" y="8"/>
                    </a:lnTo>
                    <a:lnTo>
                      <a:pt x="10" y="7"/>
                    </a:lnTo>
                    <a:lnTo>
                      <a:pt x="14" y="7"/>
                    </a:lnTo>
                    <a:lnTo>
                      <a:pt x="19" y="6"/>
                    </a:lnTo>
                    <a:lnTo>
                      <a:pt x="24" y="6"/>
                    </a:lnTo>
                    <a:lnTo>
                      <a:pt x="29" y="5"/>
                    </a:lnTo>
                    <a:lnTo>
                      <a:pt x="35" y="4"/>
                    </a:lnTo>
                    <a:lnTo>
                      <a:pt x="40" y="4"/>
                    </a:lnTo>
                    <a:lnTo>
                      <a:pt x="46" y="5"/>
                    </a:lnTo>
                    <a:lnTo>
                      <a:pt x="51" y="5"/>
                    </a:lnTo>
                    <a:lnTo>
                      <a:pt x="56" y="6"/>
                    </a:lnTo>
                    <a:lnTo>
                      <a:pt x="61" y="8"/>
                    </a:lnTo>
                    <a:lnTo>
                      <a:pt x="65" y="10"/>
                    </a:lnTo>
                    <a:lnTo>
                      <a:pt x="70" y="21"/>
                    </a:lnTo>
                    <a:lnTo>
                      <a:pt x="73" y="32"/>
                    </a:lnTo>
                    <a:lnTo>
                      <a:pt x="75" y="44"/>
                    </a:lnTo>
                    <a:lnTo>
                      <a:pt x="76" y="56"/>
                    </a:lnTo>
                    <a:lnTo>
                      <a:pt x="76" y="68"/>
                    </a:lnTo>
                    <a:lnTo>
                      <a:pt x="75" y="80"/>
                    </a:lnTo>
                    <a:lnTo>
                      <a:pt x="74" y="92"/>
                    </a:lnTo>
                    <a:lnTo>
                      <a:pt x="72" y="104"/>
                    </a:lnTo>
                    <a:lnTo>
                      <a:pt x="72" y="105"/>
                    </a:lnTo>
                    <a:lnTo>
                      <a:pt x="72" y="106"/>
                    </a:lnTo>
                    <a:lnTo>
                      <a:pt x="72" y="107"/>
                    </a:lnTo>
                    <a:lnTo>
                      <a:pt x="73" y="107"/>
                    </a:lnTo>
                    <a:lnTo>
                      <a:pt x="74" y="107"/>
                    </a:lnTo>
                    <a:lnTo>
                      <a:pt x="75" y="107"/>
                    </a:lnTo>
                    <a:lnTo>
                      <a:pt x="75" y="107"/>
                    </a:lnTo>
                    <a:lnTo>
                      <a:pt x="76" y="106"/>
                    </a:lnTo>
                    <a:lnTo>
                      <a:pt x="79" y="91"/>
                    </a:lnTo>
                    <a:lnTo>
                      <a:pt x="81" y="75"/>
                    </a:lnTo>
                    <a:lnTo>
                      <a:pt x="81" y="60"/>
                    </a:lnTo>
                    <a:lnTo>
                      <a:pt x="80" y="44"/>
                    </a:lnTo>
                    <a:lnTo>
                      <a:pt x="80" y="39"/>
                    </a:lnTo>
                    <a:lnTo>
                      <a:pt x="79" y="33"/>
                    </a:lnTo>
                    <a:lnTo>
                      <a:pt x="78" y="28"/>
                    </a:lnTo>
                    <a:lnTo>
                      <a:pt x="77" y="22"/>
                    </a:lnTo>
                    <a:lnTo>
                      <a:pt x="75" y="17"/>
                    </a:lnTo>
                    <a:lnTo>
                      <a:pt x="73" y="12"/>
                    </a:lnTo>
                    <a:lnTo>
                      <a:pt x="71" y="8"/>
                    </a:lnTo>
                    <a:lnTo>
                      <a:pt x="67" y="4"/>
                    </a:lnTo>
                    <a:lnTo>
                      <a:pt x="64" y="2"/>
                    </a:lnTo>
                    <a:lnTo>
                      <a:pt x="62" y="2"/>
                    </a:lnTo>
                    <a:lnTo>
                      <a:pt x="58" y="1"/>
                    </a:lnTo>
                    <a:lnTo>
                      <a:pt x="56" y="0"/>
                    </a:lnTo>
                    <a:lnTo>
                      <a:pt x="53" y="0"/>
                    </a:lnTo>
                    <a:lnTo>
                      <a:pt x="50" y="0"/>
                    </a:lnTo>
                    <a:lnTo>
                      <a:pt x="47" y="0"/>
                    </a:lnTo>
                    <a:lnTo>
                      <a:pt x="44" y="0"/>
                    </a:lnTo>
                    <a:lnTo>
                      <a:pt x="41" y="0"/>
                    </a:lnTo>
                    <a:lnTo>
                      <a:pt x="37" y="0"/>
                    </a:lnTo>
                    <a:lnTo>
                      <a:pt x="34" y="0"/>
                    </a:lnTo>
                    <a:lnTo>
                      <a:pt x="31" y="1"/>
                    </a:lnTo>
                    <a:lnTo>
                      <a:pt x="27" y="1"/>
                    </a:lnTo>
                    <a:lnTo>
                      <a:pt x="23" y="1"/>
                    </a:lnTo>
                    <a:lnTo>
                      <a:pt x="20" y="2"/>
                    </a:lnTo>
                    <a:lnTo>
                      <a:pt x="16" y="2"/>
                    </a:lnTo>
                    <a:lnTo>
                      <a:pt x="13" y="3"/>
                    </a:lnTo>
                    <a:lnTo>
                      <a:pt x="10" y="3"/>
                    </a:lnTo>
                    <a:lnTo>
                      <a:pt x="7" y="4"/>
                    </a:lnTo>
                    <a:lnTo>
                      <a:pt x="4" y="4"/>
                    </a:lnTo>
                    <a:lnTo>
                      <a:pt x="3" y="5"/>
                    </a:lnTo>
                    <a:lnTo>
                      <a:pt x="1" y="6"/>
                    </a:lnTo>
                    <a:lnTo>
                      <a:pt x="0" y="6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316" name="Freeform 68"/>
              <p:cNvSpPr>
                <a:spLocks/>
              </p:cNvSpPr>
              <p:nvPr/>
            </p:nvSpPr>
            <p:spPr bwMode="auto">
              <a:xfrm>
                <a:off x="2346" y="308"/>
                <a:ext cx="91" cy="80"/>
              </a:xfrm>
              <a:custGeom>
                <a:avLst/>
                <a:gdLst/>
                <a:ahLst/>
                <a:cxnLst>
                  <a:cxn ang="0">
                    <a:pos x="42" y="75"/>
                  </a:cxn>
                  <a:cxn ang="0">
                    <a:pos x="34" y="75"/>
                  </a:cxn>
                  <a:cxn ang="0">
                    <a:pos x="23" y="73"/>
                  </a:cxn>
                  <a:cxn ang="0">
                    <a:pos x="14" y="67"/>
                  </a:cxn>
                  <a:cxn ang="0">
                    <a:pos x="8" y="51"/>
                  </a:cxn>
                  <a:cxn ang="0">
                    <a:pos x="6" y="28"/>
                  </a:cxn>
                  <a:cxn ang="0">
                    <a:pos x="5" y="14"/>
                  </a:cxn>
                  <a:cxn ang="0">
                    <a:pos x="7" y="11"/>
                  </a:cxn>
                  <a:cxn ang="0">
                    <a:pos x="10" y="10"/>
                  </a:cxn>
                  <a:cxn ang="0">
                    <a:pos x="13" y="9"/>
                  </a:cxn>
                  <a:cxn ang="0">
                    <a:pos x="16" y="8"/>
                  </a:cxn>
                  <a:cxn ang="0">
                    <a:pos x="23" y="8"/>
                  </a:cxn>
                  <a:cxn ang="0">
                    <a:pos x="29" y="7"/>
                  </a:cxn>
                  <a:cxn ang="0">
                    <a:pos x="36" y="7"/>
                  </a:cxn>
                  <a:cxn ang="0">
                    <a:pos x="43" y="6"/>
                  </a:cxn>
                  <a:cxn ang="0">
                    <a:pos x="50" y="6"/>
                  </a:cxn>
                  <a:cxn ang="0">
                    <a:pos x="57" y="6"/>
                  </a:cxn>
                  <a:cxn ang="0">
                    <a:pos x="64" y="6"/>
                  </a:cxn>
                  <a:cxn ang="0">
                    <a:pos x="71" y="6"/>
                  </a:cxn>
                  <a:cxn ang="0">
                    <a:pos x="73" y="6"/>
                  </a:cxn>
                  <a:cxn ang="0">
                    <a:pos x="74" y="4"/>
                  </a:cxn>
                  <a:cxn ang="0">
                    <a:pos x="75" y="3"/>
                  </a:cxn>
                  <a:cxn ang="0">
                    <a:pos x="75" y="1"/>
                  </a:cxn>
                  <a:cxn ang="0">
                    <a:pos x="74" y="0"/>
                  </a:cxn>
                  <a:cxn ang="0">
                    <a:pos x="73" y="0"/>
                  </a:cxn>
                  <a:cxn ang="0">
                    <a:pos x="66" y="0"/>
                  </a:cxn>
                  <a:cxn ang="0">
                    <a:pos x="59" y="1"/>
                  </a:cxn>
                  <a:cxn ang="0">
                    <a:pos x="51" y="1"/>
                  </a:cxn>
                  <a:cxn ang="0">
                    <a:pos x="44" y="1"/>
                  </a:cxn>
                  <a:cxn ang="0">
                    <a:pos x="37" y="1"/>
                  </a:cxn>
                  <a:cxn ang="0">
                    <a:pos x="30" y="2"/>
                  </a:cxn>
                  <a:cxn ang="0">
                    <a:pos x="23" y="2"/>
                  </a:cxn>
                  <a:cxn ang="0">
                    <a:pos x="16" y="3"/>
                  </a:cxn>
                  <a:cxn ang="0">
                    <a:pos x="11" y="3"/>
                  </a:cxn>
                  <a:cxn ang="0">
                    <a:pos x="7" y="5"/>
                  </a:cxn>
                  <a:cxn ang="0">
                    <a:pos x="3" y="8"/>
                  </a:cxn>
                  <a:cxn ang="0">
                    <a:pos x="1" y="12"/>
                  </a:cxn>
                  <a:cxn ang="0">
                    <a:pos x="0" y="21"/>
                  </a:cxn>
                  <a:cxn ang="0">
                    <a:pos x="2" y="35"/>
                  </a:cxn>
                  <a:cxn ang="0">
                    <a:pos x="4" y="52"/>
                  </a:cxn>
                  <a:cxn ang="0">
                    <a:pos x="7" y="66"/>
                  </a:cxn>
                  <a:cxn ang="0">
                    <a:pos x="10" y="71"/>
                  </a:cxn>
                  <a:cxn ang="0">
                    <a:pos x="14" y="74"/>
                  </a:cxn>
                  <a:cxn ang="0">
                    <a:pos x="21" y="77"/>
                  </a:cxn>
                  <a:cxn ang="0">
                    <a:pos x="29" y="78"/>
                  </a:cxn>
                  <a:cxn ang="0">
                    <a:pos x="37" y="79"/>
                  </a:cxn>
                  <a:cxn ang="0">
                    <a:pos x="44" y="80"/>
                  </a:cxn>
                  <a:cxn ang="0">
                    <a:pos x="51" y="79"/>
                  </a:cxn>
                  <a:cxn ang="0">
                    <a:pos x="57" y="78"/>
                  </a:cxn>
                  <a:cxn ang="0">
                    <a:pos x="64" y="76"/>
                  </a:cxn>
                  <a:cxn ang="0">
                    <a:pos x="70" y="75"/>
                  </a:cxn>
                  <a:cxn ang="0">
                    <a:pos x="76" y="75"/>
                  </a:cxn>
                  <a:cxn ang="0">
                    <a:pos x="83" y="73"/>
                  </a:cxn>
                  <a:cxn ang="0">
                    <a:pos x="89" y="72"/>
                  </a:cxn>
                  <a:cxn ang="0">
                    <a:pos x="91" y="69"/>
                  </a:cxn>
                  <a:cxn ang="0">
                    <a:pos x="88" y="68"/>
                  </a:cxn>
                  <a:cxn ang="0">
                    <a:pos x="83" y="68"/>
                  </a:cxn>
                  <a:cxn ang="0">
                    <a:pos x="76" y="69"/>
                  </a:cxn>
                  <a:cxn ang="0">
                    <a:pos x="69" y="70"/>
                  </a:cxn>
                  <a:cxn ang="0">
                    <a:pos x="61" y="71"/>
                  </a:cxn>
                  <a:cxn ang="0">
                    <a:pos x="55" y="73"/>
                  </a:cxn>
                  <a:cxn ang="0">
                    <a:pos x="49" y="74"/>
                  </a:cxn>
                  <a:cxn ang="0">
                    <a:pos x="46" y="75"/>
                  </a:cxn>
                </a:cxnLst>
                <a:rect l="0" t="0" r="r" b="b"/>
                <a:pathLst>
                  <a:path w="91" h="80">
                    <a:moveTo>
                      <a:pt x="46" y="75"/>
                    </a:moveTo>
                    <a:lnTo>
                      <a:pt x="42" y="75"/>
                    </a:lnTo>
                    <a:lnTo>
                      <a:pt x="38" y="75"/>
                    </a:lnTo>
                    <a:lnTo>
                      <a:pt x="34" y="75"/>
                    </a:lnTo>
                    <a:lnTo>
                      <a:pt x="28" y="74"/>
                    </a:lnTo>
                    <a:lnTo>
                      <a:pt x="23" y="73"/>
                    </a:lnTo>
                    <a:lnTo>
                      <a:pt x="18" y="71"/>
                    </a:lnTo>
                    <a:lnTo>
                      <a:pt x="14" y="67"/>
                    </a:lnTo>
                    <a:lnTo>
                      <a:pt x="11" y="63"/>
                    </a:lnTo>
                    <a:lnTo>
                      <a:pt x="8" y="51"/>
                    </a:lnTo>
                    <a:lnTo>
                      <a:pt x="7" y="39"/>
                    </a:lnTo>
                    <a:lnTo>
                      <a:pt x="6" y="28"/>
                    </a:lnTo>
                    <a:lnTo>
                      <a:pt x="5" y="16"/>
                    </a:lnTo>
                    <a:lnTo>
                      <a:pt x="5" y="14"/>
                    </a:lnTo>
                    <a:lnTo>
                      <a:pt x="6" y="12"/>
                    </a:lnTo>
                    <a:lnTo>
                      <a:pt x="7" y="11"/>
                    </a:lnTo>
                    <a:lnTo>
                      <a:pt x="8" y="10"/>
                    </a:lnTo>
                    <a:lnTo>
                      <a:pt x="10" y="10"/>
                    </a:lnTo>
                    <a:lnTo>
                      <a:pt x="11" y="9"/>
                    </a:lnTo>
                    <a:lnTo>
                      <a:pt x="13" y="9"/>
                    </a:lnTo>
                    <a:lnTo>
                      <a:pt x="14" y="8"/>
                    </a:lnTo>
                    <a:lnTo>
                      <a:pt x="16" y="8"/>
                    </a:lnTo>
                    <a:lnTo>
                      <a:pt x="19" y="8"/>
                    </a:lnTo>
                    <a:lnTo>
                      <a:pt x="23" y="8"/>
                    </a:lnTo>
                    <a:lnTo>
                      <a:pt x="26" y="8"/>
                    </a:lnTo>
                    <a:lnTo>
                      <a:pt x="29" y="7"/>
                    </a:lnTo>
                    <a:lnTo>
                      <a:pt x="33" y="7"/>
                    </a:lnTo>
                    <a:lnTo>
                      <a:pt x="36" y="7"/>
                    </a:lnTo>
                    <a:lnTo>
                      <a:pt x="40" y="7"/>
                    </a:lnTo>
                    <a:lnTo>
                      <a:pt x="43" y="6"/>
                    </a:lnTo>
                    <a:lnTo>
                      <a:pt x="46" y="6"/>
                    </a:lnTo>
                    <a:lnTo>
                      <a:pt x="50" y="6"/>
                    </a:lnTo>
                    <a:lnTo>
                      <a:pt x="53" y="6"/>
                    </a:lnTo>
                    <a:lnTo>
                      <a:pt x="57" y="6"/>
                    </a:lnTo>
                    <a:lnTo>
                      <a:pt x="60" y="6"/>
                    </a:lnTo>
                    <a:lnTo>
                      <a:pt x="64" y="6"/>
                    </a:lnTo>
                    <a:lnTo>
                      <a:pt x="67" y="6"/>
                    </a:lnTo>
                    <a:lnTo>
                      <a:pt x="71" y="6"/>
                    </a:lnTo>
                    <a:lnTo>
                      <a:pt x="72" y="6"/>
                    </a:lnTo>
                    <a:lnTo>
                      <a:pt x="73" y="6"/>
                    </a:lnTo>
                    <a:lnTo>
                      <a:pt x="73" y="5"/>
                    </a:lnTo>
                    <a:lnTo>
                      <a:pt x="74" y="4"/>
                    </a:lnTo>
                    <a:lnTo>
                      <a:pt x="75" y="4"/>
                    </a:lnTo>
                    <a:lnTo>
                      <a:pt x="75" y="3"/>
                    </a:lnTo>
                    <a:lnTo>
                      <a:pt x="75" y="2"/>
                    </a:lnTo>
                    <a:lnTo>
                      <a:pt x="75" y="1"/>
                    </a:lnTo>
                    <a:lnTo>
                      <a:pt x="75" y="1"/>
                    </a:lnTo>
                    <a:lnTo>
                      <a:pt x="74" y="0"/>
                    </a:lnTo>
                    <a:lnTo>
                      <a:pt x="73" y="0"/>
                    </a:lnTo>
                    <a:lnTo>
                      <a:pt x="73" y="0"/>
                    </a:lnTo>
                    <a:lnTo>
                      <a:pt x="69" y="0"/>
                    </a:lnTo>
                    <a:lnTo>
                      <a:pt x="66" y="0"/>
                    </a:lnTo>
                    <a:lnTo>
                      <a:pt x="62" y="0"/>
                    </a:lnTo>
                    <a:lnTo>
                      <a:pt x="59" y="1"/>
                    </a:lnTo>
                    <a:lnTo>
                      <a:pt x="55" y="1"/>
                    </a:lnTo>
                    <a:lnTo>
                      <a:pt x="51" y="1"/>
                    </a:lnTo>
                    <a:lnTo>
                      <a:pt x="48" y="1"/>
                    </a:lnTo>
                    <a:lnTo>
                      <a:pt x="44" y="1"/>
                    </a:lnTo>
                    <a:lnTo>
                      <a:pt x="41" y="1"/>
                    </a:lnTo>
                    <a:lnTo>
                      <a:pt x="37" y="1"/>
                    </a:lnTo>
                    <a:lnTo>
                      <a:pt x="34" y="1"/>
                    </a:lnTo>
                    <a:lnTo>
                      <a:pt x="30" y="2"/>
                    </a:lnTo>
                    <a:lnTo>
                      <a:pt x="27" y="2"/>
                    </a:lnTo>
                    <a:lnTo>
                      <a:pt x="23" y="2"/>
                    </a:lnTo>
                    <a:lnTo>
                      <a:pt x="19" y="2"/>
                    </a:lnTo>
                    <a:lnTo>
                      <a:pt x="16" y="3"/>
                    </a:lnTo>
                    <a:lnTo>
                      <a:pt x="14" y="3"/>
                    </a:lnTo>
                    <a:lnTo>
                      <a:pt x="11" y="3"/>
                    </a:lnTo>
                    <a:lnTo>
                      <a:pt x="9" y="4"/>
                    </a:lnTo>
                    <a:lnTo>
                      <a:pt x="7" y="5"/>
                    </a:lnTo>
                    <a:lnTo>
                      <a:pt x="5" y="6"/>
                    </a:lnTo>
                    <a:lnTo>
                      <a:pt x="3" y="8"/>
                    </a:lnTo>
                    <a:lnTo>
                      <a:pt x="2" y="9"/>
                    </a:lnTo>
                    <a:lnTo>
                      <a:pt x="1" y="12"/>
                    </a:lnTo>
                    <a:lnTo>
                      <a:pt x="0" y="15"/>
                    </a:lnTo>
                    <a:lnTo>
                      <a:pt x="0" y="21"/>
                    </a:lnTo>
                    <a:lnTo>
                      <a:pt x="1" y="28"/>
                    </a:lnTo>
                    <a:lnTo>
                      <a:pt x="2" y="35"/>
                    </a:lnTo>
                    <a:lnTo>
                      <a:pt x="2" y="44"/>
                    </a:lnTo>
                    <a:lnTo>
                      <a:pt x="4" y="52"/>
                    </a:lnTo>
                    <a:lnTo>
                      <a:pt x="6" y="60"/>
                    </a:lnTo>
                    <a:lnTo>
                      <a:pt x="7" y="66"/>
                    </a:lnTo>
                    <a:lnTo>
                      <a:pt x="9" y="69"/>
                    </a:lnTo>
                    <a:lnTo>
                      <a:pt x="10" y="71"/>
                    </a:lnTo>
                    <a:lnTo>
                      <a:pt x="12" y="73"/>
                    </a:lnTo>
                    <a:lnTo>
                      <a:pt x="14" y="74"/>
                    </a:lnTo>
                    <a:lnTo>
                      <a:pt x="18" y="76"/>
                    </a:lnTo>
                    <a:lnTo>
                      <a:pt x="21" y="77"/>
                    </a:lnTo>
                    <a:lnTo>
                      <a:pt x="25" y="78"/>
                    </a:lnTo>
                    <a:lnTo>
                      <a:pt x="29" y="78"/>
                    </a:lnTo>
                    <a:lnTo>
                      <a:pt x="33" y="79"/>
                    </a:lnTo>
                    <a:lnTo>
                      <a:pt x="37" y="79"/>
                    </a:lnTo>
                    <a:lnTo>
                      <a:pt x="41" y="80"/>
                    </a:lnTo>
                    <a:lnTo>
                      <a:pt x="44" y="80"/>
                    </a:lnTo>
                    <a:lnTo>
                      <a:pt x="48" y="80"/>
                    </a:lnTo>
                    <a:lnTo>
                      <a:pt x="51" y="79"/>
                    </a:lnTo>
                    <a:lnTo>
                      <a:pt x="54" y="79"/>
                    </a:lnTo>
                    <a:lnTo>
                      <a:pt x="57" y="78"/>
                    </a:lnTo>
                    <a:lnTo>
                      <a:pt x="61" y="77"/>
                    </a:lnTo>
                    <a:lnTo>
                      <a:pt x="64" y="76"/>
                    </a:lnTo>
                    <a:lnTo>
                      <a:pt x="67" y="75"/>
                    </a:lnTo>
                    <a:lnTo>
                      <a:pt x="70" y="75"/>
                    </a:lnTo>
                    <a:lnTo>
                      <a:pt x="73" y="75"/>
                    </a:lnTo>
                    <a:lnTo>
                      <a:pt x="76" y="75"/>
                    </a:lnTo>
                    <a:lnTo>
                      <a:pt x="80" y="74"/>
                    </a:lnTo>
                    <a:lnTo>
                      <a:pt x="83" y="73"/>
                    </a:lnTo>
                    <a:lnTo>
                      <a:pt x="86" y="73"/>
                    </a:lnTo>
                    <a:lnTo>
                      <a:pt x="89" y="72"/>
                    </a:lnTo>
                    <a:lnTo>
                      <a:pt x="91" y="70"/>
                    </a:lnTo>
                    <a:lnTo>
                      <a:pt x="91" y="69"/>
                    </a:lnTo>
                    <a:lnTo>
                      <a:pt x="90" y="68"/>
                    </a:lnTo>
                    <a:lnTo>
                      <a:pt x="88" y="68"/>
                    </a:lnTo>
                    <a:lnTo>
                      <a:pt x="86" y="68"/>
                    </a:lnTo>
                    <a:lnTo>
                      <a:pt x="83" y="68"/>
                    </a:lnTo>
                    <a:lnTo>
                      <a:pt x="79" y="68"/>
                    </a:lnTo>
                    <a:lnTo>
                      <a:pt x="76" y="69"/>
                    </a:lnTo>
                    <a:lnTo>
                      <a:pt x="72" y="69"/>
                    </a:lnTo>
                    <a:lnTo>
                      <a:pt x="69" y="70"/>
                    </a:lnTo>
                    <a:lnTo>
                      <a:pt x="65" y="71"/>
                    </a:lnTo>
                    <a:lnTo>
                      <a:pt x="61" y="71"/>
                    </a:lnTo>
                    <a:lnTo>
                      <a:pt x="58" y="72"/>
                    </a:lnTo>
                    <a:lnTo>
                      <a:pt x="55" y="73"/>
                    </a:lnTo>
                    <a:lnTo>
                      <a:pt x="52" y="73"/>
                    </a:lnTo>
                    <a:lnTo>
                      <a:pt x="49" y="74"/>
                    </a:lnTo>
                    <a:lnTo>
                      <a:pt x="47" y="74"/>
                    </a:lnTo>
                    <a:lnTo>
                      <a:pt x="46" y="7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317" name="Freeform 69"/>
              <p:cNvSpPr>
                <a:spLocks/>
              </p:cNvSpPr>
              <p:nvPr/>
            </p:nvSpPr>
            <p:spPr bwMode="auto">
              <a:xfrm>
                <a:off x="2428" y="311"/>
                <a:ext cx="13" cy="53"/>
              </a:xfrm>
              <a:custGeom>
                <a:avLst/>
                <a:gdLst/>
                <a:ahLst/>
                <a:cxnLst>
                  <a:cxn ang="0">
                    <a:pos x="1" y="6"/>
                  </a:cxn>
                  <a:cxn ang="0">
                    <a:pos x="4" y="11"/>
                  </a:cxn>
                  <a:cxn ang="0">
                    <a:pos x="6" y="16"/>
                  </a:cxn>
                  <a:cxn ang="0">
                    <a:pos x="7" y="22"/>
                  </a:cxn>
                  <a:cxn ang="0">
                    <a:pos x="8" y="28"/>
                  </a:cxn>
                  <a:cxn ang="0">
                    <a:pos x="8" y="34"/>
                  </a:cxn>
                  <a:cxn ang="0">
                    <a:pos x="8" y="40"/>
                  </a:cxn>
                  <a:cxn ang="0">
                    <a:pos x="8" y="45"/>
                  </a:cxn>
                  <a:cxn ang="0">
                    <a:pos x="9" y="51"/>
                  </a:cxn>
                  <a:cxn ang="0">
                    <a:pos x="9" y="52"/>
                  </a:cxn>
                  <a:cxn ang="0">
                    <a:pos x="10" y="53"/>
                  </a:cxn>
                  <a:cxn ang="0">
                    <a:pos x="10" y="53"/>
                  </a:cxn>
                  <a:cxn ang="0">
                    <a:pos x="11" y="53"/>
                  </a:cxn>
                  <a:cxn ang="0">
                    <a:pos x="12" y="53"/>
                  </a:cxn>
                  <a:cxn ang="0">
                    <a:pos x="13" y="52"/>
                  </a:cxn>
                  <a:cxn ang="0">
                    <a:pos x="13" y="52"/>
                  </a:cxn>
                  <a:cxn ang="0">
                    <a:pos x="13" y="51"/>
                  </a:cxn>
                  <a:cxn ang="0">
                    <a:pos x="13" y="44"/>
                  </a:cxn>
                  <a:cxn ang="0">
                    <a:pos x="13" y="37"/>
                  </a:cxn>
                  <a:cxn ang="0">
                    <a:pos x="13" y="30"/>
                  </a:cxn>
                  <a:cxn ang="0">
                    <a:pos x="12" y="23"/>
                  </a:cxn>
                  <a:cxn ang="0">
                    <a:pos x="12" y="16"/>
                  </a:cxn>
                  <a:cxn ang="0">
                    <a:pos x="10" y="10"/>
                  </a:cxn>
                  <a:cxn ang="0">
                    <a:pos x="7" y="5"/>
                  </a:cxn>
                  <a:cxn ang="0">
                    <a:pos x="3" y="0"/>
                  </a:cxn>
                  <a:cxn ang="0">
                    <a:pos x="2" y="1"/>
                  </a:cxn>
                  <a:cxn ang="0">
                    <a:pos x="1" y="2"/>
                  </a:cxn>
                  <a:cxn ang="0">
                    <a:pos x="0" y="3"/>
                  </a:cxn>
                  <a:cxn ang="0">
                    <a:pos x="1" y="6"/>
                  </a:cxn>
                </a:cxnLst>
                <a:rect l="0" t="0" r="r" b="b"/>
                <a:pathLst>
                  <a:path w="13" h="53">
                    <a:moveTo>
                      <a:pt x="1" y="6"/>
                    </a:moveTo>
                    <a:lnTo>
                      <a:pt x="4" y="11"/>
                    </a:lnTo>
                    <a:lnTo>
                      <a:pt x="6" y="16"/>
                    </a:lnTo>
                    <a:lnTo>
                      <a:pt x="7" y="22"/>
                    </a:lnTo>
                    <a:lnTo>
                      <a:pt x="8" y="28"/>
                    </a:lnTo>
                    <a:lnTo>
                      <a:pt x="8" y="34"/>
                    </a:lnTo>
                    <a:lnTo>
                      <a:pt x="8" y="40"/>
                    </a:lnTo>
                    <a:lnTo>
                      <a:pt x="8" y="45"/>
                    </a:lnTo>
                    <a:lnTo>
                      <a:pt x="9" y="51"/>
                    </a:lnTo>
                    <a:lnTo>
                      <a:pt x="9" y="52"/>
                    </a:lnTo>
                    <a:lnTo>
                      <a:pt x="10" y="53"/>
                    </a:lnTo>
                    <a:lnTo>
                      <a:pt x="10" y="53"/>
                    </a:lnTo>
                    <a:lnTo>
                      <a:pt x="11" y="53"/>
                    </a:lnTo>
                    <a:lnTo>
                      <a:pt x="12" y="53"/>
                    </a:lnTo>
                    <a:lnTo>
                      <a:pt x="13" y="52"/>
                    </a:lnTo>
                    <a:lnTo>
                      <a:pt x="13" y="52"/>
                    </a:lnTo>
                    <a:lnTo>
                      <a:pt x="13" y="51"/>
                    </a:lnTo>
                    <a:lnTo>
                      <a:pt x="13" y="44"/>
                    </a:lnTo>
                    <a:lnTo>
                      <a:pt x="13" y="37"/>
                    </a:lnTo>
                    <a:lnTo>
                      <a:pt x="13" y="30"/>
                    </a:lnTo>
                    <a:lnTo>
                      <a:pt x="12" y="23"/>
                    </a:lnTo>
                    <a:lnTo>
                      <a:pt x="12" y="16"/>
                    </a:lnTo>
                    <a:lnTo>
                      <a:pt x="10" y="10"/>
                    </a:lnTo>
                    <a:lnTo>
                      <a:pt x="7" y="5"/>
                    </a:lnTo>
                    <a:lnTo>
                      <a:pt x="3" y="0"/>
                    </a:lnTo>
                    <a:lnTo>
                      <a:pt x="2" y="1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1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318" name="Freeform 70"/>
              <p:cNvSpPr>
                <a:spLocks/>
              </p:cNvSpPr>
              <p:nvPr/>
            </p:nvSpPr>
            <p:spPr bwMode="auto">
              <a:xfrm>
                <a:off x="2360" y="361"/>
                <a:ext cx="15" cy="13"/>
              </a:xfrm>
              <a:custGeom>
                <a:avLst/>
                <a:gdLst/>
                <a:ahLst/>
                <a:cxnLst>
                  <a:cxn ang="0">
                    <a:pos x="13" y="13"/>
                  </a:cxn>
                  <a:cxn ang="0">
                    <a:pos x="13" y="13"/>
                  </a:cxn>
                  <a:cxn ang="0">
                    <a:pos x="14" y="12"/>
                  </a:cxn>
                  <a:cxn ang="0">
                    <a:pos x="14" y="12"/>
                  </a:cxn>
                  <a:cxn ang="0">
                    <a:pos x="15" y="12"/>
                  </a:cxn>
                  <a:cxn ang="0">
                    <a:pos x="15" y="11"/>
                  </a:cxn>
                  <a:cxn ang="0">
                    <a:pos x="15" y="10"/>
                  </a:cxn>
                  <a:cxn ang="0">
                    <a:pos x="14" y="9"/>
                  </a:cxn>
                  <a:cxn ang="0">
                    <a:pos x="14" y="9"/>
                  </a:cxn>
                  <a:cxn ang="0">
                    <a:pos x="12" y="8"/>
                  </a:cxn>
                  <a:cxn ang="0">
                    <a:pos x="10" y="6"/>
                  </a:cxn>
                  <a:cxn ang="0">
                    <a:pos x="8" y="5"/>
                  </a:cxn>
                  <a:cxn ang="0">
                    <a:pos x="6" y="3"/>
                  </a:cxn>
                  <a:cxn ang="0">
                    <a:pos x="4" y="2"/>
                  </a:cxn>
                  <a:cxn ang="0">
                    <a:pos x="2" y="1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1" y="3"/>
                  </a:cxn>
                  <a:cxn ang="0">
                    <a:pos x="2" y="5"/>
                  </a:cxn>
                  <a:cxn ang="0">
                    <a:pos x="4" y="6"/>
                  </a:cxn>
                  <a:cxn ang="0">
                    <a:pos x="6" y="8"/>
                  </a:cxn>
                  <a:cxn ang="0">
                    <a:pos x="9" y="10"/>
                  </a:cxn>
                  <a:cxn ang="0">
                    <a:pos x="11" y="12"/>
                  </a:cxn>
                  <a:cxn ang="0">
                    <a:pos x="13" y="13"/>
                  </a:cxn>
                </a:cxnLst>
                <a:rect l="0" t="0" r="r" b="b"/>
                <a:pathLst>
                  <a:path w="15" h="13">
                    <a:moveTo>
                      <a:pt x="13" y="13"/>
                    </a:moveTo>
                    <a:lnTo>
                      <a:pt x="13" y="13"/>
                    </a:lnTo>
                    <a:lnTo>
                      <a:pt x="14" y="12"/>
                    </a:lnTo>
                    <a:lnTo>
                      <a:pt x="14" y="12"/>
                    </a:lnTo>
                    <a:lnTo>
                      <a:pt x="15" y="12"/>
                    </a:lnTo>
                    <a:lnTo>
                      <a:pt x="15" y="11"/>
                    </a:lnTo>
                    <a:lnTo>
                      <a:pt x="15" y="10"/>
                    </a:lnTo>
                    <a:lnTo>
                      <a:pt x="14" y="9"/>
                    </a:lnTo>
                    <a:lnTo>
                      <a:pt x="14" y="9"/>
                    </a:lnTo>
                    <a:lnTo>
                      <a:pt x="12" y="8"/>
                    </a:lnTo>
                    <a:lnTo>
                      <a:pt x="10" y="6"/>
                    </a:lnTo>
                    <a:lnTo>
                      <a:pt x="8" y="5"/>
                    </a:lnTo>
                    <a:lnTo>
                      <a:pt x="6" y="3"/>
                    </a:lnTo>
                    <a:lnTo>
                      <a:pt x="4" y="2"/>
                    </a:lnTo>
                    <a:lnTo>
                      <a:pt x="2" y="1"/>
                    </a:lnTo>
                    <a:lnTo>
                      <a:pt x="1" y="0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1" y="3"/>
                    </a:lnTo>
                    <a:lnTo>
                      <a:pt x="2" y="5"/>
                    </a:lnTo>
                    <a:lnTo>
                      <a:pt x="4" y="6"/>
                    </a:lnTo>
                    <a:lnTo>
                      <a:pt x="6" y="8"/>
                    </a:lnTo>
                    <a:lnTo>
                      <a:pt x="9" y="10"/>
                    </a:lnTo>
                    <a:lnTo>
                      <a:pt x="11" y="12"/>
                    </a:lnTo>
                    <a:lnTo>
                      <a:pt x="13" y="1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319" name="Freeform 71"/>
              <p:cNvSpPr>
                <a:spLocks/>
              </p:cNvSpPr>
              <p:nvPr/>
            </p:nvSpPr>
            <p:spPr bwMode="auto">
              <a:xfrm>
                <a:off x="2368" y="358"/>
                <a:ext cx="15" cy="13"/>
              </a:xfrm>
              <a:custGeom>
                <a:avLst/>
                <a:gdLst/>
                <a:ahLst/>
                <a:cxnLst>
                  <a:cxn ang="0">
                    <a:pos x="13" y="13"/>
                  </a:cxn>
                  <a:cxn ang="0">
                    <a:pos x="14" y="13"/>
                  </a:cxn>
                  <a:cxn ang="0">
                    <a:pos x="14" y="13"/>
                  </a:cxn>
                  <a:cxn ang="0">
                    <a:pos x="15" y="13"/>
                  </a:cxn>
                  <a:cxn ang="0">
                    <a:pos x="15" y="12"/>
                  </a:cxn>
                  <a:cxn ang="0">
                    <a:pos x="15" y="11"/>
                  </a:cxn>
                  <a:cxn ang="0">
                    <a:pos x="15" y="11"/>
                  </a:cxn>
                  <a:cxn ang="0">
                    <a:pos x="15" y="10"/>
                  </a:cxn>
                  <a:cxn ang="0">
                    <a:pos x="15" y="10"/>
                  </a:cxn>
                  <a:cxn ang="0">
                    <a:pos x="13" y="8"/>
                  </a:cxn>
                  <a:cxn ang="0">
                    <a:pos x="10" y="6"/>
                  </a:cxn>
                  <a:cxn ang="0">
                    <a:pos x="8" y="4"/>
                  </a:cxn>
                  <a:cxn ang="0">
                    <a:pos x="6" y="3"/>
                  </a:cxn>
                  <a:cxn ang="0">
                    <a:pos x="4" y="1"/>
                  </a:cxn>
                  <a:cxn ang="0">
                    <a:pos x="2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1" y="2"/>
                  </a:cxn>
                  <a:cxn ang="0">
                    <a:pos x="2" y="4"/>
                  </a:cxn>
                  <a:cxn ang="0">
                    <a:pos x="4" y="6"/>
                  </a:cxn>
                  <a:cxn ang="0">
                    <a:pos x="6" y="8"/>
                  </a:cxn>
                  <a:cxn ang="0">
                    <a:pos x="9" y="10"/>
                  </a:cxn>
                  <a:cxn ang="0">
                    <a:pos x="11" y="11"/>
                  </a:cxn>
                  <a:cxn ang="0">
                    <a:pos x="13" y="13"/>
                  </a:cxn>
                </a:cxnLst>
                <a:rect l="0" t="0" r="r" b="b"/>
                <a:pathLst>
                  <a:path w="15" h="13">
                    <a:moveTo>
                      <a:pt x="13" y="13"/>
                    </a:moveTo>
                    <a:lnTo>
                      <a:pt x="14" y="13"/>
                    </a:lnTo>
                    <a:lnTo>
                      <a:pt x="14" y="13"/>
                    </a:lnTo>
                    <a:lnTo>
                      <a:pt x="15" y="13"/>
                    </a:lnTo>
                    <a:lnTo>
                      <a:pt x="15" y="12"/>
                    </a:lnTo>
                    <a:lnTo>
                      <a:pt x="15" y="11"/>
                    </a:lnTo>
                    <a:lnTo>
                      <a:pt x="15" y="11"/>
                    </a:lnTo>
                    <a:lnTo>
                      <a:pt x="15" y="10"/>
                    </a:lnTo>
                    <a:lnTo>
                      <a:pt x="15" y="10"/>
                    </a:lnTo>
                    <a:lnTo>
                      <a:pt x="13" y="8"/>
                    </a:lnTo>
                    <a:lnTo>
                      <a:pt x="10" y="6"/>
                    </a:lnTo>
                    <a:lnTo>
                      <a:pt x="8" y="4"/>
                    </a:lnTo>
                    <a:lnTo>
                      <a:pt x="6" y="3"/>
                    </a:lnTo>
                    <a:lnTo>
                      <a:pt x="4" y="1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"/>
                    </a:lnTo>
                    <a:lnTo>
                      <a:pt x="1" y="2"/>
                    </a:lnTo>
                    <a:lnTo>
                      <a:pt x="2" y="4"/>
                    </a:lnTo>
                    <a:lnTo>
                      <a:pt x="4" y="6"/>
                    </a:lnTo>
                    <a:lnTo>
                      <a:pt x="6" y="8"/>
                    </a:lnTo>
                    <a:lnTo>
                      <a:pt x="9" y="10"/>
                    </a:lnTo>
                    <a:lnTo>
                      <a:pt x="11" y="11"/>
                    </a:lnTo>
                    <a:lnTo>
                      <a:pt x="13" y="1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320" name="Freeform 72"/>
              <p:cNvSpPr>
                <a:spLocks/>
              </p:cNvSpPr>
              <p:nvPr/>
            </p:nvSpPr>
            <p:spPr bwMode="auto">
              <a:xfrm>
                <a:off x="2367" y="342"/>
                <a:ext cx="33" cy="34"/>
              </a:xfrm>
              <a:custGeom>
                <a:avLst/>
                <a:gdLst/>
                <a:ahLst/>
                <a:cxnLst>
                  <a:cxn ang="0">
                    <a:pos x="30" y="33"/>
                  </a:cxn>
                  <a:cxn ang="0">
                    <a:pos x="31" y="34"/>
                  </a:cxn>
                  <a:cxn ang="0">
                    <a:pos x="31" y="34"/>
                  </a:cxn>
                  <a:cxn ang="0">
                    <a:pos x="32" y="34"/>
                  </a:cxn>
                  <a:cxn ang="0">
                    <a:pos x="33" y="34"/>
                  </a:cxn>
                  <a:cxn ang="0">
                    <a:pos x="33" y="33"/>
                  </a:cxn>
                  <a:cxn ang="0">
                    <a:pos x="33" y="33"/>
                  </a:cxn>
                  <a:cxn ang="0">
                    <a:pos x="33" y="32"/>
                  </a:cxn>
                  <a:cxn ang="0">
                    <a:pos x="33" y="31"/>
                  </a:cxn>
                  <a:cxn ang="0">
                    <a:pos x="32" y="29"/>
                  </a:cxn>
                  <a:cxn ang="0">
                    <a:pos x="31" y="27"/>
                  </a:cxn>
                  <a:cxn ang="0">
                    <a:pos x="30" y="26"/>
                  </a:cxn>
                  <a:cxn ang="0">
                    <a:pos x="29" y="24"/>
                  </a:cxn>
                  <a:cxn ang="0">
                    <a:pos x="25" y="21"/>
                  </a:cxn>
                  <a:cxn ang="0">
                    <a:pos x="20" y="16"/>
                  </a:cxn>
                  <a:cxn ang="0">
                    <a:pos x="16" y="12"/>
                  </a:cxn>
                  <a:cxn ang="0">
                    <a:pos x="11" y="8"/>
                  </a:cxn>
                  <a:cxn ang="0">
                    <a:pos x="7" y="5"/>
                  </a:cxn>
                  <a:cxn ang="0">
                    <a:pos x="3" y="2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3" y="4"/>
                  </a:cxn>
                  <a:cxn ang="0">
                    <a:pos x="6" y="8"/>
                  </a:cxn>
                  <a:cxn ang="0">
                    <a:pos x="11" y="13"/>
                  </a:cxn>
                  <a:cxn ang="0">
                    <a:pos x="16" y="18"/>
                  </a:cxn>
                  <a:cxn ang="0">
                    <a:pos x="21" y="23"/>
                  </a:cxn>
                  <a:cxn ang="0">
                    <a:pos x="26" y="29"/>
                  </a:cxn>
                  <a:cxn ang="0">
                    <a:pos x="30" y="33"/>
                  </a:cxn>
                </a:cxnLst>
                <a:rect l="0" t="0" r="r" b="b"/>
                <a:pathLst>
                  <a:path w="33" h="34">
                    <a:moveTo>
                      <a:pt x="30" y="33"/>
                    </a:moveTo>
                    <a:lnTo>
                      <a:pt x="31" y="34"/>
                    </a:lnTo>
                    <a:lnTo>
                      <a:pt x="31" y="34"/>
                    </a:lnTo>
                    <a:lnTo>
                      <a:pt x="32" y="34"/>
                    </a:lnTo>
                    <a:lnTo>
                      <a:pt x="33" y="34"/>
                    </a:lnTo>
                    <a:lnTo>
                      <a:pt x="33" y="33"/>
                    </a:lnTo>
                    <a:lnTo>
                      <a:pt x="33" y="33"/>
                    </a:lnTo>
                    <a:lnTo>
                      <a:pt x="33" y="32"/>
                    </a:lnTo>
                    <a:lnTo>
                      <a:pt x="33" y="31"/>
                    </a:lnTo>
                    <a:lnTo>
                      <a:pt x="32" y="29"/>
                    </a:lnTo>
                    <a:lnTo>
                      <a:pt x="31" y="27"/>
                    </a:lnTo>
                    <a:lnTo>
                      <a:pt x="30" y="26"/>
                    </a:lnTo>
                    <a:lnTo>
                      <a:pt x="29" y="24"/>
                    </a:lnTo>
                    <a:lnTo>
                      <a:pt x="25" y="21"/>
                    </a:lnTo>
                    <a:lnTo>
                      <a:pt x="20" y="16"/>
                    </a:lnTo>
                    <a:lnTo>
                      <a:pt x="16" y="12"/>
                    </a:lnTo>
                    <a:lnTo>
                      <a:pt x="11" y="8"/>
                    </a:lnTo>
                    <a:lnTo>
                      <a:pt x="7" y="5"/>
                    </a:lnTo>
                    <a:lnTo>
                      <a:pt x="3" y="2"/>
                    </a:lnTo>
                    <a:lnTo>
                      <a:pt x="1" y="0"/>
                    </a:lnTo>
                    <a:lnTo>
                      <a:pt x="0" y="0"/>
                    </a:lnTo>
                    <a:lnTo>
                      <a:pt x="0" y="1"/>
                    </a:lnTo>
                    <a:lnTo>
                      <a:pt x="3" y="4"/>
                    </a:lnTo>
                    <a:lnTo>
                      <a:pt x="6" y="8"/>
                    </a:lnTo>
                    <a:lnTo>
                      <a:pt x="11" y="13"/>
                    </a:lnTo>
                    <a:lnTo>
                      <a:pt x="16" y="18"/>
                    </a:lnTo>
                    <a:lnTo>
                      <a:pt x="21" y="23"/>
                    </a:lnTo>
                    <a:lnTo>
                      <a:pt x="26" y="29"/>
                    </a:lnTo>
                    <a:lnTo>
                      <a:pt x="30" y="3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321" name="Freeform 73"/>
              <p:cNvSpPr>
                <a:spLocks/>
              </p:cNvSpPr>
              <p:nvPr/>
            </p:nvSpPr>
            <p:spPr bwMode="auto">
              <a:xfrm>
                <a:off x="2458" y="256"/>
                <a:ext cx="20" cy="116"/>
              </a:xfrm>
              <a:custGeom>
                <a:avLst/>
                <a:gdLst/>
                <a:ahLst/>
                <a:cxnLst>
                  <a:cxn ang="0">
                    <a:pos x="6" y="116"/>
                  </a:cxn>
                  <a:cxn ang="0">
                    <a:pos x="10" y="112"/>
                  </a:cxn>
                  <a:cxn ang="0">
                    <a:pos x="12" y="108"/>
                  </a:cxn>
                  <a:cxn ang="0">
                    <a:pos x="14" y="104"/>
                  </a:cxn>
                  <a:cxn ang="0">
                    <a:pos x="16" y="100"/>
                  </a:cxn>
                  <a:cxn ang="0">
                    <a:pos x="17" y="96"/>
                  </a:cxn>
                  <a:cxn ang="0">
                    <a:pos x="18" y="92"/>
                  </a:cxn>
                  <a:cxn ang="0">
                    <a:pos x="19" y="87"/>
                  </a:cxn>
                  <a:cxn ang="0">
                    <a:pos x="20" y="81"/>
                  </a:cxn>
                  <a:cxn ang="0">
                    <a:pos x="20" y="80"/>
                  </a:cxn>
                  <a:cxn ang="0">
                    <a:pos x="20" y="79"/>
                  </a:cxn>
                  <a:cxn ang="0">
                    <a:pos x="20" y="77"/>
                  </a:cxn>
                  <a:cxn ang="0">
                    <a:pos x="20" y="76"/>
                  </a:cxn>
                  <a:cxn ang="0">
                    <a:pos x="18" y="68"/>
                  </a:cxn>
                  <a:cxn ang="0">
                    <a:pos x="17" y="59"/>
                  </a:cxn>
                  <a:cxn ang="0">
                    <a:pos x="15" y="49"/>
                  </a:cxn>
                  <a:cxn ang="0">
                    <a:pos x="13" y="38"/>
                  </a:cxn>
                  <a:cxn ang="0">
                    <a:pos x="11" y="28"/>
                  </a:cxn>
                  <a:cxn ang="0">
                    <a:pos x="9" y="17"/>
                  </a:cxn>
                  <a:cxn ang="0">
                    <a:pos x="6" y="9"/>
                  </a:cxn>
                  <a:cxn ang="0">
                    <a:pos x="4" y="2"/>
                  </a:cxn>
                  <a:cxn ang="0">
                    <a:pos x="4" y="1"/>
                  </a:cxn>
                  <a:cxn ang="0">
                    <a:pos x="3" y="1"/>
                  </a:cxn>
                  <a:cxn ang="0">
                    <a:pos x="2" y="0"/>
                  </a:cxn>
                  <a:cxn ang="0">
                    <a:pos x="2" y="1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0" y="2"/>
                  </a:cxn>
                  <a:cxn ang="0">
                    <a:pos x="1" y="3"/>
                  </a:cxn>
                  <a:cxn ang="0">
                    <a:pos x="3" y="10"/>
                  </a:cxn>
                  <a:cxn ang="0">
                    <a:pos x="6" y="19"/>
                  </a:cxn>
                  <a:cxn ang="0">
                    <a:pos x="8" y="30"/>
                  </a:cxn>
                  <a:cxn ang="0">
                    <a:pos x="11" y="42"/>
                  </a:cxn>
                  <a:cxn ang="0">
                    <a:pos x="13" y="54"/>
                  </a:cxn>
                  <a:cxn ang="0">
                    <a:pos x="15" y="65"/>
                  </a:cxn>
                  <a:cxn ang="0">
                    <a:pos x="16" y="74"/>
                  </a:cxn>
                  <a:cxn ang="0">
                    <a:pos x="17" y="79"/>
                  </a:cxn>
                  <a:cxn ang="0">
                    <a:pos x="16" y="83"/>
                  </a:cxn>
                  <a:cxn ang="0">
                    <a:pos x="16" y="87"/>
                  </a:cxn>
                  <a:cxn ang="0">
                    <a:pos x="15" y="90"/>
                  </a:cxn>
                  <a:cxn ang="0">
                    <a:pos x="14" y="93"/>
                  </a:cxn>
                  <a:cxn ang="0">
                    <a:pos x="14" y="96"/>
                  </a:cxn>
                  <a:cxn ang="0">
                    <a:pos x="12" y="100"/>
                  </a:cxn>
                  <a:cxn ang="0">
                    <a:pos x="11" y="103"/>
                  </a:cxn>
                  <a:cxn ang="0">
                    <a:pos x="9" y="107"/>
                  </a:cxn>
                  <a:cxn ang="0">
                    <a:pos x="9" y="106"/>
                  </a:cxn>
                  <a:cxn ang="0">
                    <a:pos x="9" y="103"/>
                  </a:cxn>
                  <a:cxn ang="0">
                    <a:pos x="9" y="100"/>
                  </a:cxn>
                  <a:cxn ang="0">
                    <a:pos x="7" y="98"/>
                  </a:cxn>
                  <a:cxn ang="0">
                    <a:pos x="6" y="101"/>
                  </a:cxn>
                  <a:cxn ang="0">
                    <a:pos x="6" y="107"/>
                  </a:cxn>
                  <a:cxn ang="0">
                    <a:pos x="6" y="113"/>
                  </a:cxn>
                  <a:cxn ang="0">
                    <a:pos x="6" y="116"/>
                  </a:cxn>
                </a:cxnLst>
                <a:rect l="0" t="0" r="r" b="b"/>
                <a:pathLst>
                  <a:path w="20" h="116">
                    <a:moveTo>
                      <a:pt x="6" y="116"/>
                    </a:moveTo>
                    <a:lnTo>
                      <a:pt x="10" y="112"/>
                    </a:lnTo>
                    <a:lnTo>
                      <a:pt x="12" y="108"/>
                    </a:lnTo>
                    <a:lnTo>
                      <a:pt x="14" y="104"/>
                    </a:lnTo>
                    <a:lnTo>
                      <a:pt x="16" y="100"/>
                    </a:lnTo>
                    <a:lnTo>
                      <a:pt x="17" y="96"/>
                    </a:lnTo>
                    <a:lnTo>
                      <a:pt x="18" y="92"/>
                    </a:lnTo>
                    <a:lnTo>
                      <a:pt x="19" y="87"/>
                    </a:lnTo>
                    <a:lnTo>
                      <a:pt x="20" y="81"/>
                    </a:lnTo>
                    <a:lnTo>
                      <a:pt x="20" y="80"/>
                    </a:lnTo>
                    <a:lnTo>
                      <a:pt x="20" y="79"/>
                    </a:lnTo>
                    <a:lnTo>
                      <a:pt x="20" y="77"/>
                    </a:lnTo>
                    <a:lnTo>
                      <a:pt x="20" y="76"/>
                    </a:lnTo>
                    <a:lnTo>
                      <a:pt x="18" y="68"/>
                    </a:lnTo>
                    <a:lnTo>
                      <a:pt x="17" y="59"/>
                    </a:lnTo>
                    <a:lnTo>
                      <a:pt x="15" y="49"/>
                    </a:lnTo>
                    <a:lnTo>
                      <a:pt x="13" y="38"/>
                    </a:lnTo>
                    <a:lnTo>
                      <a:pt x="11" y="28"/>
                    </a:lnTo>
                    <a:lnTo>
                      <a:pt x="9" y="17"/>
                    </a:lnTo>
                    <a:lnTo>
                      <a:pt x="6" y="9"/>
                    </a:lnTo>
                    <a:lnTo>
                      <a:pt x="4" y="2"/>
                    </a:lnTo>
                    <a:lnTo>
                      <a:pt x="4" y="1"/>
                    </a:lnTo>
                    <a:lnTo>
                      <a:pt x="3" y="1"/>
                    </a:lnTo>
                    <a:lnTo>
                      <a:pt x="2" y="0"/>
                    </a:lnTo>
                    <a:lnTo>
                      <a:pt x="2" y="1"/>
                    </a:lnTo>
                    <a:lnTo>
                      <a:pt x="1" y="1"/>
                    </a:lnTo>
                    <a:lnTo>
                      <a:pt x="1" y="2"/>
                    </a:lnTo>
                    <a:lnTo>
                      <a:pt x="0" y="2"/>
                    </a:lnTo>
                    <a:lnTo>
                      <a:pt x="1" y="3"/>
                    </a:lnTo>
                    <a:lnTo>
                      <a:pt x="3" y="10"/>
                    </a:lnTo>
                    <a:lnTo>
                      <a:pt x="6" y="19"/>
                    </a:lnTo>
                    <a:lnTo>
                      <a:pt x="8" y="30"/>
                    </a:lnTo>
                    <a:lnTo>
                      <a:pt x="11" y="42"/>
                    </a:lnTo>
                    <a:lnTo>
                      <a:pt x="13" y="54"/>
                    </a:lnTo>
                    <a:lnTo>
                      <a:pt x="15" y="65"/>
                    </a:lnTo>
                    <a:lnTo>
                      <a:pt x="16" y="74"/>
                    </a:lnTo>
                    <a:lnTo>
                      <a:pt x="17" y="79"/>
                    </a:lnTo>
                    <a:lnTo>
                      <a:pt x="16" y="83"/>
                    </a:lnTo>
                    <a:lnTo>
                      <a:pt x="16" y="87"/>
                    </a:lnTo>
                    <a:lnTo>
                      <a:pt x="15" y="90"/>
                    </a:lnTo>
                    <a:lnTo>
                      <a:pt x="14" y="93"/>
                    </a:lnTo>
                    <a:lnTo>
                      <a:pt x="14" y="96"/>
                    </a:lnTo>
                    <a:lnTo>
                      <a:pt x="12" y="100"/>
                    </a:lnTo>
                    <a:lnTo>
                      <a:pt x="11" y="103"/>
                    </a:lnTo>
                    <a:lnTo>
                      <a:pt x="9" y="107"/>
                    </a:lnTo>
                    <a:lnTo>
                      <a:pt x="9" y="106"/>
                    </a:lnTo>
                    <a:lnTo>
                      <a:pt x="9" y="103"/>
                    </a:lnTo>
                    <a:lnTo>
                      <a:pt x="9" y="100"/>
                    </a:lnTo>
                    <a:lnTo>
                      <a:pt x="7" y="98"/>
                    </a:lnTo>
                    <a:lnTo>
                      <a:pt x="6" y="101"/>
                    </a:lnTo>
                    <a:lnTo>
                      <a:pt x="6" y="107"/>
                    </a:lnTo>
                    <a:lnTo>
                      <a:pt x="6" y="113"/>
                    </a:lnTo>
                    <a:lnTo>
                      <a:pt x="6" y="11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322" name="Freeform 74"/>
              <p:cNvSpPr>
                <a:spLocks/>
              </p:cNvSpPr>
              <p:nvPr/>
            </p:nvSpPr>
            <p:spPr bwMode="auto">
              <a:xfrm>
                <a:off x="2347" y="257"/>
                <a:ext cx="33" cy="30"/>
              </a:xfrm>
              <a:custGeom>
                <a:avLst/>
                <a:gdLst/>
                <a:ahLst/>
                <a:cxnLst>
                  <a:cxn ang="0">
                    <a:pos x="33" y="0"/>
                  </a:cxn>
                  <a:cxn ang="0">
                    <a:pos x="30" y="1"/>
                  </a:cxn>
                  <a:cxn ang="0">
                    <a:pos x="25" y="4"/>
                  </a:cxn>
                  <a:cxn ang="0">
                    <a:pos x="20" y="9"/>
                  </a:cxn>
                  <a:cxn ang="0">
                    <a:pos x="14" y="14"/>
                  </a:cxn>
                  <a:cxn ang="0">
                    <a:pos x="8" y="19"/>
                  </a:cxn>
                  <a:cxn ang="0">
                    <a:pos x="3" y="24"/>
                  </a:cxn>
                  <a:cxn ang="0">
                    <a:pos x="1" y="28"/>
                  </a:cxn>
                  <a:cxn ang="0">
                    <a:pos x="0" y="30"/>
                  </a:cxn>
                  <a:cxn ang="0">
                    <a:pos x="3" y="29"/>
                  </a:cxn>
                  <a:cxn ang="0">
                    <a:pos x="7" y="26"/>
                  </a:cxn>
                  <a:cxn ang="0">
                    <a:pos x="12" y="23"/>
                  </a:cxn>
                  <a:cxn ang="0">
                    <a:pos x="17" y="18"/>
                  </a:cxn>
                  <a:cxn ang="0">
                    <a:pos x="22" y="14"/>
                  </a:cxn>
                  <a:cxn ang="0">
                    <a:pos x="26" y="9"/>
                  </a:cxn>
                  <a:cxn ang="0">
                    <a:pos x="30" y="5"/>
                  </a:cxn>
                  <a:cxn ang="0">
                    <a:pos x="33" y="0"/>
                  </a:cxn>
                </a:cxnLst>
                <a:rect l="0" t="0" r="r" b="b"/>
                <a:pathLst>
                  <a:path w="33" h="30">
                    <a:moveTo>
                      <a:pt x="33" y="0"/>
                    </a:moveTo>
                    <a:lnTo>
                      <a:pt x="30" y="1"/>
                    </a:lnTo>
                    <a:lnTo>
                      <a:pt x="25" y="4"/>
                    </a:lnTo>
                    <a:lnTo>
                      <a:pt x="20" y="9"/>
                    </a:lnTo>
                    <a:lnTo>
                      <a:pt x="14" y="14"/>
                    </a:lnTo>
                    <a:lnTo>
                      <a:pt x="8" y="19"/>
                    </a:lnTo>
                    <a:lnTo>
                      <a:pt x="3" y="24"/>
                    </a:lnTo>
                    <a:lnTo>
                      <a:pt x="1" y="28"/>
                    </a:lnTo>
                    <a:lnTo>
                      <a:pt x="0" y="30"/>
                    </a:lnTo>
                    <a:lnTo>
                      <a:pt x="3" y="29"/>
                    </a:lnTo>
                    <a:lnTo>
                      <a:pt x="7" y="26"/>
                    </a:lnTo>
                    <a:lnTo>
                      <a:pt x="12" y="23"/>
                    </a:lnTo>
                    <a:lnTo>
                      <a:pt x="17" y="18"/>
                    </a:lnTo>
                    <a:lnTo>
                      <a:pt x="22" y="14"/>
                    </a:lnTo>
                    <a:lnTo>
                      <a:pt x="26" y="9"/>
                    </a:lnTo>
                    <a:lnTo>
                      <a:pt x="30" y="5"/>
                    </a:lnTo>
                    <a:lnTo>
                      <a:pt x="33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323" name="Freeform 75"/>
              <p:cNvSpPr>
                <a:spLocks/>
              </p:cNvSpPr>
              <p:nvPr/>
            </p:nvSpPr>
            <p:spPr bwMode="auto">
              <a:xfrm>
                <a:off x="2387" y="243"/>
                <a:ext cx="71" cy="29"/>
              </a:xfrm>
              <a:custGeom>
                <a:avLst/>
                <a:gdLst/>
                <a:ahLst/>
                <a:cxnLst>
                  <a:cxn ang="0">
                    <a:pos x="71" y="5"/>
                  </a:cxn>
                  <a:cxn ang="0">
                    <a:pos x="71" y="4"/>
                  </a:cxn>
                  <a:cxn ang="0">
                    <a:pos x="69" y="3"/>
                  </a:cxn>
                  <a:cxn ang="0">
                    <a:pos x="66" y="2"/>
                  </a:cxn>
                  <a:cxn ang="0">
                    <a:pos x="62" y="1"/>
                  </a:cxn>
                  <a:cxn ang="0">
                    <a:pos x="57" y="1"/>
                  </a:cxn>
                  <a:cxn ang="0">
                    <a:pos x="51" y="0"/>
                  </a:cxn>
                  <a:cxn ang="0">
                    <a:pos x="45" y="0"/>
                  </a:cxn>
                  <a:cxn ang="0">
                    <a:pos x="39" y="0"/>
                  </a:cxn>
                  <a:cxn ang="0">
                    <a:pos x="33" y="0"/>
                  </a:cxn>
                  <a:cxn ang="0">
                    <a:pos x="27" y="1"/>
                  </a:cxn>
                  <a:cxn ang="0">
                    <a:pos x="21" y="1"/>
                  </a:cxn>
                  <a:cxn ang="0">
                    <a:pos x="15" y="2"/>
                  </a:cxn>
                  <a:cxn ang="0">
                    <a:pos x="10" y="2"/>
                  </a:cxn>
                  <a:cxn ang="0">
                    <a:pos x="6" y="3"/>
                  </a:cxn>
                  <a:cxn ang="0">
                    <a:pos x="3" y="4"/>
                  </a:cxn>
                  <a:cxn ang="0">
                    <a:pos x="1" y="5"/>
                  </a:cxn>
                  <a:cxn ang="0">
                    <a:pos x="0" y="6"/>
                  </a:cxn>
                  <a:cxn ang="0">
                    <a:pos x="0" y="7"/>
                  </a:cxn>
                  <a:cxn ang="0">
                    <a:pos x="0" y="8"/>
                  </a:cxn>
                  <a:cxn ang="0">
                    <a:pos x="0" y="9"/>
                  </a:cxn>
                  <a:cxn ang="0">
                    <a:pos x="1" y="9"/>
                  </a:cxn>
                  <a:cxn ang="0">
                    <a:pos x="1" y="10"/>
                  </a:cxn>
                  <a:cxn ang="0">
                    <a:pos x="2" y="10"/>
                  </a:cxn>
                  <a:cxn ang="0">
                    <a:pos x="3" y="9"/>
                  </a:cxn>
                  <a:cxn ang="0">
                    <a:pos x="4" y="9"/>
                  </a:cxn>
                  <a:cxn ang="0">
                    <a:pos x="6" y="8"/>
                  </a:cxn>
                  <a:cxn ang="0">
                    <a:pos x="9" y="7"/>
                  </a:cxn>
                  <a:cxn ang="0">
                    <a:pos x="13" y="7"/>
                  </a:cxn>
                  <a:cxn ang="0">
                    <a:pos x="17" y="6"/>
                  </a:cxn>
                  <a:cxn ang="0">
                    <a:pos x="21" y="5"/>
                  </a:cxn>
                  <a:cxn ang="0">
                    <a:pos x="26" y="5"/>
                  </a:cxn>
                  <a:cxn ang="0">
                    <a:pos x="31" y="4"/>
                  </a:cxn>
                  <a:cxn ang="0">
                    <a:pos x="36" y="4"/>
                  </a:cxn>
                  <a:cxn ang="0">
                    <a:pos x="41" y="3"/>
                  </a:cxn>
                  <a:cxn ang="0">
                    <a:pos x="47" y="3"/>
                  </a:cxn>
                  <a:cxn ang="0">
                    <a:pos x="52" y="3"/>
                  </a:cxn>
                  <a:cxn ang="0">
                    <a:pos x="56" y="3"/>
                  </a:cxn>
                  <a:cxn ang="0">
                    <a:pos x="60" y="4"/>
                  </a:cxn>
                  <a:cxn ang="0">
                    <a:pos x="64" y="5"/>
                  </a:cxn>
                  <a:cxn ang="0">
                    <a:pos x="67" y="6"/>
                  </a:cxn>
                  <a:cxn ang="0">
                    <a:pos x="67" y="7"/>
                  </a:cxn>
                  <a:cxn ang="0">
                    <a:pos x="65" y="9"/>
                  </a:cxn>
                  <a:cxn ang="0">
                    <a:pos x="63" y="13"/>
                  </a:cxn>
                  <a:cxn ang="0">
                    <a:pos x="61" y="17"/>
                  </a:cxn>
                  <a:cxn ang="0">
                    <a:pos x="58" y="21"/>
                  </a:cxn>
                  <a:cxn ang="0">
                    <a:pos x="57" y="25"/>
                  </a:cxn>
                  <a:cxn ang="0">
                    <a:pos x="56" y="27"/>
                  </a:cxn>
                  <a:cxn ang="0">
                    <a:pos x="56" y="29"/>
                  </a:cxn>
                  <a:cxn ang="0">
                    <a:pos x="57" y="28"/>
                  </a:cxn>
                  <a:cxn ang="0">
                    <a:pos x="59" y="27"/>
                  </a:cxn>
                  <a:cxn ang="0">
                    <a:pos x="61" y="24"/>
                  </a:cxn>
                  <a:cxn ang="0">
                    <a:pos x="64" y="20"/>
                  </a:cxn>
                  <a:cxn ang="0">
                    <a:pos x="67" y="16"/>
                  </a:cxn>
                  <a:cxn ang="0">
                    <a:pos x="69" y="12"/>
                  </a:cxn>
                  <a:cxn ang="0">
                    <a:pos x="71" y="8"/>
                  </a:cxn>
                  <a:cxn ang="0">
                    <a:pos x="71" y="5"/>
                  </a:cxn>
                </a:cxnLst>
                <a:rect l="0" t="0" r="r" b="b"/>
                <a:pathLst>
                  <a:path w="71" h="29">
                    <a:moveTo>
                      <a:pt x="71" y="5"/>
                    </a:moveTo>
                    <a:lnTo>
                      <a:pt x="71" y="4"/>
                    </a:lnTo>
                    <a:lnTo>
                      <a:pt x="69" y="3"/>
                    </a:lnTo>
                    <a:lnTo>
                      <a:pt x="66" y="2"/>
                    </a:lnTo>
                    <a:lnTo>
                      <a:pt x="62" y="1"/>
                    </a:lnTo>
                    <a:lnTo>
                      <a:pt x="57" y="1"/>
                    </a:lnTo>
                    <a:lnTo>
                      <a:pt x="51" y="0"/>
                    </a:lnTo>
                    <a:lnTo>
                      <a:pt x="45" y="0"/>
                    </a:lnTo>
                    <a:lnTo>
                      <a:pt x="39" y="0"/>
                    </a:lnTo>
                    <a:lnTo>
                      <a:pt x="33" y="0"/>
                    </a:lnTo>
                    <a:lnTo>
                      <a:pt x="27" y="1"/>
                    </a:lnTo>
                    <a:lnTo>
                      <a:pt x="21" y="1"/>
                    </a:lnTo>
                    <a:lnTo>
                      <a:pt x="15" y="2"/>
                    </a:lnTo>
                    <a:lnTo>
                      <a:pt x="10" y="2"/>
                    </a:lnTo>
                    <a:lnTo>
                      <a:pt x="6" y="3"/>
                    </a:lnTo>
                    <a:lnTo>
                      <a:pt x="3" y="4"/>
                    </a:lnTo>
                    <a:lnTo>
                      <a:pt x="1" y="5"/>
                    </a:lnTo>
                    <a:lnTo>
                      <a:pt x="0" y="6"/>
                    </a:lnTo>
                    <a:lnTo>
                      <a:pt x="0" y="7"/>
                    </a:lnTo>
                    <a:lnTo>
                      <a:pt x="0" y="8"/>
                    </a:lnTo>
                    <a:lnTo>
                      <a:pt x="0" y="9"/>
                    </a:lnTo>
                    <a:lnTo>
                      <a:pt x="1" y="9"/>
                    </a:lnTo>
                    <a:lnTo>
                      <a:pt x="1" y="10"/>
                    </a:lnTo>
                    <a:lnTo>
                      <a:pt x="2" y="10"/>
                    </a:lnTo>
                    <a:lnTo>
                      <a:pt x="3" y="9"/>
                    </a:lnTo>
                    <a:lnTo>
                      <a:pt x="4" y="9"/>
                    </a:lnTo>
                    <a:lnTo>
                      <a:pt x="6" y="8"/>
                    </a:lnTo>
                    <a:lnTo>
                      <a:pt x="9" y="7"/>
                    </a:lnTo>
                    <a:lnTo>
                      <a:pt x="13" y="7"/>
                    </a:lnTo>
                    <a:lnTo>
                      <a:pt x="17" y="6"/>
                    </a:lnTo>
                    <a:lnTo>
                      <a:pt x="21" y="5"/>
                    </a:lnTo>
                    <a:lnTo>
                      <a:pt x="26" y="5"/>
                    </a:lnTo>
                    <a:lnTo>
                      <a:pt x="31" y="4"/>
                    </a:lnTo>
                    <a:lnTo>
                      <a:pt x="36" y="4"/>
                    </a:lnTo>
                    <a:lnTo>
                      <a:pt x="41" y="3"/>
                    </a:lnTo>
                    <a:lnTo>
                      <a:pt x="47" y="3"/>
                    </a:lnTo>
                    <a:lnTo>
                      <a:pt x="52" y="3"/>
                    </a:lnTo>
                    <a:lnTo>
                      <a:pt x="56" y="3"/>
                    </a:lnTo>
                    <a:lnTo>
                      <a:pt x="60" y="4"/>
                    </a:lnTo>
                    <a:lnTo>
                      <a:pt x="64" y="5"/>
                    </a:lnTo>
                    <a:lnTo>
                      <a:pt x="67" y="6"/>
                    </a:lnTo>
                    <a:lnTo>
                      <a:pt x="67" y="7"/>
                    </a:lnTo>
                    <a:lnTo>
                      <a:pt x="65" y="9"/>
                    </a:lnTo>
                    <a:lnTo>
                      <a:pt x="63" y="13"/>
                    </a:lnTo>
                    <a:lnTo>
                      <a:pt x="61" y="17"/>
                    </a:lnTo>
                    <a:lnTo>
                      <a:pt x="58" y="21"/>
                    </a:lnTo>
                    <a:lnTo>
                      <a:pt x="57" y="25"/>
                    </a:lnTo>
                    <a:lnTo>
                      <a:pt x="56" y="27"/>
                    </a:lnTo>
                    <a:lnTo>
                      <a:pt x="56" y="29"/>
                    </a:lnTo>
                    <a:lnTo>
                      <a:pt x="57" y="28"/>
                    </a:lnTo>
                    <a:lnTo>
                      <a:pt x="59" y="27"/>
                    </a:lnTo>
                    <a:lnTo>
                      <a:pt x="61" y="24"/>
                    </a:lnTo>
                    <a:lnTo>
                      <a:pt x="64" y="20"/>
                    </a:lnTo>
                    <a:lnTo>
                      <a:pt x="67" y="16"/>
                    </a:lnTo>
                    <a:lnTo>
                      <a:pt x="69" y="12"/>
                    </a:lnTo>
                    <a:lnTo>
                      <a:pt x="71" y="8"/>
                    </a:lnTo>
                    <a:lnTo>
                      <a:pt x="71" y="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324" name="Freeform 76"/>
              <p:cNvSpPr>
                <a:spLocks/>
              </p:cNvSpPr>
              <p:nvPr/>
            </p:nvSpPr>
            <p:spPr bwMode="auto">
              <a:xfrm>
                <a:off x="2334" y="292"/>
                <a:ext cx="107" cy="114"/>
              </a:xfrm>
              <a:custGeom>
                <a:avLst/>
                <a:gdLst/>
                <a:ahLst/>
                <a:cxnLst>
                  <a:cxn ang="0">
                    <a:pos x="5" y="6"/>
                  </a:cxn>
                  <a:cxn ang="0">
                    <a:pos x="0" y="16"/>
                  </a:cxn>
                  <a:cxn ang="0">
                    <a:pos x="0" y="27"/>
                  </a:cxn>
                  <a:cxn ang="0">
                    <a:pos x="0" y="39"/>
                  </a:cxn>
                  <a:cxn ang="0">
                    <a:pos x="2" y="52"/>
                  </a:cxn>
                  <a:cxn ang="0">
                    <a:pos x="5" y="67"/>
                  </a:cxn>
                  <a:cxn ang="0">
                    <a:pos x="8" y="82"/>
                  </a:cxn>
                  <a:cxn ang="0">
                    <a:pos x="11" y="98"/>
                  </a:cxn>
                  <a:cxn ang="0">
                    <a:pos x="14" y="108"/>
                  </a:cxn>
                  <a:cxn ang="0">
                    <a:pos x="18" y="112"/>
                  </a:cxn>
                  <a:cxn ang="0">
                    <a:pos x="25" y="113"/>
                  </a:cxn>
                  <a:cxn ang="0">
                    <a:pos x="36" y="114"/>
                  </a:cxn>
                  <a:cxn ang="0">
                    <a:pos x="47" y="114"/>
                  </a:cxn>
                  <a:cxn ang="0">
                    <a:pos x="58" y="113"/>
                  </a:cxn>
                  <a:cxn ang="0">
                    <a:pos x="69" y="111"/>
                  </a:cxn>
                  <a:cxn ang="0">
                    <a:pos x="80" y="109"/>
                  </a:cxn>
                  <a:cxn ang="0">
                    <a:pos x="91" y="107"/>
                  </a:cxn>
                  <a:cxn ang="0">
                    <a:pos x="101" y="105"/>
                  </a:cxn>
                  <a:cxn ang="0">
                    <a:pos x="107" y="104"/>
                  </a:cxn>
                  <a:cxn ang="0">
                    <a:pos x="107" y="102"/>
                  </a:cxn>
                  <a:cxn ang="0">
                    <a:pos x="107" y="101"/>
                  </a:cxn>
                  <a:cxn ang="0">
                    <a:pos x="106" y="100"/>
                  </a:cxn>
                  <a:cxn ang="0">
                    <a:pos x="100" y="100"/>
                  </a:cxn>
                  <a:cxn ang="0">
                    <a:pos x="90" y="101"/>
                  </a:cxn>
                  <a:cxn ang="0">
                    <a:pos x="79" y="103"/>
                  </a:cxn>
                  <a:cxn ang="0">
                    <a:pos x="68" y="105"/>
                  </a:cxn>
                  <a:cxn ang="0">
                    <a:pos x="57" y="107"/>
                  </a:cxn>
                  <a:cxn ang="0">
                    <a:pos x="46" y="108"/>
                  </a:cxn>
                  <a:cxn ang="0">
                    <a:pos x="35" y="109"/>
                  </a:cxn>
                  <a:cxn ang="0">
                    <a:pos x="24" y="108"/>
                  </a:cxn>
                  <a:cxn ang="0">
                    <a:pos x="19" y="106"/>
                  </a:cxn>
                  <a:cxn ang="0">
                    <a:pos x="18" y="104"/>
                  </a:cxn>
                  <a:cxn ang="0">
                    <a:pos x="16" y="96"/>
                  </a:cxn>
                  <a:cxn ang="0">
                    <a:pos x="12" y="81"/>
                  </a:cxn>
                  <a:cxn ang="0">
                    <a:pos x="9" y="66"/>
                  </a:cxn>
                  <a:cxn ang="0">
                    <a:pos x="6" y="51"/>
                  </a:cxn>
                  <a:cxn ang="0">
                    <a:pos x="5" y="36"/>
                  </a:cxn>
                  <a:cxn ang="0">
                    <a:pos x="5" y="20"/>
                  </a:cxn>
                  <a:cxn ang="0">
                    <a:pos x="9" y="9"/>
                  </a:cxn>
                  <a:cxn ang="0">
                    <a:pos x="16" y="6"/>
                  </a:cxn>
                  <a:cxn ang="0">
                    <a:pos x="25" y="5"/>
                  </a:cxn>
                  <a:cxn ang="0">
                    <a:pos x="32" y="3"/>
                  </a:cxn>
                  <a:cxn ang="0">
                    <a:pos x="34" y="0"/>
                  </a:cxn>
                  <a:cxn ang="0">
                    <a:pos x="29" y="0"/>
                  </a:cxn>
                  <a:cxn ang="0">
                    <a:pos x="21" y="0"/>
                  </a:cxn>
                  <a:cxn ang="0">
                    <a:pos x="12" y="2"/>
                  </a:cxn>
                </a:cxnLst>
                <a:rect l="0" t="0" r="r" b="b"/>
                <a:pathLst>
                  <a:path w="107" h="114">
                    <a:moveTo>
                      <a:pt x="8" y="2"/>
                    </a:moveTo>
                    <a:lnTo>
                      <a:pt x="5" y="6"/>
                    </a:lnTo>
                    <a:lnTo>
                      <a:pt x="2" y="11"/>
                    </a:lnTo>
                    <a:lnTo>
                      <a:pt x="0" y="16"/>
                    </a:lnTo>
                    <a:lnTo>
                      <a:pt x="0" y="22"/>
                    </a:lnTo>
                    <a:lnTo>
                      <a:pt x="0" y="27"/>
                    </a:lnTo>
                    <a:lnTo>
                      <a:pt x="0" y="33"/>
                    </a:lnTo>
                    <a:lnTo>
                      <a:pt x="0" y="39"/>
                    </a:lnTo>
                    <a:lnTo>
                      <a:pt x="0" y="44"/>
                    </a:lnTo>
                    <a:lnTo>
                      <a:pt x="2" y="52"/>
                    </a:lnTo>
                    <a:lnTo>
                      <a:pt x="3" y="60"/>
                    </a:lnTo>
                    <a:lnTo>
                      <a:pt x="5" y="67"/>
                    </a:lnTo>
                    <a:lnTo>
                      <a:pt x="6" y="74"/>
                    </a:lnTo>
                    <a:lnTo>
                      <a:pt x="8" y="82"/>
                    </a:lnTo>
                    <a:lnTo>
                      <a:pt x="10" y="90"/>
                    </a:lnTo>
                    <a:lnTo>
                      <a:pt x="11" y="98"/>
                    </a:lnTo>
                    <a:lnTo>
                      <a:pt x="13" y="106"/>
                    </a:lnTo>
                    <a:lnTo>
                      <a:pt x="14" y="108"/>
                    </a:lnTo>
                    <a:lnTo>
                      <a:pt x="16" y="110"/>
                    </a:lnTo>
                    <a:lnTo>
                      <a:pt x="18" y="112"/>
                    </a:lnTo>
                    <a:lnTo>
                      <a:pt x="20" y="113"/>
                    </a:lnTo>
                    <a:lnTo>
                      <a:pt x="25" y="113"/>
                    </a:lnTo>
                    <a:lnTo>
                      <a:pt x="30" y="114"/>
                    </a:lnTo>
                    <a:lnTo>
                      <a:pt x="36" y="114"/>
                    </a:lnTo>
                    <a:lnTo>
                      <a:pt x="41" y="114"/>
                    </a:lnTo>
                    <a:lnTo>
                      <a:pt x="47" y="114"/>
                    </a:lnTo>
                    <a:lnTo>
                      <a:pt x="52" y="113"/>
                    </a:lnTo>
                    <a:lnTo>
                      <a:pt x="58" y="113"/>
                    </a:lnTo>
                    <a:lnTo>
                      <a:pt x="63" y="112"/>
                    </a:lnTo>
                    <a:lnTo>
                      <a:pt x="69" y="111"/>
                    </a:lnTo>
                    <a:lnTo>
                      <a:pt x="75" y="110"/>
                    </a:lnTo>
                    <a:lnTo>
                      <a:pt x="80" y="109"/>
                    </a:lnTo>
                    <a:lnTo>
                      <a:pt x="85" y="108"/>
                    </a:lnTo>
                    <a:lnTo>
                      <a:pt x="91" y="107"/>
                    </a:lnTo>
                    <a:lnTo>
                      <a:pt x="96" y="106"/>
                    </a:lnTo>
                    <a:lnTo>
                      <a:pt x="101" y="105"/>
                    </a:lnTo>
                    <a:lnTo>
                      <a:pt x="106" y="104"/>
                    </a:lnTo>
                    <a:lnTo>
                      <a:pt x="107" y="104"/>
                    </a:lnTo>
                    <a:lnTo>
                      <a:pt x="107" y="103"/>
                    </a:lnTo>
                    <a:lnTo>
                      <a:pt x="107" y="102"/>
                    </a:lnTo>
                    <a:lnTo>
                      <a:pt x="107" y="102"/>
                    </a:lnTo>
                    <a:lnTo>
                      <a:pt x="107" y="101"/>
                    </a:lnTo>
                    <a:lnTo>
                      <a:pt x="107" y="100"/>
                    </a:lnTo>
                    <a:lnTo>
                      <a:pt x="106" y="100"/>
                    </a:lnTo>
                    <a:lnTo>
                      <a:pt x="105" y="100"/>
                    </a:lnTo>
                    <a:lnTo>
                      <a:pt x="100" y="100"/>
                    </a:lnTo>
                    <a:lnTo>
                      <a:pt x="95" y="100"/>
                    </a:lnTo>
                    <a:lnTo>
                      <a:pt x="90" y="101"/>
                    </a:lnTo>
                    <a:lnTo>
                      <a:pt x="85" y="102"/>
                    </a:lnTo>
                    <a:lnTo>
                      <a:pt x="79" y="103"/>
                    </a:lnTo>
                    <a:lnTo>
                      <a:pt x="74" y="104"/>
                    </a:lnTo>
                    <a:lnTo>
                      <a:pt x="68" y="105"/>
                    </a:lnTo>
                    <a:lnTo>
                      <a:pt x="62" y="106"/>
                    </a:lnTo>
                    <a:lnTo>
                      <a:pt x="57" y="107"/>
                    </a:lnTo>
                    <a:lnTo>
                      <a:pt x="51" y="108"/>
                    </a:lnTo>
                    <a:lnTo>
                      <a:pt x="46" y="108"/>
                    </a:lnTo>
                    <a:lnTo>
                      <a:pt x="40" y="109"/>
                    </a:lnTo>
                    <a:lnTo>
                      <a:pt x="35" y="109"/>
                    </a:lnTo>
                    <a:lnTo>
                      <a:pt x="29" y="108"/>
                    </a:lnTo>
                    <a:lnTo>
                      <a:pt x="24" y="108"/>
                    </a:lnTo>
                    <a:lnTo>
                      <a:pt x="19" y="106"/>
                    </a:lnTo>
                    <a:lnTo>
                      <a:pt x="19" y="106"/>
                    </a:lnTo>
                    <a:lnTo>
                      <a:pt x="18" y="105"/>
                    </a:lnTo>
                    <a:lnTo>
                      <a:pt x="18" y="104"/>
                    </a:lnTo>
                    <a:lnTo>
                      <a:pt x="18" y="104"/>
                    </a:lnTo>
                    <a:lnTo>
                      <a:pt x="16" y="96"/>
                    </a:lnTo>
                    <a:lnTo>
                      <a:pt x="14" y="88"/>
                    </a:lnTo>
                    <a:lnTo>
                      <a:pt x="12" y="81"/>
                    </a:lnTo>
                    <a:lnTo>
                      <a:pt x="11" y="74"/>
                    </a:lnTo>
                    <a:lnTo>
                      <a:pt x="9" y="66"/>
                    </a:lnTo>
                    <a:lnTo>
                      <a:pt x="8" y="59"/>
                    </a:lnTo>
                    <a:lnTo>
                      <a:pt x="6" y="51"/>
                    </a:lnTo>
                    <a:lnTo>
                      <a:pt x="5" y="44"/>
                    </a:lnTo>
                    <a:lnTo>
                      <a:pt x="5" y="36"/>
                    </a:lnTo>
                    <a:lnTo>
                      <a:pt x="4" y="28"/>
                    </a:lnTo>
                    <a:lnTo>
                      <a:pt x="5" y="20"/>
                    </a:lnTo>
                    <a:lnTo>
                      <a:pt x="6" y="13"/>
                    </a:lnTo>
                    <a:lnTo>
                      <a:pt x="9" y="9"/>
                    </a:lnTo>
                    <a:lnTo>
                      <a:pt x="12" y="7"/>
                    </a:lnTo>
                    <a:lnTo>
                      <a:pt x="16" y="6"/>
                    </a:lnTo>
                    <a:lnTo>
                      <a:pt x="20" y="5"/>
                    </a:lnTo>
                    <a:lnTo>
                      <a:pt x="25" y="5"/>
                    </a:lnTo>
                    <a:lnTo>
                      <a:pt x="29" y="4"/>
                    </a:lnTo>
                    <a:lnTo>
                      <a:pt x="32" y="3"/>
                    </a:lnTo>
                    <a:lnTo>
                      <a:pt x="35" y="1"/>
                    </a:lnTo>
                    <a:lnTo>
                      <a:pt x="34" y="0"/>
                    </a:lnTo>
                    <a:lnTo>
                      <a:pt x="32" y="0"/>
                    </a:lnTo>
                    <a:lnTo>
                      <a:pt x="29" y="0"/>
                    </a:lnTo>
                    <a:lnTo>
                      <a:pt x="25" y="0"/>
                    </a:lnTo>
                    <a:lnTo>
                      <a:pt x="21" y="0"/>
                    </a:lnTo>
                    <a:lnTo>
                      <a:pt x="16" y="1"/>
                    </a:lnTo>
                    <a:lnTo>
                      <a:pt x="12" y="2"/>
                    </a:lnTo>
                    <a:lnTo>
                      <a:pt x="8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325" name="Freeform 77"/>
              <p:cNvSpPr>
                <a:spLocks/>
              </p:cNvSpPr>
              <p:nvPr/>
            </p:nvSpPr>
            <p:spPr bwMode="auto">
              <a:xfrm>
                <a:off x="2307" y="290"/>
                <a:ext cx="17" cy="87"/>
              </a:xfrm>
              <a:custGeom>
                <a:avLst/>
                <a:gdLst/>
                <a:ahLst/>
                <a:cxnLst>
                  <a:cxn ang="0">
                    <a:pos x="4" y="12"/>
                  </a:cxn>
                  <a:cxn ang="0">
                    <a:pos x="2" y="21"/>
                  </a:cxn>
                  <a:cxn ang="0">
                    <a:pos x="1" y="30"/>
                  </a:cxn>
                  <a:cxn ang="0">
                    <a:pos x="0" y="39"/>
                  </a:cxn>
                  <a:cxn ang="0">
                    <a:pos x="0" y="49"/>
                  </a:cxn>
                  <a:cxn ang="0">
                    <a:pos x="1" y="58"/>
                  </a:cxn>
                  <a:cxn ang="0">
                    <a:pos x="2" y="67"/>
                  </a:cxn>
                  <a:cxn ang="0">
                    <a:pos x="4" y="76"/>
                  </a:cxn>
                  <a:cxn ang="0">
                    <a:pos x="7" y="85"/>
                  </a:cxn>
                  <a:cxn ang="0">
                    <a:pos x="8" y="86"/>
                  </a:cxn>
                  <a:cxn ang="0">
                    <a:pos x="8" y="86"/>
                  </a:cxn>
                  <a:cxn ang="0">
                    <a:pos x="9" y="87"/>
                  </a:cxn>
                  <a:cxn ang="0">
                    <a:pos x="10" y="86"/>
                  </a:cxn>
                  <a:cxn ang="0">
                    <a:pos x="11" y="86"/>
                  </a:cxn>
                  <a:cxn ang="0">
                    <a:pos x="11" y="85"/>
                  </a:cxn>
                  <a:cxn ang="0">
                    <a:pos x="11" y="84"/>
                  </a:cxn>
                  <a:cxn ang="0">
                    <a:pos x="11" y="83"/>
                  </a:cxn>
                  <a:cxn ang="0">
                    <a:pos x="9" y="73"/>
                  </a:cxn>
                  <a:cxn ang="0">
                    <a:pos x="7" y="62"/>
                  </a:cxn>
                  <a:cxn ang="0">
                    <a:pos x="5" y="51"/>
                  </a:cxn>
                  <a:cxn ang="0">
                    <a:pos x="5" y="40"/>
                  </a:cxn>
                  <a:cxn ang="0">
                    <a:pos x="5" y="29"/>
                  </a:cxn>
                  <a:cxn ang="0">
                    <a:pos x="7" y="18"/>
                  </a:cxn>
                  <a:cxn ang="0">
                    <a:pos x="11" y="9"/>
                  </a:cxn>
                  <a:cxn ang="0">
                    <a:pos x="17" y="0"/>
                  </a:cxn>
                  <a:cxn ang="0">
                    <a:pos x="15" y="0"/>
                  </a:cxn>
                  <a:cxn ang="0">
                    <a:pos x="14" y="0"/>
                  </a:cxn>
                  <a:cxn ang="0">
                    <a:pos x="12" y="1"/>
                  </a:cxn>
                  <a:cxn ang="0">
                    <a:pos x="10" y="3"/>
                  </a:cxn>
                  <a:cxn ang="0">
                    <a:pos x="8" y="5"/>
                  </a:cxn>
                  <a:cxn ang="0">
                    <a:pos x="6" y="8"/>
                  </a:cxn>
                  <a:cxn ang="0">
                    <a:pos x="5" y="10"/>
                  </a:cxn>
                  <a:cxn ang="0">
                    <a:pos x="4" y="12"/>
                  </a:cxn>
                </a:cxnLst>
                <a:rect l="0" t="0" r="r" b="b"/>
                <a:pathLst>
                  <a:path w="17" h="87">
                    <a:moveTo>
                      <a:pt x="4" y="12"/>
                    </a:moveTo>
                    <a:lnTo>
                      <a:pt x="2" y="21"/>
                    </a:lnTo>
                    <a:lnTo>
                      <a:pt x="1" y="30"/>
                    </a:lnTo>
                    <a:lnTo>
                      <a:pt x="0" y="39"/>
                    </a:lnTo>
                    <a:lnTo>
                      <a:pt x="0" y="49"/>
                    </a:lnTo>
                    <a:lnTo>
                      <a:pt x="1" y="58"/>
                    </a:lnTo>
                    <a:lnTo>
                      <a:pt x="2" y="67"/>
                    </a:lnTo>
                    <a:lnTo>
                      <a:pt x="4" y="76"/>
                    </a:lnTo>
                    <a:lnTo>
                      <a:pt x="7" y="85"/>
                    </a:lnTo>
                    <a:lnTo>
                      <a:pt x="8" y="86"/>
                    </a:lnTo>
                    <a:lnTo>
                      <a:pt x="8" y="86"/>
                    </a:lnTo>
                    <a:lnTo>
                      <a:pt x="9" y="87"/>
                    </a:lnTo>
                    <a:lnTo>
                      <a:pt x="10" y="86"/>
                    </a:lnTo>
                    <a:lnTo>
                      <a:pt x="11" y="86"/>
                    </a:lnTo>
                    <a:lnTo>
                      <a:pt x="11" y="85"/>
                    </a:lnTo>
                    <a:lnTo>
                      <a:pt x="11" y="84"/>
                    </a:lnTo>
                    <a:lnTo>
                      <a:pt x="11" y="83"/>
                    </a:lnTo>
                    <a:lnTo>
                      <a:pt x="9" y="73"/>
                    </a:lnTo>
                    <a:lnTo>
                      <a:pt x="7" y="62"/>
                    </a:lnTo>
                    <a:lnTo>
                      <a:pt x="5" y="51"/>
                    </a:lnTo>
                    <a:lnTo>
                      <a:pt x="5" y="40"/>
                    </a:lnTo>
                    <a:lnTo>
                      <a:pt x="5" y="29"/>
                    </a:lnTo>
                    <a:lnTo>
                      <a:pt x="7" y="18"/>
                    </a:lnTo>
                    <a:lnTo>
                      <a:pt x="11" y="9"/>
                    </a:lnTo>
                    <a:lnTo>
                      <a:pt x="17" y="0"/>
                    </a:lnTo>
                    <a:lnTo>
                      <a:pt x="15" y="0"/>
                    </a:lnTo>
                    <a:lnTo>
                      <a:pt x="14" y="0"/>
                    </a:lnTo>
                    <a:lnTo>
                      <a:pt x="12" y="1"/>
                    </a:lnTo>
                    <a:lnTo>
                      <a:pt x="10" y="3"/>
                    </a:lnTo>
                    <a:lnTo>
                      <a:pt x="8" y="5"/>
                    </a:lnTo>
                    <a:lnTo>
                      <a:pt x="6" y="8"/>
                    </a:lnTo>
                    <a:lnTo>
                      <a:pt x="5" y="10"/>
                    </a:lnTo>
                    <a:lnTo>
                      <a:pt x="4" y="1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326" name="Freeform 78"/>
              <p:cNvSpPr>
                <a:spLocks/>
              </p:cNvSpPr>
              <p:nvPr/>
            </p:nvSpPr>
            <p:spPr bwMode="auto">
              <a:xfrm>
                <a:off x="2291" y="301"/>
                <a:ext cx="11" cy="57"/>
              </a:xfrm>
              <a:custGeom>
                <a:avLst/>
                <a:gdLst/>
                <a:ahLst/>
                <a:cxnLst>
                  <a:cxn ang="0">
                    <a:pos x="2" y="55"/>
                  </a:cxn>
                  <a:cxn ang="0">
                    <a:pos x="3" y="57"/>
                  </a:cxn>
                  <a:cxn ang="0">
                    <a:pos x="4" y="57"/>
                  </a:cxn>
                  <a:cxn ang="0">
                    <a:pos x="5" y="57"/>
                  </a:cxn>
                  <a:cxn ang="0">
                    <a:pos x="6" y="57"/>
                  </a:cxn>
                  <a:cxn ang="0">
                    <a:pos x="7" y="56"/>
                  </a:cxn>
                  <a:cxn ang="0">
                    <a:pos x="8" y="55"/>
                  </a:cxn>
                  <a:cxn ang="0">
                    <a:pos x="8" y="54"/>
                  </a:cxn>
                  <a:cxn ang="0">
                    <a:pos x="8" y="52"/>
                  </a:cxn>
                  <a:cxn ang="0">
                    <a:pos x="6" y="45"/>
                  </a:cxn>
                  <a:cxn ang="0">
                    <a:pos x="6" y="37"/>
                  </a:cxn>
                  <a:cxn ang="0">
                    <a:pos x="7" y="29"/>
                  </a:cxn>
                  <a:cxn ang="0">
                    <a:pos x="8" y="20"/>
                  </a:cxn>
                  <a:cxn ang="0">
                    <a:pos x="9" y="13"/>
                  </a:cxn>
                  <a:cxn ang="0">
                    <a:pos x="10" y="6"/>
                  </a:cxn>
                  <a:cxn ang="0">
                    <a:pos x="11" y="2"/>
                  </a:cxn>
                  <a:cxn ang="0">
                    <a:pos x="10" y="0"/>
                  </a:cxn>
                  <a:cxn ang="0">
                    <a:pos x="8" y="3"/>
                  </a:cxn>
                  <a:cxn ang="0">
                    <a:pos x="6" y="8"/>
                  </a:cxn>
                  <a:cxn ang="0">
                    <a:pos x="4" y="15"/>
                  </a:cxn>
                  <a:cxn ang="0">
                    <a:pos x="2" y="23"/>
                  </a:cxn>
                  <a:cxn ang="0">
                    <a:pos x="0" y="32"/>
                  </a:cxn>
                  <a:cxn ang="0">
                    <a:pos x="0" y="40"/>
                  </a:cxn>
                  <a:cxn ang="0">
                    <a:pos x="0" y="48"/>
                  </a:cxn>
                  <a:cxn ang="0">
                    <a:pos x="2" y="55"/>
                  </a:cxn>
                </a:cxnLst>
                <a:rect l="0" t="0" r="r" b="b"/>
                <a:pathLst>
                  <a:path w="11" h="57">
                    <a:moveTo>
                      <a:pt x="2" y="55"/>
                    </a:moveTo>
                    <a:lnTo>
                      <a:pt x="3" y="57"/>
                    </a:lnTo>
                    <a:lnTo>
                      <a:pt x="4" y="57"/>
                    </a:lnTo>
                    <a:lnTo>
                      <a:pt x="5" y="57"/>
                    </a:lnTo>
                    <a:lnTo>
                      <a:pt x="6" y="57"/>
                    </a:lnTo>
                    <a:lnTo>
                      <a:pt x="7" y="56"/>
                    </a:lnTo>
                    <a:lnTo>
                      <a:pt x="8" y="55"/>
                    </a:lnTo>
                    <a:lnTo>
                      <a:pt x="8" y="54"/>
                    </a:lnTo>
                    <a:lnTo>
                      <a:pt x="8" y="52"/>
                    </a:lnTo>
                    <a:lnTo>
                      <a:pt x="6" y="45"/>
                    </a:lnTo>
                    <a:lnTo>
                      <a:pt x="6" y="37"/>
                    </a:lnTo>
                    <a:lnTo>
                      <a:pt x="7" y="29"/>
                    </a:lnTo>
                    <a:lnTo>
                      <a:pt x="8" y="20"/>
                    </a:lnTo>
                    <a:lnTo>
                      <a:pt x="9" y="13"/>
                    </a:lnTo>
                    <a:lnTo>
                      <a:pt x="10" y="6"/>
                    </a:lnTo>
                    <a:lnTo>
                      <a:pt x="11" y="2"/>
                    </a:lnTo>
                    <a:lnTo>
                      <a:pt x="10" y="0"/>
                    </a:lnTo>
                    <a:lnTo>
                      <a:pt x="8" y="3"/>
                    </a:lnTo>
                    <a:lnTo>
                      <a:pt x="6" y="8"/>
                    </a:lnTo>
                    <a:lnTo>
                      <a:pt x="4" y="15"/>
                    </a:lnTo>
                    <a:lnTo>
                      <a:pt x="2" y="23"/>
                    </a:lnTo>
                    <a:lnTo>
                      <a:pt x="0" y="32"/>
                    </a:lnTo>
                    <a:lnTo>
                      <a:pt x="0" y="40"/>
                    </a:lnTo>
                    <a:lnTo>
                      <a:pt x="0" y="48"/>
                    </a:lnTo>
                    <a:lnTo>
                      <a:pt x="2" y="5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327" name="Freeform 79"/>
              <p:cNvSpPr>
                <a:spLocks/>
              </p:cNvSpPr>
              <p:nvPr/>
            </p:nvSpPr>
            <p:spPr bwMode="auto">
              <a:xfrm>
                <a:off x="2481" y="260"/>
                <a:ext cx="28" cy="82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3" y="5"/>
                  </a:cxn>
                  <a:cxn ang="0">
                    <a:pos x="5" y="9"/>
                  </a:cxn>
                  <a:cxn ang="0">
                    <a:pos x="8" y="13"/>
                  </a:cxn>
                  <a:cxn ang="0">
                    <a:pos x="11" y="18"/>
                  </a:cxn>
                  <a:cxn ang="0">
                    <a:pos x="13" y="22"/>
                  </a:cxn>
                  <a:cxn ang="0">
                    <a:pos x="15" y="26"/>
                  </a:cxn>
                  <a:cxn ang="0">
                    <a:pos x="17" y="31"/>
                  </a:cxn>
                  <a:cxn ang="0">
                    <a:pos x="19" y="35"/>
                  </a:cxn>
                  <a:cxn ang="0">
                    <a:pos x="22" y="46"/>
                  </a:cxn>
                  <a:cxn ang="0">
                    <a:pos x="24" y="57"/>
                  </a:cxn>
                  <a:cxn ang="0">
                    <a:pos x="24" y="68"/>
                  </a:cxn>
                  <a:cxn ang="0">
                    <a:pos x="23" y="79"/>
                  </a:cxn>
                  <a:cxn ang="0">
                    <a:pos x="23" y="81"/>
                  </a:cxn>
                  <a:cxn ang="0">
                    <a:pos x="23" y="81"/>
                  </a:cxn>
                  <a:cxn ang="0">
                    <a:pos x="24" y="82"/>
                  </a:cxn>
                  <a:cxn ang="0">
                    <a:pos x="25" y="82"/>
                  </a:cxn>
                  <a:cxn ang="0">
                    <a:pos x="25" y="82"/>
                  </a:cxn>
                  <a:cxn ang="0">
                    <a:pos x="26" y="82"/>
                  </a:cxn>
                  <a:cxn ang="0">
                    <a:pos x="26" y="81"/>
                  </a:cxn>
                  <a:cxn ang="0">
                    <a:pos x="27" y="80"/>
                  </a:cxn>
                  <a:cxn ang="0">
                    <a:pos x="28" y="69"/>
                  </a:cxn>
                  <a:cxn ang="0">
                    <a:pos x="28" y="58"/>
                  </a:cxn>
                  <a:cxn ang="0">
                    <a:pos x="26" y="47"/>
                  </a:cxn>
                  <a:cxn ang="0">
                    <a:pos x="23" y="36"/>
                  </a:cxn>
                  <a:cxn ang="0">
                    <a:pos x="19" y="26"/>
                  </a:cxn>
                  <a:cxn ang="0">
                    <a:pos x="14" y="17"/>
                  </a:cxn>
                  <a:cxn ang="0">
                    <a:pos x="8" y="8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</a:cxnLst>
                <a:rect l="0" t="0" r="r" b="b"/>
                <a:pathLst>
                  <a:path w="28" h="82">
                    <a:moveTo>
                      <a:pt x="0" y="1"/>
                    </a:moveTo>
                    <a:lnTo>
                      <a:pt x="3" y="5"/>
                    </a:lnTo>
                    <a:lnTo>
                      <a:pt x="5" y="9"/>
                    </a:lnTo>
                    <a:lnTo>
                      <a:pt x="8" y="13"/>
                    </a:lnTo>
                    <a:lnTo>
                      <a:pt x="11" y="18"/>
                    </a:lnTo>
                    <a:lnTo>
                      <a:pt x="13" y="22"/>
                    </a:lnTo>
                    <a:lnTo>
                      <a:pt x="15" y="26"/>
                    </a:lnTo>
                    <a:lnTo>
                      <a:pt x="17" y="31"/>
                    </a:lnTo>
                    <a:lnTo>
                      <a:pt x="19" y="35"/>
                    </a:lnTo>
                    <a:lnTo>
                      <a:pt x="22" y="46"/>
                    </a:lnTo>
                    <a:lnTo>
                      <a:pt x="24" y="57"/>
                    </a:lnTo>
                    <a:lnTo>
                      <a:pt x="24" y="68"/>
                    </a:lnTo>
                    <a:lnTo>
                      <a:pt x="23" y="79"/>
                    </a:lnTo>
                    <a:lnTo>
                      <a:pt x="23" y="81"/>
                    </a:lnTo>
                    <a:lnTo>
                      <a:pt x="23" y="81"/>
                    </a:lnTo>
                    <a:lnTo>
                      <a:pt x="24" y="82"/>
                    </a:lnTo>
                    <a:lnTo>
                      <a:pt x="25" y="82"/>
                    </a:lnTo>
                    <a:lnTo>
                      <a:pt x="25" y="82"/>
                    </a:lnTo>
                    <a:lnTo>
                      <a:pt x="26" y="82"/>
                    </a:lnTo>
                    <a:lnTo>
                      <a:pt x="26" y="81"/>
                    </a:lnTo>
                    <a:lnTo>
                      <a:pt x="27" y="80"/>
                    </a:lnTo>
                    <a:lnTo>
                      <a:pt x="28" y="69"/>
                    </a:lnTo>
                    <a:lnTo>
                      <a:pt x="28" y="58"/>
                    </a:lnTo>
                    <a:lnTo>
                      <a:pt x="26" y="47"/>
                    </a:lnTo>
                    <a:lnTo>
                      <a:pt x="23" y="36"/>
                    </a:lnTo>
                    <a:lnTo>
                      <a:pt x="19" y="26"/>
                    </a:lnTo>
                    <a:lnTo>
                      <a:pt x="14" y="17"/>
                    </a:lnTo>
                    <a:lnTo>
                      <a:pt x="8" y="8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328" name="Freeform 80"/>
              <p:cNvSpPr>
                <a:spLocks/>
              </p:cNvSpPr>
              <p:nvPr/>
            </p:nvSpPr>
            <p:spPr bwMode="auto">
              <a:xfrm>
                <a:off x="2507" y="269"/>
                <a:ext cx="12" cy="32"/>
              </a:xfrm>
              <a:custGeom>
                <a:avLst/>
                <a:gdLst/>
                <a:ahLst/>
                <a:cxnLst>
                  <a:cxn ang="0">
                    <a:pos x="8" y="30"/>
                  </a:cxn>
                  <a:cxn ang="0">
                    <a:pos x="9" y="31"/>
                  </a:cxn>
                  <a:cxn ang="0">
                    <a:pos x="9" y="32"/>
                  </a:cxn>
                  <a:cxn ang="0">
                    <a:pos x="9" y="32"/>
                  </a:cxn>
                  <a:cxn ang="0">
                    <a:pos x="10" y="32"/>
                  </a:cxn>
                  <a:cxn ang="0">
                    <a:pos x="11" y="32"/>
                  </a:cxn>
                  <a:cxn ang="0">
                    <a:pos x="12" y="31"/>
                  </a:cxn>
                  <a:cxn ang="0">
                    <a:pos x="12" y="31"/>
                  </a:cxn>
                  <a:cxn ang="0">
                    <a:pos x="12" y="30"/>
                  </a:cxn>
                  <a:cxn ang="0">
                    <a:pos x="12" y="25"/>
                  </a:cxn>
                  <a:cxn ang="0">
                    <a:pos x="10" y="19"/>
                  </a:cxn>
                  <a:cxn ang="0">
                    <a:pos x="9" y="14"/>
                  </a:cxn>
                  <a:cxn ang="0">
                    <a:pos x="7" y="9"/>
                  </a:cxn>
                  <a:cxn ang="0">
                    <a:pos x="5" y="5"/>
                  </a:cxn>
                  <a:cxn ang="0">
                    <a:pos x="2" y="2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1" y="4"/>
                  </a:cxn>
                  <a:cxn ang="0">
                    <a:pos x="3" y="8"/>
                  </a:cxn>
                  <a:cxn ang="0">
                    <a:pos x="5" y="12"/>
                  </a:cxn>
                  <a:cxn ang="0">
                    <a:pos x="6" y="17"/>
                  </a:cxn>
                  <a:cxn ang="0">
                    <a:pos x="7" y="21"/>
                  </a:cxn>
                  <a:cxn ang="0">
                    <a:pos x="8" y="26"/>
                  </a:cxn>
                  <a:cxn ang="0">
                    <a:pos x="8" y="30"/>
                  </a:cxn>
                </a:cxnLst>
                <a:rect l="0" t="0" r="r" b="b"/>
                <a:pathLst>
                  <a:path w="12" h="32">
                    <a:moveTo>
                      <a:pt x="8" y="30"/>
                    </a:moveTo>
                    <a:lnTo>
                      <a:pt x="9" y="31"/>
                    </a:lnTo>
                    <a:lnTo>
                      <a:pt x="9" y="32"/>
                    </a:lnTo>
                    <a:lnTo>
                      <a:pt x="9" y="32"/>
                    </a:lnTo>
                    <a:lnTo>
                      <a:pt x="10" y="32"/>
                    </a:lnTo>
                    <a:lnTo>
                      <a:pt x="11" y="32"/>
                    </a:lnTo>
                    <a:lnTo>
                      <a:pt x="12" y="31"/>
                    </a:lnTo>
                    <a:lnTo>
                      <a:pt x="12" y="31"/>
                    </a:lnTo>
                    <a:lnTo>
                      <a:pt x="12" y="30"/>
                    </a:lnTo>
                    <a:lnTo>
                      <a:pt x="12" y="25"/>
                    </a:lnTo>
                    <a:lnTo>
                      <a:pt x="10" y="19"/>
                    </a:lnTo>
                    <a:lnTo>
                      <a:pt x="9" y="14"/>
                    </a:lnTo>
                    <a:lnTo>
                      <a:pt x="7" y="9"/>
                    </a:lnTo>
                    <a:lnTo>
                      <a:pt x="5" y="5"/>
                    </a:lnTo>
                    <a:lnTo>
                      <a:pt x="2" y="2"/>
                    </a:lnTo>
                    <a:lnTo>
                      <a:pt x="1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1" y="4"/>
                    </a:lnTo>
                    <a:lnTo>
                      <a:pt x="3" y="8"/>
                    </a:lnTo>
                    <a:lnTo>
                      <a:pt x="5" y="12"/>
                    </a:lnTo>
                    <a:lnTo>
                      <a:pt x="6" y="17"/>
                    </a:lnTo>
                    <a:lnTo>
                      <a:pt x="7" y="21"/>
                    </a:lnTo>
                    <a:lnTo>
                      <a:pt x="8" y="26"/>
                    </a:lnTo>
                    <a:lnTo>
                      <a:pt x="8" y="3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329" name="Freeform 81"/>
              <p:cNvSpPr>
                <a:spLocks/>
              </p:cNvSpPr>
              <p:nvPr/>
            </p:nvSpPr>
            <p:spPr bwMode="auto">
              <a:xfrm>
                <a:off x="2272" y="432"/>
                <a:ext cx="210" cy="83"/>
              </a:xfrm>
              <a:custGeom>
                <a:avLst/>
                <a:gdLst/>
                <a:ahLst/>
                <a:cxnLst>
                  <a:cxn ang="0">
                    <a:pos x="207" y="1"/>
                  </a:cxn>
                  <a:cxn ang="0">
                    <a:pos x="200" y="3"/>
                  </a:cxn>
                  <a:cxn ang="0">
                    <a:pos x="191" y="6"/>
                  </a:cxn>
                  <a:cxn ang="0">
                    <a:pos x="181" y="8"/>
                  </a:cxn>
                  <a:cxn ang="0">
                    <a:pos x="169" y="10"/>
                  </a:cxn>
                  <a:cxn ang="0">
                    <a:pos x="157" y="12"/>
                  </a:cxn>
                  <a:cxn ang="0">
                    <a:pos x="144" y="14"/>
                  </a:cxn>
                  <a:cxn ang="0">
                    <a:pos x="130" y="16"/>
                  </a:cxn>
                  <a:cxn ang="0">
                    <a:pos x="116" y="18"/>
                  </a:cxn>
                  <a:cxn ang="0">
                    <a:pos x="102" y="20"/>
                  </a:cxn>
                  <a:cxn ang="0">
                    <a:pos x="88" y="21"/>
                  </a:cxn>
                  <a:cxn ang="0">
                    <a:pos x="74" y="23"/>
                  </a:cxn>
                  <a:cxn ang="0">
                    <a:pos x="61" y="24"/>
                  </a:cxn>
                  <a:cxn ang="0">
                    <a:pos x="48" y="25"/>
                  </a:cxn>
                  <a:cxn ang="0">
                    <a:pos x="36" y="26"/>
                  </a:cxn>
                  <a:cxn ang="0">
                    <a:pos x="26" y="26"/>
                  </a:cxn>
                  <a:cxn ang="0">
                    <a:pos x="19" y="31"/>
                  </a:cxn>
                  <a:cxn ang="0">
                    <a:pos x="11" y="47"/>
                  </a:cxn>
                  <a:cxn ang="0">
                    <a:pos x="3" y="65"/>
                  </a:cxn>
                  <a:cxn ang="0">
                    <a:pos x="0" y="79"/>
                  </a:cxn>
                  <a:cxn ang="0">
                    <a:pos x="4" y="82"/>
                  </a:cxn>
                  <a:cxn ang="0">
                    <a:pos x="9" y="81"/>
                  </a:cxn>
                  <a:cxn ang="0">
                    <a:pos x="17" y="79"/>
                  </a:cxn>
                  <a:cxn ang="0">
                    <a:pos x="27" y="77"/>
                  </a:cxn>
                  <a:cxn ang="0">
                    <a:pos x="39" y="74"/>
                  </a:cxn>
                  <a:cxn ang="0">
                    <a:pos x="52" y="72"/>
                  </a:cxn>
                  <a:cxn ang="0">
                    <a:pos x="66" y="70"/>
                  </a:cxn>
                  <a:cxn ang="0">
                    <a:pos x="81" y="68"/>
                  </a:cxn>
                  <a:cxn ang="0">
                    <a:pos x="96" y="66"/>
                  </a:cxn>
                  <a:cxn ang="0">
                    <a:pos x="112" y="64"/>
                  </a:cxn>
                  <a:cxn ang="0">
                    <a:pos x="127" y="63"/>
                  </a:cxn>
                  <a:cxn ang="0">
                    <a:pos x="141" y="63"/>
                  </a:cxn>
                  <a:cxn ang="0">
                    <a:pos x="154" y="63"/>
                  </a:cxn>
                  <a:cxn ang="0">
                    <a:pos x="166" y="63"/>
                  </a:cxn>
                  <a:cxn ang="0">
                    <a:pos x="176" y="64"/>
                  </a:cxn>
                  <a:cxn ang="0">
                    <a:pos x="184" y="67"/>
                  </a:cxn>
                  <a:cxn ang="0">
                    <a:pos x="190" y="61"/>
                  </a:cxn>
                  <a:cxn ang="0">
                    <a:pos x="195" y="42"/>
                  </a:cxn>
                  <a:cxn ang="0">
                    <a:pos x="201" y="21"/>
                  </a:cxn>
                  <a:cxn ang="0">
                    <a:pos x="207" y="4"/>
                  </a:cxn>
                </a:cxnLst>
                <a:rect l="0" t="0" r="r" b="b"/>
                <a:pathLst>
                  <a:path w="210" h="83">
                    <a:moveTo>
                      <a:pt x="210" y="0"/>
                    </a:moveTo>
                    <a:lnTo>
                      <a:pt x="207" y="1"/>
                    </a:lnTo>
                    <a:lnTo>
                      <a:pt x="203" y="2"/>
                    </a:lnTo>
                    <a:lnTo>
                      <a:pt x="200" y="3"/>
                    </a:lnTo>
                    <a:lnTo>
                      <a:pt x="195" y="4"/>
                    </a:lnTo>
                    <a:lnTo>
                      <a:pt x="191" y="6"/>
                    </a:lnTo>
                    <a:lnTo>
                      <a:pt x="186" y="7"/>
                    </a:lnTo>
                    <a:lnTo>
                      <a:pt x="181" y="8"/>
                    </a:lnTo>
                    <a:lnTo>
                      <a:pt x="175" y="9"/>
                    </a:lnTo>
                    <a:lnTo>
                      <a:pt x="169" y="10"/>
                    </a:lnTo>
                    <a:lnTo>
                      <a:pt x="163" y="11"/>
                    </a:lnTo>
                    <a:lnTo>
                      <a:pt x="157" y="12"/>
                    </a:lnTo>
                    <a:lnTo>
                      <a:pt x="150" y="13"/>
                    </a:lnTo>
                    <a:lnTo>
                      <a:pt x="144" y="14"/>
                    </a:lnTo>
                    <a:lnTo>
                      <a:pt x="137" y="15"/>
                    </a:lnTo>
                    <a:lnTo>
                      <a:pt x="130" y="16"/>
                    </a:lnTo>
                    <a:lnTo>
                      <a:pt x="123" y="17"/>
                    </a:lnTo>
                    <a:lnTo>
                      <a:pt x="116" y="18"/>
                    </a:lnTo>
                    <a:lnTo>
                      <a:pt x="109" y="19"/>
                    </a:lnTo>
                    <a:lnTo>
                      <a:pt x="102" y="20"/>
                    </a:lnTo>
                    <a:lnTo>
                      <a:pt x="95" y="21"/>
                    </a:lnTo>
                    <a:lnTo>
                      <a:pt x="88" y="21"/>
                    </a:lnTo>
                    <a:lnTo>
                      <a:pt x="81" y="22"/>
                    </a:lnTo>
                    <a:lnTo>
                      <a:pt x="74" y="23"/>
                    </a:lnTo>
                    <a:lnTo>
                      <a:pt x="67" y="23"/>
                    </a:lnTo>
                    <a:lnTo>
                      <a:pt x="61" y="24"/>
                    </a:lnTo>
                    <a:lnTo>
                      <a:pt x="54" y="24"/>
                    </a:lnTo>
                    <a:lnTo>
                      <a:pt x="48" y="25"/>
                    </a:lnTo>
                    <a:lnTo>
                      <a:pt x="42" y="26"/>
                    </a:lnTo>
                    <a:lnTo>
                      <a:pt x="36" y="26"/>
                    </a:lnTo>
                    <a:lnTo>
                      <a:pt x="31" y="26"/>
                    </a:lnTo>
                    <a:lnTo>
                      <a:pt x="26" y="26"/>
                    </a:lnTo>
                    <a:lnTo>
                      <a:pt x="21" y="27"/>
                    </a:lnTo>
                    <a:lnTo>
                      <a:pt x="19" y="31"/>
                    </a:lnTo>
                    <a:lnTo>
                      <a:pt x="15" y="38"/>
                    </a:lnTo>
                    <a:lnTo>
                      <a:pt x="11" y="47"/>
                    </a:lnTo>
                    <a:lnTo>
                      <a:pt x="7" y="56"/>
                    </a:lnTo>
                    <a:lnTo>
                      <a:pt x="3" y="65"/>
                    </a:lnTo>
                    <a:lnTo>
                      <a:pt x="1" y="73"/>
                    </a:lnTo>
                    <a:lnTo>
                      <a:pt x="0" y="79"/>
                    </a:lnTo>
                    <a:lnTo>
                      <a:pt x="2" y="83"/>
                    </a:lnTo>
                    <a:lnTo>
                      <a:pt x="4" y="82"/>
                    </a:lnTo>
                    <a:lnTo>
                      <a:pt x="6" y="81"/>
                    </a:lnTo>
                    <a:lnTo>
                      <a:pt x="9" y="81"/>
                    </a:lnTo>
                    <a:lnTo>
                      <a:pt x="13" y="80"/>
                    </a:lnTo>
                    <a:lnTo>
                      <a:pt x="17" y="79"/>
                    </a:lnTo>
                    <a:lnTo>
                      <a:pt x="22" y="78"/>
                    </a:lnTo>
                    <a:lnTo>
                      <a:pt x="27" y="77"/>
                    </a:lnTo>
                    <a:lnTo>
                      <a:pt x="32" y="76"/>
                    </a:lnTo>
                    <a:lnTo>
                      <a:pt x="39" y="74"/>
                    </a:lnTo>
                    <a:lnTo>
                      <a:pt x="45" y="73"/>
                    </a:lnTo>
                    <a:lnTo>
                      <a:pt x="52" y="72"/>
                    </a:lnTo>
                    <a:lnTo>
                      <a:pt x="59" y="71"/>
                    </a:lnTo>
                    <a:lnTo>
                      <a:pt x="66" y="70"/>
                    </a:lnTo>
                    <a:lnTo>
                      <a:pt x="73" y="69"/>
                    </a:lnTo>
                    <a:lnTo>
                      <a:pt x="81" y="68"/>
                    </a:lnTo>
                    <a:lnTo>
                      <a:pt x="89" y="67"/>
                    </a:lnTo>
                    <a:lnTo>
                      <a:pt x="96" y="66"/>
                    </a:lnTo>
                    <a:lnTo>
                      <a:pt x="104" y="65"/>
                    </a:lnTo>
                    <a:lnTo>
                      <a:pt x="112" y="64"/>
                    </a:lnTo>
                    <a:lnTo>
                      <a:pt x="119" y="64"/>
                    </a:lnTo>
                    <a:lnTo>
                      <a:pt x="127" y="63"/>
                    </a:lnTo>
                    <a:lnTo>
                      <a:pt x="134" y="63"/>
                    </a:lnTo>
                    <a:lnTo>
                      <a:pt x="141" y="63"/>
                    </a:lnTo>
                    <a:lnTo>
                      <a:pt x="148" y="63"/>
                    </a:lnTo>
                    <a:lnTo>
                      <a:pt x="154" y="63"/>
                    </a:lnTo>
                    <a:lnTo>
                      <a:pt x="160" y="63"/>
                    </a:lnTo>
                    <a:lnTo>
                      <a:pt x="166" y="63"/>
                    </a:lnTo>
                    <a:lnTo>
                      <a:pt x="172" y="64"/>
                    </a:lnTo>
                    <a:lnTo>
                      <a:pt x="176" y="64"/>
                    </a:lnTo>
                    <a:lnTo>
                      <a:pt x="181" y="66"/>
                    </a:lnTo>
                    <a:lnTo>
                      <a:pt x="184" y="67"/>
                    </a:lnTo>
                    <a:lnTo>
                      <a:pt x="187" y="68"/>
                    </a:lnTo>
                    <a:lnTo>
                      <a:pt x="190" y="61"/>
                    </a:lnTo>
                    <a:lnTo>
                      <a:pt x="192" y="52"/>
                    </a:lnTo>
                    <a:lnTo>
                      <a:pt x="195" y="42"/>
                    </a:lnTo>
                    <a:lnTo>
                      <a:pt x="198" y="31"/>
                    </a:lnTo>
                    <a:lnTo>
                      <a:pt x="201" y="21"/>
                    </a:lnTo>
                    <a:lnTo>
                      <a:pt x="204" y="11"/>
                    </a:lnTo>
                    <a:lnTo>
                      <a:pt x="207" y="4"/>
                    </a:lnTo>
                    <a:lnTo>
                      <a:pt x="210" y="0"/>
                    </a:lnTo>
                    <a:close/>
                  </a:path>
                </a:pathLst>
              </a:custGeom>
              <a:solidFill>
                <a:srgbClr val="C9E8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330" name="Freeform 82"/>
              <p:cNvSpPr>
                <a:spLocks/>
              </p:cNvSpPr>
              <p:nvPr/>
            </p:nvSpPr>
            <p:spPr bwMode="auto">
              <a:xfrm>
                <a:off x="2308" y="431"/>
                <a:ext cx="186" cy="85"/>
              </a:xfrm>
              <a:custGeom>
                <a:avLst/>
                <a:gdLst/>
                <a:ahLst/>
                <a:cxnLst>
                  <a:cxn ang="0">
                    <a:pos x="175" y="0"/>
                  </a:cxn>
                  <a:cxn ang="0">
                    <a:pos x="176" y="0"/>
                  </a:cxn>
                  <a:cxn ang="0">
                    <a:pos x="186" y="20"/>
                  </a:cxn>
                  <a:cxn ang="0">
                    <a:pos x="182" y="26"/>
                  </a:cxn>
                  <a:cxn ang="0">
                    <a:pos x="175" y="41"/>
                  </a:cxn>
                  <a:cxn ang="0">
                    <a:pos x="166" y="59"/>
                  </a:cxn>
                  <a:cxn ang="0">
                    <a:pos x="161" y="75"/>
                  </a:cxn>
                  <a:cxn ang="0">
                    <a:pos x="157" y="76"/>
                  </a:cxn>
                  <a:cxn ang="0">
                    <a:pos x="150" y="77"/>
                  </a:cxn>
                  <a:cxn ang="0">
                    <a:pos x="141" y="78"/>
                  </a:cxn>
                  <a:cxn ang="0">
                    <a:pos x="131" y="78"/>
                  </a:cxn>
                  <a:cxn ang="0">
                    <a:pos x="119" y="79"/>
                  </a:cxn>
                  <a:cxn ang="0">
                    <a:pos x="106" y="80"/>
                  </a:cxn>
                  <a:cxn ang="0">
                    <a:pos x="92" y="81"/>
                  </a:cxn>
                  <a:cxn ang="0">
                    <a:pos x="78" y="81"/>
                  </a:cxn>
                  <a:cxn ang="0">
                    <a:pos x="63" y="82"/>
                  </a:cxn>
                  <a:cxn ang="0">
                    <a:pos x="50" y="82"/>
                  </a:cxn>
                  <a:cxn ang="0">
                    <a:pos x="37" y="83"/>
                  </a:cxn>
                  <a:cxn ang="0">
                    <a:pos x="26" y="84"/>
                  </a:cxn>
                  <a:cxn ang="0">
                    <a:pos x="16" y="84"/>
                  </a:cxn>
                  <a:cxn ang="0">
                    <a:pos x="8" y="85"/>
                  </a:cxn>
                  <a:cxn ang="0">
                    <a:pos x="2" y="85"/>
                  </a:cxn>
                  <a:cxn ang="0">
                    <a:pos x="0" y="85"/>
                  </a:cxn>
                  <a:cxn ang="0">
                    <a:pos x="9" y="82"/>
                  </a:cxn>
                  <a:cxn ang="0">
                    <a:pos x="25" y="78"/>
                  </a:cxn>
                  <a:cxn ang="0">
                    <a:pos x="46" y="74"/>
                  </a:cxn>
                  <a:cxn ang="0">
                    <a:pos x="70" y="71"/>
                  </a:cxn>
                  <a:cxn ang="0">
                    <a:pos x="94" y="69"/>
                  </a:cxn>
                  <a:cxn ang="0">
                    <a:pos x="117" y="68"/>
                  </a:cxn>
                  <a:cxn ang="0">
                    <a:pos x="137" y="68"/>
                  </a:cxn>
                  <a:cxn ang="0">
                    <a:pos x="151" y="69"/>
                  </a:cxn>
                  <a:cxn ang="0">
                    <a:pos x="156" y="53"/>
                  </a:cxn>
                  <a:cxn ang="0">
                    <a:pos x="162" y="32"/>
                  </a:cxn>
                  <a:cxn ang="0">
                    <a:pos x="168" y="12"/>
                  </a:cxn>
                  <a:cxn ang="0">
                    <a:pos x="174" y="1"/>
                  </a:cxn>
                </a:cxnLst>
                <a:rect l="0" t="0" r="r" b="b"/>
                <a:pathLst>
                  <a:path w="186" h="85">
                    <a:moveTo>
                      <a:pt x="174" y="1"/>
                    </a:moveTo>
                    <a:lnTo>
                      <a:pt x="175" y="0"/>
                    </a:lnTo>
                    <a:lnTo>
                      <a:pt x="176" y="0"/>
                    </a:lnTo>
                    <a:lnTo>
                      <a:pt x="176" y="0"/>
                    </a:lnTo>
                    <a:lnTo>
                      <a:pt x="177" y="0"/>
                    </a:lnTo>
                    <a:lnTo>
                      <a:pt x="186" y="20"/>
                    </a:lnTo>
                    <a:lnTo>
                      <a:pt x="185" y="22"/>
                    </a:lnTo>
                    <a:lnTo>
                      <a:pt x="182" y="26"/>
                    </a:lnTo>
                    <a:lnTo>
                      <a:pt x="179" y="33"/>
                    </a:lnTo>
                    <a:lnTo>
                      <a:pt x="175" y="41"/>
                    </a:lnTo>
                    <a:lnTo>
                      <a:pt x="170" y="50"/>
                    </a:lnTo>
                    <a:lnTo>
                      <a:pt x="166" y="59"/>
                    </a:lnTo>
                    <a:lnTo>
                      <a:pt x="163" y="68"/>
                    </a:lnTo>
                    <a:lnTo>
                      <a:pt x="161" y="75"/>
                    </a:lnTo>
                    <a:lnTo>
                      <a:pt x="159" y="76"/>
                    </a:lnTo>
                    <a:lnTo>
                      <a:pt x="157" y="76"/>
                    </a:lnTo>
                    <a:lnTo>
                      <a:pt x="154" y="77"/>
                    </a:lnTo>
                    <a:lnTo>
                      <a:pt x="150" y="77"/>
                    </a:lnTo>
                    <a:lnTo>
                      <a:pt x="146" y="77"/>
                    </a:lnTo>
                    <a:lnTo>
                      <a:pt x="141" y="78"/>
                    </a:lnTo>
                    <a:lnTo>
                      <a:pt x="136" y="78"/>
                    </a:lnTo>
                    <a:lnTo>
                      <a:pt x="131" y="78"/>
                    </a:lnTo>
                    <a:lnTo>
                      <a:pt x="125" y="79"/>
                    </a:lnTo>
                    <a:lnTo>
                      <a:pt x="119" y="79"/>
                    </a:lnTo>
                    <a:lnTo>
                      <a:pt x="112" y="80"/>
                    </a:lnTo>
                    <a:lnTo>
                      <a:pt x="106" y="80"/>
                    </a:lnTo>
                    <a:lnTo>
                      <a:pt x="99" y="80"/>
                    </a:lnTo>
                    <a:lnTo>
                      <a:pt x="92" y="81"/>
                    </a:lnTo>
                    <a:lnTo>
                      <a:pt x="85" y="81"/>
                    </a:lnTo>
                    <a:lnTo>
                      <a:pt x="78" y="81"/>
                    </a:lnTo>
                    <a:lnTo>
                      <a:pt x="71" y="82"/>
                    </a:lnTo>
                    <a:lnTo>
                      <a:pt x="63" y="82"/>
                    </a:lnTo>
                    <a:lnTo>
                      <a:pt x="57" y="82"/>
                    </a:lnTo>
                    <a:lnTo>
                      <a:pt x="50" y="82"/>
                    </a:lnTo>
                    <a:lnTo>
                      <a:pt x="44" y="83"/>
                    </a:lnTo>
                    <a:lnTo>
                      <a:pt x="37" y="83"/>
                    </a:lnTo>
                    <a:lnTo>
                      <a:pt x="31" y="83"/>
                    </a:lnTo>
                    <a:lnTo>
                      <a:pt x="26" y="84"/>
                    </a:lnTo>
                    <a:lnTo>
                      <a:pt x="21" y="84"/>
                    </a:lnTo>
                    <a:lnTo>
                      <a:pt x="16" y="84"/>
                    </a:lnTo>
                    <a:lnTo>
                      <a:pt x="12" y="84"/>
                    </a:lnTo>
                    <a:lnTo>
                      <a:pt x="8" y="85"/>
                    </a:lnTo>
                    <a:lnTo>
                      <a:pt x="5" y="85"/>
                    </a:lnTo>
                    <a:lnTo>
                      <a:pt x="2" y="85"/>
                    </a:lnTo>
                    <a:lnTo>
                      <a:pt x="1" y="85"/>
                    </a:lnTo>
                    <a:lnTo>
                      <a:pt x="0" y="85"/>
                    </a:lnTo>
                    <a:lnTo>
                      <a:pt x="4" y="84"/>
                    </a:lnTo>
                    <a:lnTo>
                      <a:pt x="9" y="82"/>
                    </a:lnTo>
                    <a:lnTo>
                      <a:pt x="17" y="80"/>
                    </a:lnTo>
                    <a:lnTo>
                      <a:pt x="25" y="78"/>
                    </a:lnTo>
                    <a:lnTo>
                      <a:pt x="35" y="76"/>
                    </a:lnTo>
                    <a:lnTo>
                      <a:pt x="46" y="74"/>
                    </a:lnTo>
                    <a:lnTo>
                      <a:pt x="58" y="73"/>
                    </a:lnTo>
                    <a:lnTo>
                      <a:pt x="70" y="71"/>
                    </a:lnTo>
                    <a:lnTo>
                      <a:pt x="82" y="70"/>
                    </a:lnTo>
                    <a:lnTo>
                      <a:pt x="94" y="69"/>
                    </a:lnTo>
                    <a:lnTo>
                      <a:pt x="106" y="68"/>
                    </a:lnTo>
                    <a:lnTo>
                      <a:pt x="117" y="68"/>
                    </a:lnTo>
                    <a:lnTo>
                      <a:pt x="128" y="67"/>
                    </a:lnTo>
                    <a:lnTo>
                      <a:pt x="137" y="68"/>
                    </a:lnTo>
                    <a:lnTo>
                      <a:pt x="145" y="68"/>
                    </a:lnTo>
                    <a:lnTo>
                      <a:pt x="151" y="69"/>
                    </a:lnTo>
                    <a:lnTo>
                      <a:pt x="154" y="62"/>
                    </a:lnTo>
                    <a:lnTo>
                      <a:pt x="156" y="53"/>
                    </a:lnTo>
                    <a:lnTo>
                      <a:pt x="159" y="43"/>
                    </a:lnTo>
                    <a:lnTo>
                      <a:pt x="162" y="32"/>
                    </a:lnTo>
                    <a:lnTo>
                      <a:pt x="165" y="22"/>
                    </a:lnTo>
                    <a:lnTo>
                      <a:pt x="168" y="12"/>
                    </a:lnTo>
                    <a:lnTo>
                      <a:pt x="171" y="5"/>
                    </a:lnTo>
                    <a:lnTo>
                      <a:pt x="174" y="1"/>
                    </a:lnTo>
                    <a:close/>
                  </a:path>
                </a:pathLst>
              </a:custGeom>
              <a:solidFill>
                <a:srgbClr val="7FC6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331" name="Freeform 83"/>
              <p:cNvSpPr>
                <a:spLocks/>
              </p:cNvSpPr>
              <p:nvPr/>
            </p:nvSpPr>
            <p:spPr bwMode="auto">
              <a:xfrm>
                <a:off x="2463" y="433"/>
                <a:ext cx="15" cy="44"/>
              </a:xfrm>
              <a:custGeom>
                <a:avLst/>
                <a:gdLst/>
                <a:ahLst/>
                <a:cxnLst>
                  <a:cxn ang="0">
                    <a:pos x="0" y="42"/>
                  </a:cxn>
                  <a:cxn ang="0">
                    <a:pos x="0" y="42"/>
                  </a:cxn>
                  <a:cxn ang="0">
                    <a:pos x="0" y="43"/>
                  </a:cxn>
                  <a:cxn ang="0">
                    <a:pos x="1" y="43"/>
                  </a:cxn>
                  <a:cxn ang="0">
                    <a:pos x="1" y="44"/>
                  </a:cxn>
                  <a:cxn ang="0">
                    <a:pos x="2" y="44"/>
                  </a:cxn>
                  <a:cxn ang="0">
                    <a:pos x="2" y="43"/>
                  </a:cxn>
                  <a:cxn ang="0">
                    <a:pos x="3" y="43"/>
                  </a:cxn>
                  <a:cxn ang="0">
                    <a:pos x="3" y="42"/>
                  </a:cxn>
                  <a:cxn ang="0">
                    <a:pos x="4" y="36"/>
                  </a:cxn>
                  <a:cxn ang="0">
                    <a:pos x="6" y="29"/>
                  </a:cxn>
                  <a:cxn ang="0">
                    <a:pos x="8" y="22"/>
                  </a:cxn>
                  <a:cxn ang="0">
                    <a:pos x="10" y="16"/>
                  </a:cxn>
                  <a:cxn ang="0">
                    <a:pos x="12" y="10"/>
                  </a:cxn>
                  <a:cxn ang="0">
                    <a:pos x="14" y="5"/>
                  </a:cxn>
                  <a:cxn ang="0">
                    <a:pos x="15" y="1"/>
                  </a:cxn>
                  <a:cxn ang="0">
                    <a:pos x="15" y="0"/>
                  </a:cxn>
                  <a:cxn ang="0">
                    <a:pos x="13" y="2"/>
                  </a:cxn>
                  <a:cxn ang="0">
                    <a:pos x="12" y="6"/>
                  </a:cxn>
                  <a:cxn ang="0">
                    <a:pos x="9" y="10"/>
                  </a:cxn>
                  <a:cxn ang="0">
                    <a:pos x="7" y="16"/>
                  </a:cxn>
                  <a:cxn ang="0">
                    <a:pos x="5" y="22"/>
                  </a:cxn>
                  <a:cxn ang="0">
                    <a:pos x="3" y="29"/>
                  </a:cxn>
                  <a:cxn ang="0">
                    <a:pos x="1" y="36"/>
                  </a:cxn>
                  <a:cxn ang="0">
                    <a:pos x="0" y="42"/>
                  </a:cxn>
                </a:cxnLst>
                <a:rect l="0" t="0" r="r" b="b"/>
                <a:pathLst>
                  <a:path w="15" h="44">
                    <a:moveTo>
                      <a:pt x="0" y="42"/>
                    </a:moveTo>
                    <a:lnTo>
                      <a:pt x="0" y="42"/>
                    </a:lnTo>
                    <a:lnTo>
                      <a:pt x="0" y="43"/>
                    </a:lnTo>
                    <a:lnTo>
                      <a:pt x="1" y="43"/>
                    </a:lnTo>
                    <a:lnTo>
                      <a:pt x="1" y="44"/>
                    </a:lnTo>
                    <a:lnTo>
                      <a:pt x="2" y="44"/>
                    </a:lnTo>
                    <a:lnTo>
                      <a:pt x="2" y="43"/>
                    </a:lnTo>
                    <a:lnTo>
                      <a:pt x="3" y="43"/>
                    </a:lnTo>
                    <a:lnTo>
                      <a:pt x="3" y="42"/>
                    </a:lnTo>
                    <a:lnTo>
                      <a:pt x="4" y="36"/>
                    </a:lnTo>
                    <a:lnTo>
                      <a:pt x="6" y="29"/>
                    </a:lnTo>
                    <a:lnTo>
                      <a:pt x="8" y="22"/>
                    </a:lnTo>
                    <a:lnTo>
                      <a:pt x="10" y="16"/>
                    </a:lnTo>
                    <a:lnTo>
                      <a:pt x="12" y="10"/>
                    </a:lnTo>
                    <a:lnTo>
                      <a:pt x="14" y="5"/>
                    </a:lnTo>
                    <a:lnTo>
                      <a:pt x="15" y="1"/>
                    </a:lnTo>
                    <a:lnTo>
                      <a:pt x="15" y="0"/>
                    </a:lnTo>
                    <a:lnTo>
                      <a:pt x="13" y="2"/>
                    </a:lnTo>
                    <a:lnTo>
                      <a:pt x="12" y="6"/>
                    </a:lnTo>
                    <a:lnTo>
                      <a:pt x="9" y="10"/>
                    </a:lnTo>
                    <a:lnTo>
                      <a:pt x="7" y="16"/>
                    </a:lnTo>
                    <a:lnTo>
                      <a:pt x="5" y="22"/>
                    </a:lnTo>
                    <a:lnTo>
                      <a:pt x="3" y="29"/>
                    </a:lnTo>
                    <a:lnTo>
                      <a:pt x="1" y="36"/>
                    </a:lnTo>
                    <a:lnTo>
                      <a:pt x="0" y="42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332" name="Freeform 84"/>
              <p:cNvSpPr>
                <a:spLocks/>
              </p:cNvSpPr>
              <p:nvPr/>
            </p:nvSpPr>
            <p:spPr bwMode="auto">
              <a:xfrm>
                <a:off x="2305" y="466"/>
                <a:ext cx="12" cy="9"/>
              </a:xfrm>
              <a:custGeom>
                <a:avLst/>
                <a:gdLst/>
                <a:ahLst/>
                <a:cxnLst>
                  <a:cxn ang="0">
                    <a:pos x="1" y="7"/>
                  </a:cxn>
                  <a:cxn ang="0">
                    <a:pos x="1" y="8"/>
                  </a:cxn>
                  <a:cxn ang="0">
                    <a:pos x="2" y="9"/>
                  </a:cxn>
                  <a:cxn ang="0">
                    <a:pos x="3" y="9"/>
                  </a:cxn>
                  <a:cxn ang="0">
                    <a:pos x="5" y="9"/>
                  </a:cxn>
                  <a:cxn ang="0">
                    <a:pos x="6" y="8"/>
                  </a:cxn>
                  <a:cxn ang="0">
                    <a:pos x="8" y="8"/>
                  </a:cxn>
                  <a:cxn ang="0">
                    <a:pos x="9" y="8"/>
                  </a:cxn>
                  <a:cxn ang="0">
                    <a:pos x="10" y="8"/>
                  </a:cxn>
                  <a:cxn ang="0">
                    <a:pos x="11" y="7"/>
                  </a:cxn>
                  <a:cxn ang="0">
                    <a:pos x="12" y="6"/>
                  </a:cxn>
                  <a:cxn ang="0">
                    <a:pos x="12" y="4"/>
                  </a:cxn>
                  <a:cxn ang="0">
                    <a:pos x="12" y="3"/>
                  </a:cxn>
                  <a:cxn ang="0">
                    <a:pos x="12" y="3"/>
                  </a:cxn>
                  <a:cxn ang="0">
                    <a:pos x="12" y="2"/>
                  </a:cxn>
                  <a:cxn ang="0">
                    <a:pos x="12" y="2"/>
                  </a:cxn>
                  <a:cxn ang="0">
                    <a:pos x="12" y="1"/>
                  </a:cxn>
                  <a:cxn ang="0">
                    <a:pos x="11" y="0"/>
                  </a:cxn>
                  <a:cxn ang="0">
                    <a:pos x="10" y="0"/>
                  </a:cxn>
                  <a:cxn ang="0">
                    <a:pos x="7" y="0"/>
                  </a:cxn>
                  <a:cxn ang="0">
                    <a:pos x="3" y="0"/>
                  </a:cxn>
                  <a:cxn ang="0">
                    <a:pos x="2" y="1"/>
                  </a:cxn>
                  <a:cxn ang="0">
                    <a:pos x="1" y="2"/>
                  </a:cxn>
                  <a:cxn ang="0">
                    <a:pos x="0" y="5"/>
                  </a:cxn>
                  <a:cxn ang="0">
                    <a:pos x="1" y="7"/>
                  </a:cxn>
                </a:cxnLst>
                <a:rect l="0" t="0" r="r" b="b"/>
                <a:pathLst>
                  <a:path w="12" h="9">
                    <a:moveTo>
                      <a:pt x="1" y="7"/>
                    </a:moveTo>
                    <a:lnTo>
                      <a:pt x="1" y="8"/>
                    </a:lnTo>
                    <a:lnTo>
                      <a:pt x="2" y="9"/>
                    </a:lnTo>
                    <a:lnTo>
                      <a:pt x="3" y="9"/>
                    </a:lnTo>
                    <a:lnTo>
                      <a:pt x="5" y="9"/>
                    </a:lnTo>
                    <a:lnTo>
                      <a:pt x="6" y="8"/>
                    </a:lnTo>
                    <a:lnTo>
                      <a:pt x="8" y="8"/>
                    </a:lnTo>
                    <a:lnTo>
                      <a:pt x="9" y="8"/>
                    </a:lnTo>
                    <a:lnTo>
                      <a:pt x="10" y="8"/>
                    </a:lnTo>
                    <a:lnTo>
                      <a:pt x="11" y="7"/>
                    </a:lnTo>
                    <a:lnTo>
                      <a:pt x="12" y="6"/>
                    </a:lnTo>
                    <a:lnTo>
                      <a:pt x="12" y="4"/>
                    </a:lnTo>
                    <a:lnTo>
                      <a:pt x="12" y="3"/>
                    </a:lnTo>
                    <a:lnTo>
                      <a:pt x="12" y="3"/>
                    </a:lnTo>
                    <a:lnTo>
                      <a:pt x="12" y="2"/>
                    </a:lnTo>
                    <a:lnTo>
                      <a:pt x="12" y="2"/>
                    </a:lnTo>
                    <a:lnTo>
                      <a:pt x="12" y="1"/>
                    </a:lnTo>
                    <a:lnTo>
                      <a:pt x="11" y="0"/>
                    </a:lnTo>
                    <a:lnTo>
                      <a:pt x="10" y="0"/>
                    </a:lnTo>
                    <a:lnTo>
                      <a:pt x="7" y="0"/>
                    </a:lnTo>
                    <a:lnTo>
                      <a:pt x="3" y="0"/>
                    </a:lnTo>
                    <a:lnTo>
                      <a:pt x="2" y="1"/>
                    </a:lnTo>
                    <a:lnTo>
                      <a:pt x="1" y="2"/>
                    </a:lnTo>
                    <a:lnTo>
                      <a:pt x="0" y="5"/>
                    </a:lnTo>
                    <a:lnTo>
                      <a:pt x="1" y="7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333" name="Freeform 85"/>
              <p:cNvSpPr>
                <a:spLocks/>
              </p:cNvSpPr>
              <p:nvPr/>
            </p:nvSpPr>
            <p:spPr bwMode="auto">
              <a:xfrm>
                <a:off x="2322" y="464"/>
                <a:ext cx="12" cy="9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1" y="8"/>
                  </a:cxn>
                  <a:cxn ang="0">
                    <a:pos x="2" y="9"/>
                  </a:cxn>
                  <a:cxn ang="0">
                    <a:pos x="3" y="9"/>
                  </a:cxn>
                  <a:cxn ang="0">
                    <a:pos x="4" y="9"/>
                  </a:cxn>
                  <a:cxn ang="0">
                    <a:pos x="6" y="9"/>
                  </a:cxn>
                  <a:cxn ang="0">
                    <a:pos x="7" y="8"/>
                  </a:cxn>
                  <a:cxn ang="0">
                    <a:pos x="9" y="8"/>
                  </a:cxn>
                  <a:cxn ang="0">
                    <a:pos x="10" y="8"/>
                  </a:cxn>
                  <a:cxn ang="0">
                    <a:pos x="11" y="8"/>
                  </a:cxn>
                  <a:cxn ang="0">
                    <a:pos x="11" y="6"/>
                  </a:cxn>
                  <a:cxn ang="0">
                    <a:pos x="12" y="5"/>
                  </a:cxn>
                  <a:cxn ang="0">
                    <a:pos x="12" y="4"/>
                  </a:cxn>
                  <a:cxn ang="0">
                    <a:pos x="12" y="3"/>
                  </a:cxn>
                  <a:cxn ang="0">
                    <a:pos x="12" y="3"/>
                  </a:cxn>
                  <a:cxn ang="0">
                    <a:pos x="12" y="2"/>
                  </a:cxn>
                  <a:cxn ang="0">
                    <a:pos x="12" y="1"/>
                  </a:cxn>
                  <a:cxn ang="0">
                    <a:pos x="11" y="1"/>
                  </a:cxn>
                  <a:cxn ang="0">
                    <a:pos x="9" y="0"/>
                  </a:cxn>
                  <a:cxn ang="0">
                    <a:pos x="7" y="0"/>
                  </a:cxn>
                  <a:cxn ang="0">
                    <a:pos x="3" y="1"/>
                  </a:cxn>
                  <a:cxn ang="0">
                    <a:pos x="2" y="2"/>
                  </a:cxn>
                  <a:cxn ang="0">
                    <a:pos x="0" y="3"/>
                  </a:cxn>
                  <a:cxn ang="0">
                    <a:pos x="0" y="5"/>
                  </a:cxn>
                  <a:cxn ang="0">
                    <a:pos x="0" y="8"/>
                  </a:cxn>
                </a:cxnLst>
                <a:rect l="0" t="0" r="r" b="b"/>
                <a:pathLst>
                  <a:path w="12" h="9">
                    <a:moveTo>
                      <a:pt x="0" y="8"/>
                    </a:moveTo>
                    <a:lnTo>
                      <a:pt x="1" y="8"/>
                    </a:lnTo>
                    <a:lnTo>
                      <a:pt x="2" y="9"/>
                    </a:lnTo>
                    <a:lnTo>
                      <a:pt x="3" y="9"/>
                    </a:lnTo>
                    <a:lnTo>
                      <a:pt x="4" y="9"/>
                    </a:lnTo>
                    <a:lnTo>
                      <a:pt x="6" y="9"/>
                    </a:lnTo>
                    <a:lnTo>
                      <a:pt x="7" y="8"/>
                    </a:lnTo>
                    <a:lnTo>
                      <a:pt x="9" y="8"/>
                    </a:lnTo>
                    <a:lnTo>
                      <a:pt x="10" y="8"/>
                    </a:lnTo>
                    <a:lnTo>
                      <a:pt x="11" y="8"/>
                    </a:lnTo>
                    <a:lnTo>
                      <a:pt x="11" y="6"/>
                    </a:lnTo>
                    <a:lnTo>
                      <a:pt x="12" y="5"/>
                    </a:lnTo>
                    <a:lnTo>
                      <a:pt x="12" y="4"/>
                    </a:lnTo>
                    <a:lnTo>
                      <a:pt x="12" y="3"/>
                    </a:lnTo>
                    <a:lnTo>
                      <a:pt x="12" y="3"/>
                    </a:lnTo>
                    <a:lnTo>
                      <a:pt x="12" y="2"/>
                    </a:lnTo>
                    <a:lnTo>
                      <a:pt x="12" y="1"/>
                    </a:lnTo>
                    <a:lnTo>
                      <a:pt x="11" y="1"/>
                    </a:lnTo>
                    <a:lnTo>
                      <a:pt x="9" y="0"/>
                    </a:lnTo>
                    <a:lnTo>
                      <a:pt x="7" y="0"/>
                    </a:lnTo>
                    <a:lnTo>
                      <a:pt x="3" y="1"/>
                    </a:lnTo>
                    <a:lnTo>
                      <a:pt x="2" y="2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334" name="Freeform 86"/>
              <p:cNvSpPr>
                <a:spLocks/>
              </p:cNvSpPr>
              <p:nvPr/>
            </p:nvSpPr>
            <p:spPr bwMode="auto">
              <a:xfrm>
                <a:off x="2337" y="464"/>
                <a:ext cx="12" cy="9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" y="8"/>
                  </a:cxn>
                  <a:cxn ang="0">
                    <a:pos x="2" y="9"/>
                  </a:cxn>
                  <a:cxn ang="0">
                    <a:pos x="3" y="9"/>
                  </a:cxn>
                  <a:cxn ang="0">
                    <a:pos x="5" y="9"/>
                  </a:cxn>
                  <a:cxn ang="0">
                    <a:pos x="6" y="8"/>
                  </a:cxn>
                  <a:cxn ang="0">
                    <a:pos x="8" y="8"/>
                  </a:cxn>
                  <a:cxn ang="0">
                    <a:pos x="9" y="8"/>
                  </a:cxn>
                  <a:cxn ang="0">
                    <a:pos x="10" y="8"/>
                  </a:cxn>
                  <a:cxn ang="0">
                    <a:pos x="11" y="7"/>
                  </a:cxn>
                  <a:cxn ang="0">
                    <a:pos x="11" y="6"/>
                  </a:cxn>
                  <a:cxn ang="0">
                    <a:pos x="12" y="4"/>
                  </a:cxn>
                  <a:cxn ang="0">
                    <a:pos x="12" y="3"/>
                  </a:cxn>
                  <a:cxn ang="0">
                    <a:pos x="12" y="3"/>
                  </a:cxn>
                  <a:cxn ang="0">
                    <a:pos x="12" y="2"/>
                  </a:cxn>
                  <a:cxn ang="0">
                    <a:pos x="12" y="2"/>
                  </a:cxn>
                  <a:cxn ang="0">
                    <a:pos x="12" y="1"/>
                  </a:cxn>
                  <a:cxn ang="0">
                    <a:pos x="11" y="0"/>
                  </a:cxn>
                  <a:cxn ang="0">
                    <a:pos x="9" y="0"/>
                  </a:cxn>
                  <a:cxn ang="0">
                    <a:pos x="7" y="0"/>
                  </a:cxn>
                  <a:cxn ang="0">
                    <a:pos x="3" y="0"/>
                  </a:cxn>
                  <a:cxn ang="0">
                    <a:pos x="2" y="1"/>
                  </a:cxn>
                  <a:cxn ang="0">
                    <a:pos x="1" y="3"/>
                  </a:cxn>
                  <a:cxn ang="0">
                    <a:pos x="0" y="5"/>
                  </a:cxn>
                  <a:cxn ang="0">
                    <a:pos x="0" y="7"/>
                  </a:cxn>
                </a:cxnLst>
                <a:rect l="0" t="0" r="r" b="b"/>
                <a:pathLst>
                  <a:path w="12" h="9">
                    <a:moveTo>
                      <a:pt x="0" y="7"/>
                    </a:moveTo>
                    <a:lnTo>
                      <a:pt x="1" y="8"/>
                    </a:lnTo>
                    <a:lnTo>
                      <a:pt x="2" y="9"/>
                    </a:lnTo>
                    <a:lnTo>
                      <a:pt x="3" y="9"/>
                    </a:lnTo>
                    <a:lnTo>
                      <a:pt x="5" y="9"/>
                    </a:lnTo>
                    <a:lnTo>
                      <a:pt x="6" y="8"/>
                    </a:lnTo>
                    <a:lnTo>
                      <a:pt x="8" y="8"/>
                    </a:lnTo>
                    <a:lnTo>
                      <a:pt x="9" y="8"/>
                    </a:lnTo>
                    <a:lnTo>
                      <a:pt x="10" y="8"/>
                    </a:lnTo>
                    <a:lnTo>
                      <a:pt x="11" y="7"/>
                    </a:lnTo>
                    <a:lnTo>
                      <a:pt x="11" y="6"/>
                    </a:lnTo>
                    <a:lnTo>
                      <a:pt x="12" y="4"/>
                    </a:lnTo>
                    <a:lnTo>
                      <a:pt x="12" y="3"/>
                    </a:lnTo>
                    <a:lnTo>
                      <a:pt x="12" y="3"/>
                    </a:lnTo>
                    <a:lnTo>
                      <a:pt x="12" y="2"/>
                    </a:lnTo>
                    <a:lnTo>
                      <a:pt x="12" y="2"/>
                    </a:lnTo>
                    <a:lnTo>
                      <a:pt x="12" y="1"/>
                    </a:lnTo>
                    <a:lnTo>
                      <a:pt x="11" y="0"/>
                    </a:lnTo>
                    <a:lnTo>
                      <a:pt x="9" y="0"/>
                    </a:lnTo>
                    <a:lnTo>
                      <a:pt x="7" y="0"/>
                    </a:lnTo>
                    <a:lnTo>
                      <a:pt x="3" y="0"/>
                    </a:lnTo>
                    <a:lnTo>
                      <a:pt x="2" y="1"/>
                    </a:lnTo>
                    <a:lnTo>
                      <a:pt x="1" y="3"/>
                    </a:lnTo>
                    <a:lnTo>
                      <a:pt x="0" y="5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335" name="Freeform 87"/>
              <p:cNvSpPr>
                <a:spLocks/>
              </p:cNvSpPr>
              <p:nvPr/>
            </p:nvSpPr>
            <p:spPr bwMode="auto">
              <a:xfrm>
                <a:off x="2355" y="464"/>
                <a:ext cx="13" cy="9"/>
              </a:xfrm>
              <a:custGeom>
                <a:avLst/>
                <a:gdLst/>
                <a:ahLst/>
                <a:cxnLst>
                  <a:cxn ang="0">
                    <a:pos x="1" y="8"/>
                  </a:cxn>
                  <a:cxn ang="0">
                    <a:pos x="2" y="8"/>
                  </a:cxn>
                  <a:cxn ang="0">
                    <a:pos x="3" y="9"/>
                  </a:cxn>
                  <a:cxn ang="0">
                    <a:pos x="4" y="9"/>
                  </a:cxn>
                  <a:cxn ang="0">
                    <a:pos x="5" y="9"/>
                  </a:cxn>
                  <a:cxn ang="0">
                    <a:pos x="7" y="9"/>
                  </a:cxn>
                  <a:cxn ang="0">
                    <a:pos x="8" y="8"/>
                  </a:cxn>
                  <a:cxn ang="0">
                    <a:pos x="10" y="8"/>
                  </a:cxn>
                  <a:cxn ang="0">
                    <a:pos x="11" y="8"/>
                  </a:cxn>
                  <a:cxn ang="0">
                    <a:pos x="11" y="8"/>
                  </a:cxn>
                  <a:cxn ang="0">
                    <a:pos x="12" y="6"/>
                  </a:cxn>
                  <a:cxn ang="0">
                    <a:pos x="12" y="4"/>
                  </a:cxn>
                  <a:cxn ang="0">
                    <a:pos x="12" y="4"/>
                  </a:cxn>
                  <a:cxn ang="0">
                    <a:pos x="12" y="3"/>
                  </a:cxn>
                  <a:cxn ang="0">
                    <a:pos x="13" y="3"/>
                  </a:cxn>
                  <a:cxn ang="0">
                    <a:pos x="13" y="2"/>
                  </a:cxn>
                  <a:cxn ang="0">
                    <a:pos x="12" y="1"/>
                  </a:cxn>
                  <a:cxn ang="0">
                    <a:pos x="11" y="1"/>
                  </a:cxn>
                  <a:cxn ang="0">
                    <a:pos x="10" y="0"/>
                  </a:cxn>
                  <a:cxn ang="0">
                    <a:pos x="7" y="0"/>
                  </a:cxn>
                  <a:cxn ang="0">
                    <a:pos x="4" y="0"/>
                  </a:cxn>
                  <a:cxn ang="0">
                    <a:pos x="2" y="1"/>
                  </a:cxn>
                  <a:cxn ang="0">
                    <a:pos x="1" y="3"/>
                  </a:cxn>
                  <a:cxn ang="0">
                    <a:pos x="0" y="5"/>
                  </a:cxn>
                  <a:cxn ang="0">
                    <a:pos x="1" y="8"/>
                  </a:cxn>
                </a:cxnLst>
                <a:rect l="0" t="0" r="r" b="b"/>
                <a:pathLst>
                  <a:path w="13" h="9">
                    <a:moveTo>
                      <a:pt x="1" y="8"/>
                    </a:moveTo>
                    <a:lnTo>
                      <a:pt x="2" y="8"/>
                    </a:lnTo>
                    <a:lnTo>
                      <a:pt x="3" y="9"/>
                    </a:lnTo>
                    <a:lnTo>
                      <a:pt x="4" y="9"/>
                    </a:lnTo>
                    <a:lnTo>
                      <a:pt x="5" y="9"/>
                    </a:lnTo>
                    <a:lnTo>
                      <a:pt x="7" y="9"/>
                    </a:lnTo>
                    <a:lnTo>
                      <a:pt x="8" y="8"/>
                    </a:lnTo>
                    <a:lnTo>
                      <a:pt x="10" y="8"/>
                    </a:lnTo>
                    <a:lnTo>
                      <a:pt x="11" y="8"/>
                    </a:lnTo>
                    <a:lnTo>
                      <a:pt x="11" y="8"/>
                    </a:lnTo>
                    <a:lnTo>
                      <a:pt x="12" y="6"/>
                    </a:lnTo>
                    <a:lnTo>
                      <a:pt x="12" y="4"/>
                    </a:lnTo>
                    <a:lnTo>
                      <a:pt x="12" y="4"/>
                    </a:lnTo>
                    <a:lnTo>
                      <a:pt x="12" y="3"/>
                    </a:lnTo>
                    <a:lnTo>
                      <a:pt x="13" y="3"/>
                    </a:lnTo>
                    <a:lnTo>
                      <a:pt x="13" y="2"/>
                    </a:lnTo>
                    <a:lnTo>
                      <a:pt x="12" y="1"/>
                    </a:lnTo>
                    <a:lnTo>
                      <a:pt x="11" y="1"/>
                    </a:lnTo>
                    <a:lnTo>
                      <a:pt x="10" y="0"/>
                    </a:lnTo>
                    <a:lnTo>
                      <a:pt x="7" y="0"/>
                    </a:lnTo>
                    <a:lnTo>
                      <a:pt x="4" y="0"/>
                    </a:lnTo>
                    <a:lnTo>
                      <a:pt x="2" y="1"/>
                    </a:lnTo>
                    <a:lnTo>
                      <a:pt x="1" y="3"/>
                    </a:lnTo>
                    <a:lnTo>
                      <a:pt x="0" y="5"/>
                    </a:lnTo>
                    <a:lnTo>
                      <a:pt x="1" y="8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336" name="Freeform 88"/>
              <p:cNvSpPr>
                <a:spLocks/>
              </p:cNvSpPr>
              <p:nvPr/>
            </p:nvSpPr>
            <p:spPr bwMode="auto">
              <a:xfrm>
                <a:off x="2376" y="463"/>
                <a:ext cx="12" cy="9"/>
              </a:xfrm>
              <a:custGeom>
                <a:avLst/>
                <a:gdLst/>
                <a:ahLst/>
                <a:cxnLst>
                  <a:cxn ang="0">
                    <a:pos x="1" y="8"/>
                  </a:cxn>
                  <a:cxn ang="0">
                    <a:pos x="1" y="9"/>
                  </a:cxn>
                  <a:cxn ang="0">
                    <a:pos x="2" y="9"/>
                  </a:cxn>
                  <a:cxn ang="0">
                    <a:pos x="3" y="9"/>
                  </a:cxn>
                  <a:cxn ang="0">
                    <a:pos x="5" y="9"/>
                  </a:cxn>
                  <a:cxn ang="0">
                    <a:pos x="6" y="9"/>
                  </a:cxn>
                  <a:cxn ang="0">
                    <a:pos x="8" y="9"/>
                  </a:cxn>
                  <a:cxn ang="0">
                    <a:pos x="9" y="8"/>
                  </a:cxn>
                  <a:cxn ang="0">
                    <a:pos x="10" y="8"/>
                  </a:cxn>
                  <a:cxn ang="0">
                    <a:pos x="11" y="8"/>
                  </a:cxn>
                  <a:cxn ang="0">
                    <a:pos x="12" y="6"/>
                  </a:cxn>
                  <a:cxn ang="0">
                    <a:pos x="12" y="5"/>
                  </a:cxn>
                  <a:cxn ang="0">
                    <a:pos x="12" y="4"/>
                  </a:cxn>
                  <a:cxn ang="0">
                    <a:pos x="12" y="3"/>
                  </a:cxn>
                  <a:cxn ang="0">
                    <a:pos x="12" y="3"/>
                  </a:cxn>
                  <a:cxn ang="0">
                    <a:pos x="12" y="2"/>
                  </a:cxn>
                  <a:cxn ang="0">
                    <a:pos x="12" y="1"/>
                  </a:cxn>
                  <a:cxn ang="0">
                    <a:pos x="11" y="1"/>
                  </a:cxn>
                  <a:cxn ang="0">
                    <a:pos x="10" y="1"/>
                  </a:cxn>
                  <a:cxn ang="0">
                    <a:pos x="7" y="0"/>
                  </a:cxn>
                  <a:cxn ang="0">
                    <a:pos x="3" y="1"/>
                  </a:cxn>
                  <a:cxn ang="0">
                    <a:pos x="2" y="1"/>
                  </a:cxn>
                  <a:cxn ang="0">
                    <a:pos x="1" y="3"/>
                  </a:cxn>
                  <a:cxn ang="0">
                    <a:pos x="0" y="5"/>
                  </a:cxn>
                  <a:cxn ang="0">
                    <a:pos x="1" y="8"/>
                  </a:cxn>
                </a:cxnLst>
                <a:rect l="0" t="0" r="r" b="b"/>
                <a:pathLst>
                  <a:path w="12" h="9">
                    <a:moveTo>
                      <a:pt x="1" y="8"/>
                    </a:moveTo>
                    <a:lnTo>
                      <a:pt x="1" y="9"/>
                    </a:lnTo>
                    <a:lnTo>
                      <a:pt x="2" y="9"/>
                    </a:lnTo>
                    <a:lnTo>
                      <a:pt x="3" y="9"/>
                    </a:lnTo>
                    <a:lnTo>
                      <a:pt x="5" y="9"/>
                    </a:lnTo>
                    <a:lnTo>
                      <a:pt x="6" y="9"/>
                    </a:lnTo>
                    <a:lnTo>
                      <a:pt x="8" y="9"/>
                    </a:lnTo>
                    <a:lnTo>
                      <a:pt x="9" y="8"/>
                    </a:lnTo>
                    <a:lnTo>
                      <a:pt x="10" y="8"/>
                    </a:lnTo>
                    <a:lnTo>
                      <a:pt x="11" y="8"/>
                    </a:lnTo>
                    <a:lnTo>
                      <a:pt x="12" y="6"/>
                    </a:lnTo>
                    <a:lnTo>
                      <a:pt x="12" y="5"/>
                    </a:lnTo>
                    <a:lnTo>
                      <a:pt x="12" y="4"/>
                    </a:lnTo>
                    <a:lnTo>
                      <a:pt x="12" y="3"/>
                    </a:lnTo>
                    <a:lnTo>
                      <a:pt x="12" y="3"/>
                    </a:lnTo>
                    <a:lnTo>
                      <a:pt x="12" y="2"/>
                    </a:lnTo>
                    <a:lnTo>
                      <a:pt x="12" y="1"/>
                    </a:lnTo>
                    <a:lnTo>
                      <a:pt x="11" y="1"/>
                    </a:lnTo>
                    <a:lnTo>
                      <a:pt x="10" y="1"/>
                    </a:lnTo>
                    <a:lnTo>
                      <a:pt x="7" y="0"/>
                    </a:lnTo>
                    <a:lnTo>
                      <a:pt x="3" y="1"/>
                    </a:lnTo>
                    <a:lnTo>
                      <a:pt x="2" y="1"/>
                    </a:lnTo>
                    <a:lnTo>
                      <a:pt x="1" y="3"/>
                    </a:lnTo>
                    <a:lnTo>
                      <a:pt x="0" y="5"/>
                    </a:lnTo>
                    <a:lnTo>
                      <a:pt x="1" y="8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337" name="Freeform 89"/>
              <p:cNvSpPr>
                <a:spLocks/>
              </p:cNvSpPr>
              <p:nvPr/>
            </p:nvSpPr>
            <p:spPr bwMode="auto">
              <a:xfrm>
                <a:off x="2392" y="459"/>
                <a:ext cx="12" cy="9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1" y="9"/>
                  </a:cxn>
                  <a:cxn ang="0">
                    <a:pos x="2" y="9"/>
                  </a:cxn>
                  <a:cxn ang="0">
                    <a:pos x="3" y="9"/>
                  </a:cxn>
                  <a:cxn ang="0">
                    <a:pos x="5" y="9"/>
                  </a:cxn>
                  <a:cxn ang="0">
                    <a:pos x="6" y="9"/>
                  </a:cxn>
                  <a:cxn ang="0">
                    <a:pos x="8" y="9"/>
                  </a:cxn>
                  <a:cxn ang="0">
                    <a:pos x="9" y="9"/>
                  </a:cxn>
                  <a:cxn ang="0">
                    <a:pos x="10" y="9"/>
                  </a:cxn>
                  <a:cxn ang="0">
                    <a:pos x="11" y="8"/>
                  </a:cxn>
                  <a:cxn ang="0">
                    <a:pos x="11" y="6"/>
                  </a:cxn>
                  <a:cxn ang="0">
                    <a:pos x="12" y="5"/>
                  </a:cxn>
                  <a:cxn ang="0">
                    <a:pos x="12" y="4"/>
                  </a:cxn>
                  <a:cxn ang="0">
                    <a:pos x="12" y="3"/>
                  </a:cxn>
                  <a:cxn ang="0">
                    <a:pos x="12" y="3"/>
                  </a:cxn>
                  <a:cxn ang="0">
                    <a:pos x="12" y="2"/>
                  </a:cxn>
                  <a:cxn ang="0">
                    <a:pos x="12" y="1"/>
                  </a:cxn>
                  <a:cxn ang="0">
                    <a:pos x="11" y="1"/>
                  </a:cxn>
                  <a:cxn ang="0">
                    <a:pos x="9" y="1"/>
                  </a:cxn>
                  <a:cxn ang="0">
                    <a:pos x="7" y="0"/>
                  </a:cxn>
                  <a:cxn ang="0">
                    <a:pos x="3" y="1"/>
                  </a:cxn>
                  <a:cxn ang="0">
                    <a:pos x="2" y="1"/>
                  </a:cxn>
                  <a:cxn ang="0">
                    <a:pos x="0" y="3"/>
                  </a:cxn>
                  <a:cxn ang="0">
                    <a:pos x="0" y="5"/>
                  </a:cxn>
                  <a:cxn ang="0">
                    <a:pos x="0" y="8"/>
                  </a:cxn>
                </a:cxnLst>
                <a:rect l="0" t="0" r="r" b="b"/>
                <a:pathLst>
                  <a:path w="12" h="9">
                    <a:moveTo>
                      <a:pt x="0" y="8"/>
                    </a:moveTo>
                    <a:lnTo>
                      <a:pt x="1" y="9"/>
                    </a:lnTo>
                    <a:lnTo>
                      <a:pt x="2" y="9"/>
                    </a:lnTo>
                    <a:lnTo>
                      <a:pt x="3" y="9"/>
                    </a:lnTo>
                    <a:lnTo>
                      <a:pt x="5" y="9"/>
                    </a:lnTo>
                    <a:lnTo>
                      <a:pt x="6" y="9"/>
                    </a:lnTo>
                    <a:lnTo>
                      <a:pt x="8" y="9"/>
                    </a:lnTo>
                    <a:lnTo>
                      <a:pt x="9" y="9"/>
                    </a:lnTo>
                    <a:lnTo>
                      <a:pt x="10" y="9"/>
                    </a:lnTo>
                    <a:lnTo>
                      <a:pt x="11" y="8"/>
                    </a:lnTo>
                    <a:lnTo>
                      <a:pt x="11" y="6"/>
                    </a:lnTo>
                    <a:lnTo>
                      <a:pt x="12" y="5"/>
                    </a:lnTo>
                    <a:lnTo>
                      <a:pt x="12" y="4"/>
                    </a:lnTo>
                    <a:lnTo>
                      <a:pt x="12" y="3"/>
                    </a:lnTo>
                    <a:lnTo>
                      <a:pt x="12" y="3"/>
                    </a:lnTo>
                    <a:lnTo>
                      <a:pt x="12" y="2"/>
                    </a:lnTo>
                    <a:lnTo>
                      <a:pt x="12" y="1"/>
                    </a:lnTo>
                    <a:lnTo>
                      <a:pt x="11" y="1"/>
                    </a:lnTo>
                    <a:lnTo>
                      <a:pt x="9" y="1"/>
                    </a:lnTo>
                    <a:lnTo>
                      <a:pt x="7" y="0"/>
                    </a:lnTo>
                    <a:lnTo>
                      <a:pt x="3" y="1"/>
                    </a:lnTo>
                    <a:lnTo>
                      <a:pt x="2" y="1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338" name="Freeform 90"/>
              <p:cNvSpPr>
                <a:spLocks/>
              </p:cNvSpPr>
              <p:nvPr/>
            </p:nvSpPr>
            <p:spPr bwMode="auto">
              <a:xfrm>
                <a:off x="2408" y="460"/>
                <a:ext cx="12" cy="9"/>
              </a:xfrm>
              <a:custGeom>
                <a:avLst/>
                <a:gdLst/>
                <a:ahLst/>
                <a:cxnLst>
                  <a:cxn ang="0">
                    <a:pos x="1" y="8"/>
                  </a:cxn>
                  <a:cxn ang="0">
                    <a:pos x="1" y="8"/>
                  </a:cxn>
                  <a:cxn ang="0">
                    <a:pos x="2" y="9"/>
                  </a:cxn>
                  <a:cxn ang="0">
                    <a:pos x="4" y="9"/>
                  </a:cxn>
                  <a:cxn ang="0">
                    <a:pos x="5" y="9"/>
                  </a:cxn>
                  <a:cxn ang="0">
                    <a:pos x="6" y="9"/>
                  </a:cxn>
                  <a:cxn ang="0">
                    <a:pos x="8" y="8"/>
                  </a:cxn>
                  <a:cxn ang="0">
                    <a:pos x="9" y="8"/>
                  </a:cxn>
                  <a:cxn ang="0">
                    <a:pos x="11" y="8"/>
                  </a:cxn>
                  <a:cxn ang="0">
                    <a:pos x="11" y="8"/>
                  </a:cxn>
                  <a:cxn ang="0">
                    <a:pos x="11" y="6"/>
                  </a:cxn>
                  <a:cxn ang="0">
                    <a:pos x="12" y="5"/>
                  </a:cxn>
                  <a:cxn ang="0">
                    <a:pos x="12" y="4"/>
                  </a:cxn>
                  <a:cxn ang="0">
                    <a:pos x="12" y="3"/>
                  </a:cxn>
                  <a:cxn ang="0">
                    <a:pos x="12" y="3"/>
                  </a:cxn>
                  <a:cxn ang="0">
                    <a:pos x="12" y="2"/>
                  </a:cxn>
                  <a:cxn ang="0">
                    <a:pos x="12" y="1"/>
                  </a:cxn>
                  <a:cxn ang="0">
                    <a:pos x="11" y="1"/>
                  </a:cxn>
                  <a:cxn ang="0">
                    <a:pos x="10" y="0"/>
                  </a:cxn>
                  <a:cxn ang="0">
                    <a:pos x="7" y="0"/>
                  </a:cxn>
                  <a:cxn ang="0">
                    <a:pos x="3" y="1"/>
                  </a:cxn>
                  <a:cxn ang="0">
                    <a:pos x="2" y="2"/>
                  </a:cxn>
                  <a:cxn ang="0">
                    <a:pos x="1" y="3"/>
                  </a:cxn>
                  <a:cxn ang="0">
                    <a:pos x="0" y="5"/>
                  </a:cxn>
                  <a:cxn ang="0">
                    <a:pos x="1" y="8"/>
                  </a:cxn>
                </a:cxnLst>
                <a:rect l="0" t="0" r="r" b="b"/>
                <a:pathLst>
                  <a:path w="12" h="9">
                    <a:moveTo>
                      <a:pt x="1" y="8"/>
                    </a:moveTo>
                    <a:lnTo>
                      <a:pt x="1" y="8"/>
                    </a:lnTo>
                    <a:lnTo>
                      <a:pt x="2" y="9"/>
                    </a:lnTo>
                    <a:lnTo>
                      <a:pt x="4" y="9"/>
                    </a:lnTo>
                    <a:lnTo>
                      <a:pt x="5" y="9"/>
                    </a:lnTo>
                    <a:lnTo>
                      <a:pt x="6" y="9"/>
                    </a:lnTo>
                    <a:lnTo>
                      <a:pt x="8" y="8"/>
                    </a:lnTo>
                    <a:lnTo>
                      <a:pt x="9" y="8"/>
                    </a:lnTo>
                    <a:lnTo>
                      <a:pt x="11" y="8"/>
                    </a:lnTo>
                    <a:lnTo>
                      <a:pt x="11" y="8"/>
                    </a:lnTo>
                    <a:lnTo>
                      <a:pt x="11" y="6"/>
                    </a:lnTo>
                    <a:lnTo>
                      <a:pt x="12" y="5"/>
                    </a:lnTo>
                    <a:lnTo>
                      <a:pt x="12" y="4"/>
                    </a:lnTo>
                    <a:lnTo>
                      <a:pt x="12" y="3"/>
                    </a:lnTo>
                    <a:lnTo>
                      <a:pt x="12" y="3"/>
                    </a:lnTo>
                    <a:lnTo>
                      <a:pt x="12" y="2"/>
                    </a:lnTo>
                    <a:lnTo>
                      <a:pt x="12" y="1"/>
                    </a:lnTo>
                    <a:lnTo>
                      <a:pt x="11" y="1"/>
                    </a:lnTo>
                    <a:lnTo>
                      <a:pt x="10" y="0"/>
                    </a:lnTo>
                    <a:lnTo>
                      <a:pt x="7" y="0"/>
                    </a:lnTo>
                    <a:lnTo>
                      <a:pt x="3" y="1"/>
                    </a:lnTo>
                    <a:lnTo>
                      <a:pt x="2" y="2"/>
                    </a:lnTo>
                    <a:lnTo>
                      <a:pt x="1" y="3"/>
                    </a:lnTo>
                    <a:lnTo>
                      <a:pt x="0" y="5"/>
                    </a:lnTo>
                    <a:lnTo>
                      <a:pt x="1" y="8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339" name="Freeform 91"/>
              <p:cNvSpPr>
                <a:spLocks/>
              </p:cNvSpPr>
              <p:nvPr/>
            </p:nvSpPr>
            <p:spPr bwMode="auto">
              <a:xfrm>
                <a:off x="2426" y="456"/>
                <a:ext cx="12" cy="8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" y="8"/>
                  </a:cxn>
                  <a:cxn ang="0">
                    <a:pos x="2" y="8"/>
                  </a:cxn>
                  <a:cxn ang="0">
                    <a:pos x="3" y="8"/>
                  </a:cxn>
                  <a:cxn ang="0">
                    <a:pos x="5" y="8"/>
                  </a:cxn>
                  <a:cxn ang="0">
                    <a:pos x="6" y="8"/>
                  </a:cxn>
                  <a:cxn ang="0">
                    <a:pos x="7" y="8"/>
                  </a:cxn>
                  <a:cxn ang="0">
                    <a:pos x="9" y="8"/>
                  </a:cxn>
                  <a:cxn ang="0">
                    <a:pos x="10" y="8"/>
                  </a:cxn>
                  <a:cxn ang="0">
                    <a:pos x="10" y="7"/>
                  </a:cxn>
                  <a:cxn ang="0">
                    <a:pos x="11" y="6"/>
                  </a:cxn>
                  <a:cxn ang="0">
                    <a:pos x="11" y="4"/>
                  </a:cxn>
                  <a:cxn ang="0">
                    <a:pos x="12" y="3"/>
                  </a:cxn>
                  <a:cxn ang="0">
                    <a:pos x="12" y="3"/>
                  </a:cxn>
                  <a:cxn ang="0">
                    <a:pos x="12" y="2"/>
                  </a:cxn>
                  <a:cxn ang="0">
                    <a:pos x="12" y="2"/>
                  </a:cxn>
                  <a:cxn ang="0">
                    <a:pos x="12" y="1"/>
                  </a:cxn>
                  <a:cxn ang="0">
                    <a:pos x="11" y="0"/>
                  </a:cxn>
                  <a:cxn ang="0">
                    <a:pos x="9" y="0"/>
                  </a:cxn>
                  <a:cxn ang="0">
                    <a:pos x="7" y="0"/>
                  </a:cxn>
                  <a:cxn ang="0">
                    <a:pos x="3" y="0"/>
                  </a:cxn>
                  <a:cxn ang="0">
                    <a:pos x="2" y="1"/>
                  </a:cxn>
                  <a:cxn ang="0">
                    <a:pos x="1" y="2"/>
                  </a:cxn>
                  <a:cxn ang="0">
                    <a:pos x="0" y="5"/>
                  </a:cxn>
                  <a:cxn ang="0">
                    <a:pos x="0" y="7"/>
                  </a:cxn>
                </a:cxnLst>
                <a:rect l="0" t="0" r="r" b="b"/>
                <a:pathLst>
                  <a:path w="12" h="8">
                    <a:moveTo>
                      <a:pt x="0" y="7"/>
                    </a:moveTo>
                    <a:lnTo>
                      <a:pt x="1" y="8"/>
                    </a:lnTo>
                    <a:lnTo>
                      <a:pt x="2" y="8"/>
                    </a:lnTo>
                    <a:lnTo>
                      <a:pt x="3" y="8"/>
                    </a:lnTo>
                    <a:lnTo>
                      <a:pt x="5" y="8"/>
                    </a:lnTo>
                    <a:lnTo>
                      <a:pt x="6" y="8"/>
                    </a:lnTo>
                    <a:lnTo>
                      <a:pt x="7" y="8"/>
                    </a:lnTo>
                    <a:lnTo>
                      <a:pt x="9" y="8"/>
                    </a:lnTo>
                    <a:lnTo>
                      <a:pt x="10" y="8"/>
                    </a:lnTo>
                    <a:lnTo>
                      <a:pt x="10" y="7"/>
                    </a:lnTo>
                    <a:lnTo>
                      <a:pt x="11" y="6"/>
                    </a:lnTo>
                    <a:lnTo>
                      <a:pt x="11" y="4"/>
                    </a:lnTo>
                    <a:lnTo>
                      <a:pt x="12" y="3"/>
                    </a:lnTo>
                    <a:lnTo>
                      <a:pt x="12" y="3"/>
                    </a:lnTo>
                    <a:lnTo>
                      <a:pt x="12" y="2"/>
                    </a:lnTo>
                    <a:lnTo>
                      <a:pt x="12" y="2"/>
                    </a:lnTo>
                    <a:lnTo>
                      <a:pt x="12" y="1"/>
                    </a:lnTo>
                    <a:lnTo>
                      <a:pt x="11" y="0"/>
                    </a:lnTo>
                    <a:lnTo>
                      <a:pt x="9" y="0"/>
                    </a:lnTo>
                    <a:lnTo>
                      <a:pt x="7" y="0"/>
                    </a:lnTo>
                    <a:lnTo>
                      <a:pt x="3" y="0"/>
                    </a:lnTo>
                    <a:lnTo>
                      <a:pt x="2" y="1"/>
                    </a:lnTo>
                    <a:lnTo>
                      <a:pt x="1" y="2"/>
                    </a:lnTo>
                    <a:lnTo>
                      <a:pt x="0" y="5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340" name="Freeform 92"/>
              <p:cNvSpPr>
                <a:spLocks/>
              </p:cNvSpPr>
              <p:nvPr/>
            </p:nvSpPr>
            <p:spPr bwMode="auto">
              <a:xfrm>
                <a:off x="2446" y="456"/>
                <a:ext cx="12" cy="9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1" y="8"/>
                  </a:cxn>
                  <a:cxn ang="0">
                    <a:pos x="2" y="9"/>
                  </a:cxn>
                  <a:cxn ang="0">
                    <a:pos x="3" y="9"/>
                  </a:cxn>
                  <a:cxn ang="0">
                    <a:pos x="5" y="9"/>
                  </a:cxn>
                  <a:cxn ang="0">
                    <a:pos x="6" y="9"/>
                  </a:cxn>
                  <a:cxn ang="0">
                    <a:pos x="8" y="8"/>
                  </a:cxn>
                  <a:cxn ang="0">
                    <a:pos x="9" y="8"/>
                  </a:cxn>
                  <a:cxn ang="0">
                    <a:pos x="10" y="8"/>
                  </a:cxn>
                  <a:cxn ang="0">
                    <a:pos x="11" y="8"/>
                  </a:cxn>
                  <a:cxn ang="0">
                    <a:pos x="11" y="6"/>
                  </a:cxn>
                  <a:cxn ang="0">
                    <a:pos x="12" y="5"/>
                  </a:cxn>
                  <a:cxn ang="0">
                    <a:pos x="12" y="4"/>
                  </a:cxn>
                  <a:cxn ang="0">
                    <a:pos x="12" y="3"/>
                  </a:cxn>
                  <a:cxn ang="0">
                    <a:pos x="12" y="3"/>
                  </a:cxn>
                  <a:cxn ang="0">
                    <a:pos x="12" y="2"/>
                  </a:cxn>
                  <a:cxn ang="0">
                    <a:pos x="12" y="1"/>
                  </a:cxn>
                  <a:cxn ang="0">
                    <a:pos x="11" y="1"/>
                  </a:cxn>
                  <a:cxn ang="0">
                    <a:pos x="9" y="0"/>
                  </a:cxn>
                  <a:cxn ang="0">
                    <a:pos x="7" y="0"/>
                  </a:cxn>
                  <a:cxn ang="0">
                    <a:pos x="3" y="1"/>
                  </a:cxn>
                  <a:cxn ang="0">
                    <a:pos x="2" y="2"/>
                  </a:cxn>
                  <a:cxn ang="0">
                    <a:pos x="0" y="3"/>
                  </a:cxn>
                  <a:cxn ang="0">
                    <a:pos x="0" y="5"/>
                  </a:cxn>
                  <a:cxn ang="0">
                    <a:pos x="0" y="8"/>
                  </a:cxn>
                </a:cxnLst>
                <a:rect l="0" t="0" r="r" b="b"/>
                <a:pathLst>
                  <a:path w="12" h="9">
                    <a:moveTo>
                      <a:pt x="0" y="8"/>
                    </a:moveTo>
                    <a:lnTo>
                      <a:pt x="1" y="8"/>
                    </a:lnTo>
                    <a:lnTo>
                      <a:pt x="2" y="9"/>
                    </a:lnTo>
                    <a:lnTo>
                      <a:pt x="3" y="9"/>
                    </a:lnTo>
                    <a:lnTo>
                      <a:pt x="5" y="9"/>
                    </a:lnTo>
                    <a:lnTo>
                      <a:pt x="6" y="9"/>
                    </a:lnTo>
                    <a:lnTo>
                      <a:pt x="8" y="8"/>
                    </a:lnTo>
                    <a:lnTo>
                      <a:pt x="9" y="8"/>
                    </a:lnTo>
                    <a:lnTo>
                      <a:pt x="10" y="8"/>
                    </a:lnTo>
                    <a:lnTo>
                      <a:pt x="11" y="8"/>
                    </a:lnTo>
                    <a:lnTo>
                      <a:pt x="11" y="6"/>
                    </a:lnTo>
                    <a:lnTo>
                      <a:pt x="12" y="5"/>
                    </a:lnTo>
                    <a:lnTo>
                      <a:pt x="12" y="4"/>
                    </a:lnTo>
                    <a:lnTo>
                      <a:pt x="12" y="3"/>
                    </a:lnTo>
                    <a:lnTo>
                      <a:pt x="12" y="3"/>
                    </a:lnTo>
                    <a:lnTo>
                      <a:pt x="12" y="2"/>
                    </a:lnTo>
                    <a:lnTo>
                      <a:pt x="12" y="1"/>
                    </a:lnTo>
                    <a:lnTo>
                      <a:pt x="11" y="1"/>
                    </a:lnTo>
                    <a:lnTo>
                      <a:pt x="9" y="0"/>
                    </a:lnTo>
                    <a:lnTo>
                      <a:pt x="7" y="0"/>
                    </a:lnTo>
                    <a:lnTo>
                      <a:pt x="3" y="1"/>
                    </a:lnTo>
                    <a:lnTo>
                      <a:pt x="2" y="2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341" name="Freeform 93"/>
              <p:cNvSpPr>
                <a:spLocks/>
              </p:cNvSpPr>
              <p:nvPr/>
            </p:nvSpPr>
            <p:spPr bwMode="auto">
              <a:xfrm>
                <a:off x="2432" y="472"/>
                <a:ext cx="13" cy="9"/>
              </a:xfrm>
              <a:custGeom>
                <a:avLst/>
                <a:gdLst/>
                <a:ahLst/>
                <a:cxnLst>
                  <a:cxn ang="0">
                    <a:pos x="1" y="7"/>
                  </a:cxn>
                  <a:cxn ang="0">
                    <a:pos x="1" y="8"/>
                  </a:cxn>
                  <a:cxn ang="0">
                    <a:pos x="3" y="9"/>
                  </a:cxn>
                  <a:cxn ang="0">
                    <a:pos x="4" y="9"/>
                  </a:cxn>
                  <a:cxn ang="0">
                    <a:pos x="5" y="9"/>
                  </a:cxn>
                  <a:cxn ang="0">
                    <a:pos x="7" y="9"/>
                  </a:cxn>
                  <a:cxn ang="0">
                    <a:pos x="8" y="9"/>
                  </a:cxn>
                  <a:cxn ang="0">
                    <a:pos x="9" y="8"/>
                  </a:cxn>
                  <a:cxn ang="0">
                    <a:pos x="10" y="8"/>
                  </a:cxn>
                  <a:cxn ang="0">
                    <a:pos x="11" y="8"/>
                  </a:cxn>
                  <a:cxn ang="0">
                    <a:pos x="12" y="6"/>
                  </a:cxn>
                  <a:cxn ang="0">
                    <a:pos x="12" y="5"/>
                  </a:cxn>
                  <a:cxn ang="0">
                    <a:pos x="12" y="4"/>
                  </a:cxn>
                  <a:cxn ang="0">
                    <a:pos x="12" y="3"/>
                  </a:cxn>
                  <a:cxn ang="0">
                    <a:pos x="12" y="3"/>
                  </a:cxn>
                  <a:cxn ang="0">
                    <a:pos x="13" y="2"/>
                  </a:cxn>
                  <a:cxn ang="0">
                    <a:pos x="12" y="1"/>
                  </a:cxn>
                  <a:cxn ang="0">
                    <a:pos x="11" y="1"/>
                  </a:cxn>
                  <a:cxn ang="0">
                    <a:pos x="10" y="0"/>
                  </a:cxn>
                  <a:cxn ang="0">
                    <a:pos x="7" y="0"/>
                  </a:cxn>
                  <a:cxn ang="0">
                    <a:pos x="4" y="0"/>
                  </a:cxn>
                  <a:cxn ang="0">
                    <a:pos x="2" y="1"/>
                  </a:cxn>
                  <a:cxn ang="0">
                    <a:pos x="1" y="3"/>
                  </a:cxn>
                  <a:cxn ang="0">
                    <a:pos x="0" y="5"/>
                  </a:cxn>
                  <a:cxn ang="0">
                    <a:pos x="1" y="7"/>
                  </a:cxn>
                </a:cxnLst>
                <a:rect l="0" t="0" r="r" b="b"/>
                <a:pathLst>
                  <a:path w="13" h="9">
                    <a:moveTo>
                      <a:pt x="1" y="7"/>
                    </a:moveTo>
                    <a:lnTo>
                      <a:pt x="1" y="8"/>
                    </a:lnTo>
                    <a:lnTo>
                      <a:pt x="3" y="9"/>
                    </a:lnTo>
                    <a:lnTo>
                      <a:pt x="4" y="9"/>
                    </a:lnTo>
                    <a:lnTo>
                      <a:pt x="5" y="9"/>
                    </a:lnTo>
                    <a:lnTo>
                      <a:pt x="7" y="9"/>
                    </a:lnTo>
                    <a:lnTo>
                      <a:pt x="8" y="9"/>
                    </a:lnTo>
                    <a:lnTo>
                      <a:pt x="9" y="8"/>
                    </a:lnTo>
                    <a:lnTo>
                      <a:pt x="10" y="8"/>
                    </a:lnTo>
                    <a:lnTo>
                      <a:pt x="11" y="8"/>
                    </a:lnTo>
                    <a:lnTo>
                      <a:pt x="12" y="6"/>
                    </a:lnTo>
                    <a:lnTo>
                      <a:pt x="12" y="5"/>
                    </a:lnTo>
                    <a:lnTo>
                      <a:pt x="12" y="4"/>
                    </a:lnTo>
                    <a:lnTo>
                      <a:pt x="12" y="3"/>
                    </a:lnTo>
                    <a:lnTo>
                      <a:pt x="12" y="3"/>
                    </a:lnTo>
                    <a:lnTo>
                      <a:pt x="13" y="2"/>
                    </a:lnTo>
                    <a:lnTo>
                      <a:pt x="12" y="1"/>
                    </a:lnTo>
                    <a:lnTo>
                      <a:pt x="11" y="1"/>
                    </a:lnTo>
                    <a:lnTo>
                      <a:pt x="10" y="0"/>
                    </a:lnTo>
                    <a:lnTo>
                      <a:pt x="7" y="0"/>
                    </a:lnTo>
                    <a:lnTo>
                      <a:pt x="4" y="0"/>
                    </a:lnTo>
                    <a:lnTo>
                      <a:pt x="2" y="1"/>
                    </a:lnTo>
                    <a:lnTo>
                      <a:pt x="1" y="3"/>
                    </a:lnTo>
                    <a:lnTo>
                      <a:pt x="0" y="5"/>
                    </a:lnTo>
                    <a:lnTo>
                      <a:pt x="1" y="7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342" name="Freeform 94"/>
              <p:cNvSpPr>
                <a:spLocks/>
              </p:cNvSpPr>
              <p:nvPr/>
            </p:nvSpPr>
            <p:spPr bwMode="auto">
              <a:xfrm>
                <a:off x="2413" y="476"/>
                <a:ext cx="12" cy="9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" y="8"/>
                  </a:cxn>
                  <a:cxn ang="0">
                    <a:pos x="2" y="8"/>
                  </a:cxn>
                  <a:cxn ang="0">
                    <a:pos x="3" y="9"/>
                  </a:cxn>
                  <a:cxn ang="0">
                    <a:pos x="5" y="8"/>
                  </a:cxn>
                  <a:cxn ang="0">
                    <a:pos x="6" y="8"/>
                  </a:cxn>
                  <a:cxn ang="0">
                    <a:pos x="7" y="8"/>
                  </a:cxn>
                  <a:cxn ang="0">
                    <a:pos x="9" y="8"/>
                  </a:cxn>
                  <a:cxn ang="0">
                    <a:pos x="10" y="8"/>
                  </a:cxn>
                  <a:cxn ang="0">
                    <a:pos x="10" y="7"/>
                  </a:cxn>
                  <a:cxn ang="0">
                    <a:pos x="11" y="6"/>
                  </a:cxn>
                  <a:cxn ang="0">
                    <a:pos x="11" y="5"/>
                  </a:cxn>
                  <a:cxn ang="0">
                    <a:pos x="12" y="3"/>
                  </a:cxn>
                  <a:cxn ang="0">
                    <a:pos x="12" y="3"/>
                  </a:cxn>
                  <a:cxn ang="0">
                    <a:pos x="12" y="2"/>
                  </a:cxn>
                  <a:cxn ang="0">
                    <a:pos x="12" y="2"/>
                  </a:cxn>
                  <a:cxn ang="0">
                    <a:pos x="12" y="1"/>
                  </a:cxn>
                  <a:cxn ang="0">
                    <a:pos x="11" y="0"/>
                  </a:cxn>
                  <a:cxn ang="0">
                    <a:pos x="9" y="0"/>
                  </a:cxn>
                  <a:cxn ang="0">
                    <a:pos x="7" y="0"/>
                  </a:cxn>
                  <a:cxn ang="0">
                    <a:pos x="3" y="0"/>
                  </a:cxn>
                  <a:cxn ang="0">
                    <a:pos x="2" y="1"/>
                  </a:cxn>
                  <a:cxn ang="0">
                    <a:pos x="1" y="3"/>
                  </a:cxn>
                  <a:cxn ang="0">
                    <a:pos x="0" y="5"/>
                  </a:cxn>
                  <a:cxn ang="0">
                    <a:pos x="0" y="7"/>
                  </a:cxn>
                </a:cxnLst>
                <a:rect l="0" t="0" r="r" b="b"/>
                <a:pathLst>
                  <a:path w="12" h="9">
                    <a:moveTo>
                      <a:pt x="0" y="7"/>
                    </a:moveTo>
                    <a:lnTo>
                      <a:pt x="1" y="8"/>
                    </a:lnTo>
                    <a:lnTo>
                      <a:pt x="2" y="8"/>
                    </a:lnTo>
                    <a:lnTo>
                      <a:pt x="3" y="9"/>
                    </a:lnTo>
                    <a:lnTo>
                      <a:pt x="5" y="8"/>
                    </a:lnTo>
                    <a:lnTo>
                      <a:pt x="6" y="8"/>
                    </a:lnTo>
                    <a:lnTo>
                      <a:pt x="7" y="8"/>
                    </a:lnTo>
                    <a:lnTo>
                      <a:pt x="9" y="8"/>
                    </a:lnTo>
                    <a:lnTo>
                      <a:pt x="10" y="8"/>
                    </a:lnTo>
                    <a:lnTo>
                      <a:pt x="10" y="7"/>
                    </a:lnTo>
                    <a:lnTo>
                      <a:pt x="11" y="6"/>
                    </a:lnTo>
                    <a:lnTo>
                      <a:pt x="11" y="5"/>
                    </a:lnTo>
                    <a:lnTo>
                      <a:pt x="12" y="3"/>
                    </a:lnTo>
                    <a:lnTo>
                      <a:pt x="12" y="3"/>
                    </a:lnTo>
                    <a:lnTo>
                      <a:pt x="12" y="2"/>
                    </a:lnTo>
                    <a:lnTo>
                      <a:pt x="12" y="2"/>
                    </a:lnTo>
                    <a:lnTo>
                      <a:pt x="12" y="1"/>
                    </a:lnTo>
                    <a:lnTo>
                      <a:pt x="11" y="0"/>
                    </a:lnTo>
                    <a:lnTo>
                      <a:pt x="9" y="0"/>
                    </a:lnTo>
                    <a:lnTo>
                      <a:pt x="7" y="0"/>
                    </a:lnTo>
                    <a:lnTo>
                      <a:pt x="3" y="0"/>
                    </a:lnTo>
                    <a:lnTo>
                      <a:pt x="2" y="1"/>
                    </a:lnTo>
                    <a:lnTo>
                      <a:pt x="1" y="3"/>
                    </a:lnTo>
                    <a:lnTo>
                      <a:pt x="0" y="5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343" name="Freeform 95"/>
              <p:cNvSpPr>
                <a:spLocks/>
              </p:cNvSpPr>
              <p:nvPr/>
            </p:nvSpPr>
            <p:spPr bwMode="auto">
              <a:xfrm>
                <a:off x="2398" y="476"/>
                <a:ext cx="12" cy="9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" y="8"/>
                  </a:cxn>
                  <a:cxn ang="0">
                    <a:pos x="2" y="9"/>
                  </a:cxn>
                  <a:cxn ang="0">
                    <a:pos x="3" y="9"/>
                  </a:cxn>
                  <a:cxn ang="0">
                    <a:pos x="5" y="9"/>
                  </a:cxn>
                  <a:cxn ang="0">
                    <a:pos x="6" y="9"/>
                  </a:cxn>
                  <a:cxn ang="0">
                    <a:pos x="8" y="8"/>
                  </a:cxn>
                  <a:cxn ang="0">
                    <a:pos x="9" y="8"/>
                  </a:cxn>
                  <a:cxn ang="0">
                    <a:pos x="10" y="8"/>
                  </a:cxn>
                  <a:cxn ang="0">
                    <a:pos x="11" y="7"/>
                  </a:cxn>
                  <a:cxn ang="0">
                    <a:pos x="11" y="6"/>
                  </a:cxn>
                  <a:cxn ang="0">
                    <a:pos x="12" y="4"/>
                  </a:cxn>
                  <a:cxn ang="0">
                    <a:pos x="12" y="3"/>
                  </a:cxn>
                  <a:cxn ang="0">
                    <a:pos x="12" y="3"/>
                  </a:cxn>
                  <a:cxn ang="0">
                    <a:pos x="12" y="3"/>
                  </a:cxn>
                  <a:cxn ang="0">
                    <a:pos x="12" y="2"/>
                  </a:cxn>
                  <a:cxn ang="0">
                    <a:pos x="12" y="1"/>
                  </a:cxn>
                  <a:cxn ang="0">
                    <a:pos x="11" y="1"/>
                  </a:cxn>
                  <a:cxn ang="0">
                    <a:pos x="9" y="0"/>
                  </a:cxn>
                  <a:cxn ang="0">
                    <a:pos x="7" y="0"/>
                  </a:cxn>
                  <a:cxn ang="0">
                    <a:pos x="3" y="0"/>
                  </a:cxn>
                  <a:cxn ang="0">
                    <a:pos x="2" y="1"/>
                  </a:cxn>
                  <a:cxn ang="0">
                    <a:pos x="1" y="3"/>
                  </a:cxn>
                  <a:cxn ang="0">
                    <a:pos x="0" y="5"/>
                  </a:cxn>
                  <a:cxn ang="0">
                    <a:pos x="0" y="7"/>
                  </a:cxn>
                </a:cxnLst>
                <a:rect l="0" t="0" r="r" b="b"/>
                <a:pathLst>
                  <a:path w="12" h="9">
                    <a:moveTo>
                      <a:pt x="0" y="7"/>
                    </a:moveTo>
                    <a:lnTo>
                      <a:pt x="1" y="8"/>
                    </a:lnTo>
                    <a:lnTo>
                      <a:pt x="2" y="9"/>
                    </a:lnTo>
                    <a:lnTo>
                      <a:pt x="3" y="9"/>
                    </a:lnTo>
                    <a:lnTo>
                      <a:pt x="5" y="9"/>
                    </a:lnTo>
                    <a:lnTo>
                      <a:pt x="6" y="9"/>
                    </a:lnTo>
                    <a:lnTo>
                      <a:pt x="8" y="8"/>
                    </a:lnTo>
                    <a:lnTo>
                      <a:pt x="9" y="8"/>
                    </a:lnTo>
                    <a:lnTo>
                      <a:pt x="10" y="8"/>
                    </a:lnTo>
                    <a:lnTo>
                      <a:pt x="11" y="7"/>
                    </a:lnTo>
                    <a:lnTo>
                      <a:pt x="11" y="6"/>
                    </a:lnTo>
                    <a:lnTo>
                      <a:pt x="12" y="4"/>
                    </a:lnTo>
                    <a:lnTo>
                      <a:pt x="12" y="3"/>
                    </a:lnTo>
                    <a:lnTo>
                      <a:pt x="12" y="3"/>
                    </a:lnTo>
                    <a:lnTo>
                      <a:pt x="12" y="3"/>
                    </a:lnTo>
                    <a:lnTo>
                      <a:pt x="12" y="2"/>
                    </a:lnTo>
                    <a:lnTo>
                      <a:pt x="12" y="1"/>
                    </a:lnTo>
                    <a:lnTo>
                      <a:pt x="11" y="1"/>
                    </a:lnTo>
                    <a:lnTo>
                      <a:pt x="9" y="0"/>
                    </a:lnTo>
                    <a:lnTo>
                      <a:pt x="7" y="0"/>
                    </a:lnTo>
                    <a:lnTo>
                      <a:pt x="3" y="0"/>
                    </a:lnTo>
                    <a:lnTo>
                      <a:pt x="2" y="1"/>
                    </a:lnTo>
                    <a:lnTo>
                      <a:pt x="1" y="3"/>
                    </a:lnTo>
                    <a:lnTo>
                      <a:pt x="0" y="5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344" name="Freeform 96"/>
              <p:cNvSpPr>
                <a:spLocks/>
              </p:cNvSpPr>
              <p:nvPr/>
            </p:nvSpPr>
            <p:spPr bwMode="auto">
              <a:xfrm>
                <a:off x="2374" y="479"/>
                <a:ext cx="12" cy="9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1" y="8"/>
                  </a:cxn>
                  <a:cxn ang="0">
                    <a:pos x="2" y="9"/>
                  </a:cxn>
                  <a:cxn ang="0">
                    <a:pos x="3" y="9"/>
                  </a:cxn>
                  <a:cxn ang="0">
                    <a:pos x="5" y="9"/>
                  </a:cxn>
                  <a:cxn ang="0">
                    <a:pos x="6" y="9"/>
                  </a:cxn>
                  <a:cxn ang="0">
                    <a:pos x="7" y="9"/>
                  </a:cxn>
                  <a:cxn ang="0">
                    <a:pos x="9" y="8"/>
                  </a:cxn>
                  <a:cxn ang="0">
                    <a:pos x="10" y="8"/>
                  </a:cxn>
                  <a:cxn ang="0">
                    <a:pos x="11" y="8"/>
                  </a:cxn>
                  <a:cxn ang="0">
                    <a:pos x="11" y="6"/>
                  </a:cxn>
                  <a:cxn ang="0">
                    <a:pos x="12" y="5"/>
                  </a:cxn>
                  <a:cxn ang="0">
                    <a:pos x="12" y="4"/>
                  </a:cxn>
                  <a:cxn ang="0">
                    <a:pos x="12" y="4"/>
                  </a:cxn>
                  <a:cxn ang="0">
                    <a:pos x="12" y="3"/>
                  </a:cxn>
                  <a:cxn ang="0">
                    <a:pos x="12" y="2"/>
                  </a:cxn>
                  <a:cxn ang="0">
                    <a:pos x="12" y="2"/>
                  </a:cxn>
                  <a:cxn ang="0">
                    <a:pos x="11" y="1"/>
                  </a:cxn>
                  <a:cxn ang="0">
                    <a:pos x="9" y="0"/>
                  </a:cxn>
                  <a:cxn ang="0">
                    <a:pos x="7" y="0"/>
                  </a:cxn>
                  <a:cxn ang="0">
                    <a:pos x="3" y="1"/>
                  </a:cxn>
                  <a:cxn ang="0">
                    <a:pos x="2" y="2"/>
                  </a:cxn>
                  <a:cxn ang="0">
                    <a:pos x="0" y="3"/>
                  </a:cxn>
                  <a:cxn ang="0">
                    <a:pos x="0" y="5"/>
                  </a:cxn>
                  <a:cxn ang="0">
                    <a:pos x="0" y="8"/>
                  </a:cxn>
                </a:cxnLst>
                <a:rect l="0" t="0" r="r" b="b"/>
                <a:pathLst>
                  <a:path w="12" h="9">
                    <a:moveTo>
                      <a:pt x="0" y="8"/>
                    </a:moveTo>
                    <a:lnTo>
                      <a:pt x="1" y="8"/>
                    </a:lnTo>
                    <a:lnTo>
                      <a:pt x="2" y="9"/>
                    </a:lnTo>
                    <a:lnTo>
                      <a:pt x="3" y="9"/>
                    </a:lnTo>
                    <a:lnTo>
                      <a:pt x="5" y="9"/>
                    </a:lnTo>
                    <a:lnTo>
                      <a:pt x="6" y="9"/>
                    </a:lnTo>
                    <a:lnTo>
                      <a:pt x="7" y="9"/>
                    </a:lnTo>
                    <a:lnTo>
                      <a:pt x="9" y="8"/>
                    </a:lnTo>
                    <a:lnTo>
                      <a:pt x="10" y="8"/>
                    </a:lnTo>
                    <a:lnTo>
                      <a:pt x="11" y="8"/>
                    </a:lnTo>
                    <a:lnTo>
                      <a:pt x="11" y="6"/>
                    </a:lnTo>
                    <a:lnTo>
                      <a:pt x="12" y="5"/>
                    </a:lnTo>
                    <a:lnTo>
                      <a:pt x="12" y="4"/>
                    </a:lnTo>
                    <a:lnTo>
                      <a:pt x="12" y="4"/>
                    </a:lnTo>
                    <a:lnTo>
                      <a:pt x="12" y="3"/>
                    </a:lnTo>
                    <a:lnTo>
                      <a:pt x="12" y="2"/>
                    </a:lnTo>
                    <a:lnTo>
                      <a:pt x="12" y="2"/>
                    </a:lnTo>
                    <a:lnTo>
                      <a:pt x="11" y="1"/>
                    </a:lnTo>
                    <a:lnTo>
                      <a:pt x="9" y="0"/>
                    </a:lnTo>
                    <a:lnTo>
                      <a:pt x="7" y="0"/>
                    </a:lnTo>
                    <a:lnTo>
                      <a:pt x="3" y="1"/>
                    </a:lnTo>
                    <a:lnTo>
                      <a:pt x="2" y="2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345" name="Freeform 97"/>
              <p:cNvSpPr>
                <a:spLocks/>
              </p:cNvSpPr>
              <p:nvPr/>
            </p:nvSpPr>
            <p:spPr bwMode="auto">
              <a:xfrm>
                <a:off x="2355" y="482"/>
                <a:ext cx="13" cy="9"/>
              </a:xfrm>
              <a:custGeom>
                <a:avLst/>
                <a:gdLst/>
                <a:ahLst/>
                <a:cxnLst>
                  <a:cxn ang="0">
                    <a:pos x="1" y="7"/>
                  </a:cxn>
                  <a:cxn ang="0">
                    <a:pos x="2" y="8"/>
                  </a:cxn>
                  <a:cxn ang="0">
                    <a:pos x="2" y="9"/>
                  </a:cxn>
                  <a:cxn ang="0">
                    <a:pos x="4" y="9"/>
                  </a:cxn>
                  <a:cxn ang="0">
                    <a:pos x="5" y="9"/>
                  </a:cxn>
                  <a:cxn ang="0">
                    <a:pos x="6" y="8"/>
                  </a:cxn>
                  <a:cxn ang="0">
                    <a:pos x="8" y="8"/>
                  </a:cxn>
                  <a:cxn ang="0">
                    <a:pos x="9" y="8"/>
                  </a:cxn>
                  <a:cxn ang="0">
                    <a:pos x="10" y="8"/>
                  </a:cxn>
                  <a:cxn ang="0">
                    <a:pos x="11" y="7"/>
                  </a:cxn>
                  <a:cxn ang="0">
                    <a:pos x="12" y="6"/>
                  </a:cxn>
                  <a:cxn ang="0">
                    <a:pos x="12" y="4"/>
                  </a:cxn>
                  <a:cxn ang="0">
                    <a:pos x="12" y="3"/>
                  </a:cxn>
                  <a:cxn ang="0">
                    <a:pos x="12" y="3"/>
                  </a:cxn>
                  <a:cxn ang="0">
                    <a:pos x="12" y="2"/>
                  </a:cxn>
                  <a:cxn ang="0">
                    <a:pos x="13" y="2"/>
                  </a:cxn>
                  <a:cxn ang="0">
                    <a:pos x="12" y="1"/>
                  </a:cxn>
                  <a:cxn ang="0">
                    <a:pos x="11" y="0"/>
                  </a:cxn>
                  <a:cxn ang="0">
                    <a:pos x="10" y="0"/>
                  </a:cxn>
                  <a:cxn ang="0">
                    <a:pos x="7" y="0"/>
                  </a:cxn>
                  <a:cxn ang="0">
                    <a:pos x="4" y="0"/>
                  </a:cxn>
                  <a:cxn ang="0">
                    <a:pos x="2" y="1"/>
                  </a:cxn>
                  <a:cxn ang="0">
                    <a:pos x="1" y="3"/>
                  </a:cxn>
                  <a:cxn ang="0">
                    <a:pos x="0" y="5"/>
                  </a:cxn>
                  <a:cxn ang="0">
                    <a:pos x="1" y="7"/>
                  </a:cxn>
                </a:cxnLst>
                <a:rect l="0" t="0" r="r" b="b"/>
                <a:pathLst>
                  <a:path w="13" h="9">
                    <a:moveTo>
                      <a:pt x="1" y="7"/>
                    </a:moveTo>
                    <a:lnTo>
                      <a:pt x="2" y="8"/>
                    </a:lnTo>
                    <a:lnTo>
                      <a:pt x="2" y="9"/>
                    </a:lnTo>
                    <a:lnTo>
                      <a:pt x="4" y="9"/>
                    </a:lnTo>
                    <a:lnTo>
                      <a:pt x="5" y="9"/>
                    </a:lnTo>
                    <a:lnTo>
                      <a:pt x="6" y="8"/>
                    </a:lnTo>
                    <a:lnTo>
                      <a:pt x="8" y="8"/>
                    </a:lnTo>
                    <a:lnTo>
                      <a:pt x="9" y="8"/>
                    </a:lnTo>
                    <a:lnTo>
                      <a:pt x="10" y="8"/>
                    </a:lnTo>
                    <a:lnTo>
                      <a:pt x="11" y="7"/>
                    </a:lnTo>
                    <a:lnTo>
                      <a:pt x="12" y="6"/>
                    </a:lnTo>
                    <a:lnTo>
                      <a:pt x="12" y="4"/>
                    </a:lnTo>
                    <a:lnTo>
                      <a:pt x="12" y="3"/>
                    </a:lnTo>
                    <a:lnTo>
                      <a:pt x="12" y="3"/>
                    </a:lnTo>
                    <a:lnTo>
                      <a:pt x="12" y="2"/>
                    </a:lnTo>
                    <a:lnTo>
                      <a:pt x="13" y="2"/>
                    </a:lnTo>
                    <a:lnTo>
                      <a:pt x="12" y="1"/>
                    </a:lnTo>
                    <a:lnTo>
                      <a:pt x="11" y="0"/>
                    </a:lnTo>
                    <a:lnTo>
                      <a:pt x="10" y="0"/>
                    </a:lnTo>
                    <a:lnTo>
                      <a:pt x="7" y="0"/>
                    </a:lnTo>
                    <a:lnTo>
                      <a:pt x="4" y="0"/>
                    </a:lnTo>
                    <a:lnTo>
                      <a:pt x="2" y="1"/>
                    </a:lnTo>
                    <a:lnTo>
                      <a:pt x="1" y="3"/>
                    </a:lnTo>
                    <a:lnTo>
                      <a:pt x="0" y="5"/>
                    </a:lnTo>
                    <a:lnTo>
                      <a:pt x="1" y="7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346" name="Freeform 98"/>
              <p:cNvSpPr>
                <a:spLocks/>
              </p:cNvSpPr>
              <p:nvPr/>
            </p:nvSpPr>
            <p:spPr bwMode="auto">
              <a:xfrm>
                <a:off x="2336" y="481"/>
                <a:ext cx="12" cy="9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" y="8"/>
                  </a:cxn>
                  <a:cxn ang="0">
                    <a:pos x="2" y="9"/>
                  </a:cxn>
                  <a:cxn ang="0">
                    <a:pos x="3" y="9"/>
                  </a:cxn>
                  <a:cxn ang="0">
                    <a:pos x="5" y="9"/>
                  </a:cxn>
                  <a:cxn ang="0">
                    <a:pos x="6" y="9"/>
                  </a:cxn>
                  <a:cxn ang="0">
                    <a:pos x="8" y="8"/>
                  </a:cxn>
                  <a:cxn ang="0">
                    <a:pos x="9" y="8"/>
                  </a:cxn>
                  <a:cxn ang="0">
                    <a:pos x="10" y="8"/>
                  </a:cxn>
                  <a:cxn ang="0">
                    <a:pos x="11" y="8"/>
                  </a:cxn>
                  <a:cxn ang="0">
                    <a:pos x="11" y="6"/>
                  </a:cxn>
                  <a:cxn ang="0">
                    <a:pos x="12" y="4"/>
                  </a:cxn>
                  <a:cxn ang="0">
                    <a:pos x="12" y="4"/>
                  </a:cxn>
                  <a:cxn ang="0">
                    <a:pos x="12" y="3"/>
                  </a:cxn>
                  <a:cxn ang="0">
                    <a:pos x="12" y="3"/>
                  </a:cxn>
                  <a:cxn ang="0">
                    <a:pos x="12" y="2"/>
                  </a:cxn>
                  <a:cxn ang="0">
                    <a:pos x="12" y="1"/>
                  </a:cxn>
                  <a:cxn ang="0">
                    <a:pos x="11" y="1"/>
                  </a:cxn>
                  <a:cxn ang="0">
                    <a:pos x="9" y="0"/>
                  </a:cxn>
                  <a:cxn ang="0">
                    <a:pos x="7" y="0"/>
                  </a:cxn>
                  <a:cxn ang="0">
                    <a:pos x="3" y="0"/>
                  </a:cxn>
                  <a:cxn ang="0">
                    <a:pos x="2" y="1"/>
                  </a:cxn>
                  <a:cxn ang="0">
                    <a:pos x="1" y="3"/>
                  </a:cxn>
                  <a:cxn ang="0">
                    <a:pos x="0" y="5"/>
                  </a:cxn>
                  <a:cxn ang="0">
                    <a:pos x="0" y="7"/>
                  </a:cxn>
                </a:cxnLst>
                <a:rect l="0" t="0" r="r" b="b"/>
                <a:pathLst>
                  <a:path w="12" h="9">
                    <a:moveTo>
                      <a:pt x="0" y="7"/>
                    </a:moveTo>
                    <a:lnTo>
                      <a:pt x="1" y="8"/>
                    </a:lnTo>
                    <a:lnTo>
                      <a:pt x="2" y="9"/>
                    </a:lnTo>
                    <a:lnTo>
                      <a:pt x="3" y="9"/>
                    </a:lnTo>
                    <a:lnTo>
                      <a:pt x="5" y="9"/>
                    </a:lnTo>
                    <a:lnTo>
                      <a:pt x="6" y="9"/>
                    </a:lnTo>
                    <a:lnTo>
                      <a:pt x="8" y="8"/>
                    </a:lnTo>
                    <a:lnTo>
                      <a:pt x="9" y="8"/>
                    </a:lnTo>
                    <a:lnTo>
                      <a:pt x="10" y="8"/>
                    </a:lnTo>
                    <a:lnTo>
                      <a:pt x="11" y="8"/>
                    </a:lnTo>
                    <a:lnTo>
                      <a:pt x="11" y="6"/>
                    </a:lnTo>
                    <a:lnTo>
                      <a:pt x="12" y="4"/>
                    </a:lnTo>
                    <a:lnTo>
                      <a:pt x="12" y="4"/>
                    </a:lnTo>
                    <a:lnTo>
                      <a:pt x="12" y="3"/>
                    </a:lnTo>
                    <a:lnTo>
                      <a:pt x="12" y="3"/>
                    </a:lnTo>
                    <a:lnTo>
                      <a:pt x="12" y="2"/>
                    </a:lnTo>
                    <a:lnTo>
                      <a:pt x="12" y="1"/>
                    </a:lnTo>
                    <a:lnTo>
                      <a:pt x="11" y="1"/>
                    </a:lnTo>
                    <a:lnTo>
                      <a:pt x="9" y="0"/>
                    </a:lnTo>
                    <a:lnTo>
                      <a:pt x="7" y="0"/>
                    </a:lnTo>
                    <a:lnTo>
                      <a:pt x="3" y="0"/>
                    </a:lnTo>
                    <a:lnTo>
                      <a:pt x="2" y="1"/>
                    </a:lnTo>
                    <a:lnTo>
                      <a:pt x="1" y="3"/>
                    </a:lnTo>
                    <a:lnTo>
                      <a:pt x="0" y="5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347" name="Freeform 99"/>
              <p:cNvSpPr>
                <a:spLocks/>
              </p:cNvSpPr>
              <p:nvPr/>
            </p:nvSpPr>
            <p:spPr bwMode="auto">
              <a:xfrm>
                <a:off x="2319" y="481"/>
                <a:ext cx="12" cy="8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" y="8"/>
                  </a:cxn>
                  <a:cxn ang="0">
                    <a:pos x="2" y="8"/>
                  </a:cxn>
                  <a:cxn ang="0">
                    <a:pos x="3" y="8"/>
                  </a:cxn>
                  <a:cxn ang="0">
                    <a:pos x="5" y="8"/>
                  </a:cxn>
                  <a:cxn ang="0">
                    <a:pos x="6" y="8"/>
                  </a:cxn>
                  <a:cxn ang="0">
                    <a:pos x="8" y="8"/>
                  </a:cxn>
                  <a:cxn ang="0">
                    <a:pos x="9" y="8"/>
                  </a:cxn>
                  <a:cxn ang="0">
                    <a:pos x="10" y="8"/>
                  </a:cxn>
                  <a:cxn ang="0">
                    <a:pos x="11" y="7"/>
                  </a:cxn>
                  <a:cxn ang="0">
                    <a:pos x="11" y="6"/>
                  </a:cxn>
                  <a:cxn ang="0">
                    <a:pos x="12" y="4"/>
                  </a:cxn>
                  <a:cxn ang="0">
                    <a:pos x="12" y="3"/>
                  </a:cxn>
                  <a:cxn ang="0">
                    <a:pos x="12" y="3"/>
                  </a:cxn>
                  <a:cxn ang="0">
                    <a:pos x="12" y="2"/>
                  </a:cxn>
                  <a:cxn ang="0">
                    <a:pos x="12" y="2"/>
                  </a:cxn>
                  <a:cxn ang="0">
                    <a:pos x="12" y="1"/>
                  </a:cxn>
                  <a:cxn ang="0">
                    <a:pos x="11" y="0"/>
                  </a:cxn>
                  <a:cxn ang="0">
                    <a:pos x="9" y="0"/>
                  </a:cxn>
                  <a:cxn ang="0">
                    <a:pos x="7" y="0"/>
                  </a:cxn>
                  <a:cxn ang="0">
                    <a:pos x="3" y="0"/>
                  </a:cxn>
                  <a:cxn ang="0">
                    <a:pos x="2" y="1"/>
                  </a:cxn>
                  <a:cxn ang="0">
                    <a:pos x="1" y="2"/>
                  </a:cxn>
                  <a:cxn ang="0">
                    <a:pos x="0" y="5"/>
                  </a:cxn>
                  <a:cxn ang="0">
                    <a:pos x="0" y="7"/>
                  </a:cxn>
                </a:cxnLst>
                <a:rect l="0" t="0" r="r" b="b"/>
                <a:pathLst>
                  <a:path w="12" h="8">
                    <a:moveTo>
                      <a:pt x="0" y="7"/>
                    </a:moveTo>
                    <a:lnTo>
                      <a:pt x="1" y="8"/>
                    </a:lnTo>
                    <a:lnTo>
                      <a:pt x="2" y="8"/>
                    </a:lnTo>
                    <a:lnTo>
                      <a:pt x="3" y="8"/>
                    </a:lnTo>
                    <a:lnTo>
                      <a:pt x="5" y="8"/>
                    </a:lnTo>
                    <a:lnTo>
                      <a:pt x="6" y="8"/>
                    </a:lnTo>
                    <a:lnTo>
                      <a:pt x="8" y="8"/>
                    </a:lnTo>
                    <a:lnTo>
                      <a:pt x="9" y="8"/>
                    </a:lnTo>
                    <a:lnTo>
                      <a:pt x="10" y="8"/>
                    </a:lnTo>
                    <a:lnTo>
                      <a:pt x="11" y="7"/>
                    </a:lnTo>
                    <a:lnTo>
                      <a:pt x="11" y="6"/>
                    </a:lnTo>
                    <a:lnTo>
                      <a:pt x="12" y="4"/>
                    </a:lnTo>
                    <a:lnTo>
                      <a:pt x="12" y="3"/>
                    </a:lnTo>
                    <a:lnTo>
                      <a:pt x="12" y="3"/>
                    </a:lnTo>
                    <a:lnTo>
                      <a:pt x="12" y="2"/>
                    </a:lnTo>
                    <a:lnTo>
                      <a:pt x="12" y="2"/>
                    </a:lnTo>
                    <a:lnTo>
                      <a:pt x="12" y="1"/>
                    </a:lnTo>
                    <a:lnTo>
                      <a:pt x="11" y="0"/>
                    </a:lnTo>
                    <a:lnTo>
                      <a:pt x="9" y="0"/>
                    </a:lnTo>
                    <a:lnTo>
                      <a:pt x="7" y="0"/>
                    </a:lnTo>
                    <a:lnTo>
                      <a:pt x="3" y="0"/>
                    </a:lnTo>
                    <a:lnTo>
                      <a:pt x="2" y="1"/>
                    </a:lnTo>
                    <a:lnTo>
                      <a:pt x="1" y="2"/>
                    </a:lnTo>
                    <a:lnTo>
                      <a:pt x="0" y="5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348" name="Freeform 100"/>
              <p:cNvSpPr>
                <a:spLocks/>
              </p:cNvSpPr>
              <p:nvPr/>
            </p:nvSpPr>
            <p:spPr bwMode="auto">
              <a:xfrm>
                <a:off x="2302" y="484"/>
                <a:ext cx="12" cy="9"/>
              </a:xfrm>
              <a:custGeom>
                <a:avLst/>
                <a:gdLst/>
                <a:ahLst/>
                <a:cxnLst>
                  <a:cxn ang="0">
                    <a:pos x="1" y="7"/>
                  </a:cxn>
                  <a:cxn ang="0">
                    <a:pos x="1" y="8"/>
                  </a:cxn>
                  <a:cxn ang="0">
                    <a:pos x="2" y="9"/>
                  </a:cxn>
                  <a:cxn ang="0">
                    <a:pos x="3" y="9"/>
                  </a:cxn>
                  <a:cxn ang="0">
                    <a:pos x="5" y="9"/>
                  </a:cxn>
                  <a:cxn ang="0">
                    <a:pos x="6" y="9"/>
                  </a:cxn>
                  <a:cxn ang="0">
                    <a:pos x="8" y="8"/>
                  </a:cxn>
                  <a:cxn ang="0">
                    <a:pos x="9" y="8"/>
                  </a:cxn>
                  <a:cxn ang="0">
                    <a:pos x="10" y="8"/>
                  </a:cxn>
                  <a:cxn ang="0">
                    <a:pos x="11" y="7"/>
                  </a:cxn>
                  <a:cxn ang="0">
                    <a:pos x="11" y="6"/>
                  </a:cxn>
                  <a:cxn ang="0">
                    <a:pos x="12" y="4"/>
                  </a:cxn>
                  <a:cxn ang="0">
                    <a:pos x="12" y="3"/>
                  </a:cxn>
                  <a:cxn ang="0">
                    <a:pos x="12" y="3"/>
                  </a:cxn>
                  <a:cxn ang="0">
                    <a:pos x="12" y="3"/>
                  </a:cxn>
                  <a:cxn ang="0">
                    <a:pos x="12" y="2"/>
                  </a:cxn>
                  <a:cxn ang="0">
                    <a:pos x="12" y="1"/>
                  </a:cxn>
                  <a:cxn ang="0">
                    <a:pos x="11" y="1"/>
                  </a:cxn>
                  <a:cxn ang="0">
                    <a:pos x="10" y="0"/>
                  </a:cxn>
                  <a:cxn ang="0">
                    <a:pos x="7" y="0"/>
                  </a:cxn>
                  <a:cxn ang="0">
                    <a:pos x="3" y="0"/>
                  </a:cxn>
                  <a:cxn ang="0">
                    <a:pos x="2" y="1"/>
                  </a:cxn>
                  <a:cxn ang="0">
                    <a:pos x="1" y="3"/>
                  </a:cxn>
                  <a:cxn ang="0">
                    <a:pos x="0" y="5"/>
                  </a:cxn>
                  <a:cxn ang="0">
                    <a:pos x="1" y="7"/>
                  </a:cxn>
                </a:cxnLst>
                <a:rect l="0" t="0" r="r" b="b"/>
                <a:pathLst>
                  <a:path w="12" h="9">
                    <a:moveTo>
                      <a:pt x="1" y="7"/>
                    </a:moveTo>
                    <a:lnTo>
                      <a:pt x="1" y="8"/>
                    </a:lnTo>
                    <a:lnTo>
                      <a:pt x="2" y="9"/>
                    </a:lnTo>
                    <a:lnTo>
                      <a:pt x="3" y="9"/>
                    </a:lnTo>
                    <a:lnTo>
                      <a:pt x="5" y="9"/>
                    </a:lnTo>
                    <a:lnTo>
                      <a:pt x="6" y="9"/>
                    </a:lnTo>
                    <a:lnTo>
                      <a:pt x="8" y="8"/>
                    </a:lnTo>
                    <a:lnTo>
                      <a:pt x="9" y="8"/>
                    </a:lnTo>
                    <a:lnTo>
                      <a:pt x="10" y="8"/>
                    </a:lnTo>
                    <a:lnTo>
                      <a:pt x="11" y="7"/>
                    </a:lnTo>
                    <a:lnTo>
                      <a:pt x="11" y="6"/>
                    </a:lnTo>
                    <a:lnTo>
                      <a:pt x="12" y="4"/>
                    </a:lnTo>
                    <a:lnTo>
                      <a:pt x="12" y="3"/>
                    </a:lnTo>
                    <a:lnTo>
                      <a:pt x="12" y="3"/>
                    </a:lnTo>
                    <a:lnTo>
                      <a:pt x="12" y="3"/>
                    </a:lnTo>
                    <a:lnTo>
                      <a:pt x="12" y="2"/>
                    </a:lnTo>
                    <a:lnTo>
                      <a:pt x="12" y="1"/>
                    </a:lnTo>
                    <a:lnTo>
                      <a:pt x="11" y="1"/>
                    </a:lnTo>
                    <a:lnTo>
                      <a:pt x="10" y="0"/>
                    </a:lnTo>
                    <a:lnTo>
                      <a:pt x="7" y="0"/>
                    </a:lnTo>
                    <a:lnTo>
                      <a:pt x="3" y="0"/>
                    </a:lnTo>
                    <a:lnTo>
                      <a:pt x="2" y="1"/>
                    </a:lnTo>
                    <a:lnTo>
                      <a:pt x="1" y="3"/>
                    </a:lnTo>
                    <a:lnTo>
                      <a:pt x="0" y="5"/>
                    </a:lnTo>
                    <a:lnTo>
                      <a:pt x="1" y="7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349" name="Freeform 101"/>
              <p:cNvSpPr>
                <a:spLocks/>
              </p:cNvSpPr>
              <p:nvPr/>
            </p:nvSpPr>
            <p:spPr bwMode="auto">
              <a:xfrm>
                <a:off x="2274" y="495"/>
                <a:ext cx="185" cy="22"/>
              </a:xfrm>
              <a:custGeom>
                <a:avLst/>
                <a:gdLst/>
                <a:ahLst/>
                <a:cxnLst>
                  <a:cxn ang="0">
                    <a:pos x="34" y="21"/>
                  </a:cxn>
                  <a:cxn ang="0">
                    <a:pos x="38" y="20"/>
                  </a:cxn>
                  <a:cxn ang="0">
                    <a:pos x="43" y="18"/>
                  </a:cxn>
                  <a:cxn ang="0">
                    <a:pos x="51" y="16"/>
                  </a:cxn>
                  <a:cxn ang="0">
                    <a:pos x="59" y="14"/>
                  </a:cxn>
                  <a:cxn ang="0">
                    <a:pos x="69" y="12"/>
                  </a:cxn>
                  <a:cxn ang="0">
                    <a:pos x="80" y="10"/>
                  </a:cxn>
                  <a:cxn ang="0">
                    <a:pos x="92" y="9"/>
                  </a:cxn>
                  <a:cxn ang="0">
                    <a:pos x="104" y="7"/>
                  </a:cxn>
                  <a:cxn ang="0">
                    <a:pos x="116" y="6"/>
                  </a:cxn>
                  <a:cxn ang="0">
                    <a:pos x="128" y="5"/>
                  </a:cxn>
                  <a:cxn ang="0">
                    <a:pos x="140" y="4"/>
                  </a:cxn>
                  <a:cxn ang="0">
                    <a:pos x="151" y="4"/>
                  </a:cxn>
                  <a:cxn ang="0">
                    <a:pos x="162" y="3"/>
                  </a:cxn>
                  <a:cxn ang="0">
                    <a:pos x="171" y="4"/>
                  </a:cxn>
                  <a:cxn ang="0">
                    <a:pos x="179" y="4"/>
                  </a:cxn>
                  <a:cxn ang="0">
                    <a:pos x="185" y="5"/>
                  </a:cxn>
                  <a:cxn ang="0">
                    <a:pos x="182" y="4"/>
                  </a:cxn>
                  <a:cxn ang="0">
                    <a:pos x="179" y="3"/>
                  </a:cxn>
                  <a:cxn ang="0">
                    <a:pos x="174" y="1"/>
                  </a:cxn>
                  <a:cxn ang="0">
                    <a:pos x="170" y="1"/>
                  </a:cxn>
                  <a:cxn ang="0">
                    <a:pos x="164" y="0"/>
                  </a:cxn>
                  <a:cxn ang="0">
                    <a:pos x="158" y="0"/>
                  </a:cxn>
                  <a:cxn ang="0">
                    <a:pos x="152" y="0"/>
                  </a:cxn>
                  <a:cxn ang="0">
                    <a:pos x="146" y="0"/>
                  </a:cxn>
                  <a:cxn ang="0">
                    <a:pos x="139" y="0"/>
                  </a:cxn>
                  <a:cxn ang="0">
                    <a:pos x="132" y="0"/>
                  </a:cxn>
                  <a:cxn ang="0">
                    <a:pos x="125" y="0"/>
                  </a:cxn>
                  <a:cxn ang="0">
                    <a:pos x="117" y="1"/>
                  </a:cxn>
                  <a:cxn ang="0">
                    <a:pos x="110" y="1"/>
                  </a:cxn>
                  <a:cxn ang="0">
                    <a:pos x="102" y="2"/>
                  </a:cxn>
                  <a:cxn ang="0">
                    <a:pos x="94" y="3"/>
                  </a:cxn>
                  <a:cxn ang="0">
                    <a:pos x="87" y="4"/>
                  </a:cxn>
                  <a:cxn ang="0">
                    <a:pos x="79" y="5"/>
                  </a:cxn>
                  <a:cxn ang="0">
                    <a:pos x="71" y="6"/>
                  </a:cxn>
                  <a:cxn ang="0">
                    <a:pos x="64" y="7"/>
                  </a:cxn>
                  <a:cxn ang="0">
                    <a:pos x="57" y="8"/>
                  </a:cxn>
                  <a:cxn ang="0">
                    <a:pos x="50" y="9"/>
                  </a:cxn>
                  <a:cxn ang="0">
                    <a:pos x="43" y="10"/>
                  </a:cxn>
                  <a:cxn ang="0">
                    <a:pos x="37" y="11"/>
                  </a:cxn>
                  <a:cxn ang="0">
                    <a:pos x="30" y="13"/>
                  </a:cxn>
                  <a:cxn ang="0">
                    <a:pos x="25" y="14"/>
                  </a:cxn>
                  <a:cxn ang="0">
                    <a:pos x="20" y="15"/>
                  </a:cxn>
                  <a:cxn ang="0">
                    <a:pos x="15" y="16"/>
                  </a:cxn>
                  <a:cxn ang="0">
                    <a:pos x="11" y="17"/>
                  </a:cxn>
                  <a:cxn ang="0">
                    <a:pos x="7" y="18"/>
                  </a:cxn>
                  <a:cxn ang="0">
                    <a:pos x="4" y="18"/>
                  </a:cxn>
                  <a:cxn ang="0">
                    <a:pos x="2" y="19"/>
                  </a:cxn>
                  <a:cxn ang="0">
                    <a:pos x="0" y="20"/>
                  </a:cxn>
                  <a:cxn ang="0">
                    <a:pos x="9" y="19"/>
                  </a:cxn>
                  <a:cxn ang="0">
                    <a:pos x="16" y="19"/>
                  </a:cxn>
                  <a:cxn ang="0">
                    <a:pos x="22" y="19"/>
                  </a:cxn>
                  <a:cxn ang="0">
                    <a:pos x="25" y="20"/>
                  </a:cxn>
                  <a:cxn ang="0">
                    <a:pos x="28" y="21"/>
                  </a:cxn>
                  <a:cxn ang="0">
                    <a:pos x="30" y="22"/>
                  </a:cxn>
                  <a:cxn ang="0">
                    <a:pos x="32" y="22"/>
                  </a:cxn>
                  <a:cxn ang="0">
                    <a:pos x="34" y="21"/>
                  </a:cxn>
                </a:cxnLst>
                <a:rect l="0" t="0" r="r" b="b"/>
                <a:pathLst>
                  <a:path w="185" h="22">
                    <a:moveTo>
                      <a:pt x="34" y="21"/>
                    </a:moveTo>
                    <a:lnTo>
                      <a:pt x="38" y="20"/>
                    </a:lnTo>
                    <a:lnTo>
                      <a:pt x="43" y="18"/>
                    </a:lnTo>
                    <a:lnTo>
                      <a:pt x="51" y="16"/>
                    </a:lnTo>
                    <a:lnTo>
                      <a:pt x="59" y="14"/>
                    </a:lnTo>
                    <a:lnTo>
                      <a:pt x="69" y="12"/>
                    </a:lnTo>
                    <a:lnTo>
                      <a:pt x="80" y="10"/>
                    </a:lnTo>
                    <a:lnTo>
                      <a:pt x="92" y="9"/>
                    </a:lnTo>
                    <a:lnTo>
                      <a:pt x="104" y="7"/>
                    </a:lnTo>
                    <a:lnTo>
                      <a:pt x="116" y="6"/>
                    </a:lnTo>
                    <a:lnTo>
                      <a:pt x="128" y="5"/>
                    </a:lnTo>
                    <a:lnTo>
                      <a:pt x="140" y="4"/>
                    </a:lnTo>
                    <a:lnTo>
                      <a:pt x="151" y="4"/>
                    </a:lnTo>
                    <a:lnTo>
                      <a:pt x="162" y="3"/>
                    </a:lnTo>
                    <a:lnTo>
                      <a:pt x="171" y="4"/>
                    </a:lnTo>
                    <a:lnTo>
                      <a:pt x="179" y="4"/>
                    </a:lnTo>
                    <a:lnTo>
                      <a:pt x="185" y="5"/>
                    </a:lnTo>
                    <a:lnTo>
                      <a:pt x="182" y="4"/>
                    </a:lnTo>
                    <a:lnTo>
                      <a:pt x="179" y="3"/>
                    </a:lnTo>
                    <a:lnTo>
                      <a:pt x="174" y="1"/>
                    </a:lnTo>
                    <a:lnTo>
                      <a:pt x="170" y="1"/>
                    </a:lnTo>
                    <a:lnTo>
                      <a:pt x="164" y="0"/>
                    </a:lnTo>
                    <a:lnTo>
                      <a:pt x="158" y="0"/>
                    </a:lnTo>
                    <a:lnTo>
                      <a:pt x="152" y="0"/>
                    </a:lnTo>
                    <a:lnTo>
                      <a:pt x="146" y="0"/>
                    </a:lnTo>
                    <a:lnTo>
                      <a:pt x="139" y="0"/>
                    </a:lnTo>
                    <a:lnTo>
                      <a:pt x="132" y="0"/>
                    </a:lnTo>
                    <a:lnTo>
                      <a:pt x="125" y="0"/>
                    </a:lnTo>
                    <a:lnTo>
                      <a:pt x="117" y="1"/>
                    </a:lnTo>
                    <a:lnTo>
                      <a:pt x="110" y="1"/>
                    </a:lnTo>
                    <a:lnTo>
                      <a:pt x="102" y="2"/>
                    </a:lnTo>
                    <a:lnTo>
                      <a:pt x="94" y="3"/>
                    </a:lnTo>
                    <a:lnTo>
                      <a:pt x="87" y="4"/>
                    </a:lnTo>
                    <a:lnTo>
                      <a:pt x="79" y="5"/>
                    </a:lnTo>
                    <a:lnTo>
                      <a:pt x="71" y="6"/>
                    </a:lnTo>
                    <a:lnTo>
                      <a:pt x="64" y="7"/>
                    </a:lnTo>
                    <a:lnTo>
                      <a:pt x="57" y="8"/>
                    </a:lnTo>
                    <a:lnTo>
                      <a:pt x="50" y="9"/>
                    </a:lnTo>
                    <a:lnTo>
                      <a:pt x="43" y="10"/>
                    </a:lnTo>
                    <a:lnTo>
                      <a:pt x="37" y="11"/>
                    </a:lnTo>
                    <a:lnTo>
                      <a:pt x="30" y="13"/>
                    </a:lnTo>
                    <a:lnTo>
                      <a:pt x="25" y="14"/>
                    </a:lnTo>
                    <a:lnTo>
                      <a:pt x="20" y="15"/>
                    </a:lnTo>
                    <a:lnTo>
                      <a:pt x="15" y="16"/>
                    </a:lnTo>
                    <a:lnTo>
                      <a:pt x="11" y="17"/>
                    </a:lnTo>
                    <a:lnTo>
                      <a:pt x="7" y="18"/>
                    </a:lnTo>
                    <a:lnTo>
                      <a:pt x="4" y="18"/>
                    </a:lnTo>
                    <a:lnTo>
                      <a:pt x="2" y="19"/>
                    </a:lnTo>
                    <a:lnTo>
                      <a:pt x="0" y="20"/>
                    </a:lnTo>
                    <a:lnTo>
                      <a:pt x="9" y="19"/>
                    </a:lnTo>
                    <a:lnTo>
                      <a:pt x="16" y="19"/>
                    </a:lnTo>
                    <a:lnTo>
                      <a:pt x="22" y="19"/>
                    </a:lnTo>
                    <a:lnTo>
                      <a:pt x="25" y="20"/>
                    </a:lnTo>
                    <a:lnTo>
                      <a:pt x="28" y="21"/>
                    </a:lnTo>
                    <a:lnTo>
                      <a:pt x="30" y="22"/>
                    </a:lnTo>
                    <a:lnTo>
                      <a:pt x="32" y="22"/>
                    </a:lnTo>
                    <a:lnTo>
                      <a:pt x="34" y="21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350" name="Freeform 102"/>
              <p:cNvSpPr>
                <a:spLocks/>
              </p:cNvSpPr>
              <p:nvPr/>
            </p:nvSpPr>
            <p:spPr bwMode="auto">
              <a:xfrm>
                <a:off x="2279" y="461"/>
                <a:ext cx="12" cy="29"/>
              </a:xfrm>
              <a:custGeom>
                <a:avLst/>
                <a:gdLst/>
                <a:ahLst/>
                <a:cxnLst>
                  <a:cxn ang="0">
                    <a:pos x="0" y="27"/>
                  </a:cxn>
                  <a:cxn ang="0">
                    <a:pos x="0" y="28"/>
                  </a:cxn>
                  <a:cxn ang="0">
                    <a:pos x="0" y="28"/>
                  </a:cxn>
                  <a:cxn ang="0">
                    <a:pos x="0" y="29"/>
                  </a:cxn>
                  <a:cxn ang="0">
                    <a:pos x="1" y="29"/>
                  </a:cxn>
                  <a:cxn ang="0">
                    <a:pos x="1" y="29"/>
                  </a:cxn>
                  <a:cxn ang="0">
                    <a:pos x="2" y="29"/>
                  </a:cxn>
                  <a:cxn ang="0">
                    <a:pos x="2" y="28"/>
                  </a:cxn>
                  <a:cxn ang="0">
                    <a:pos x="2" y="28"/>
                  </a:cxn>
                  <a:cxn ang="0">
                    <a:pos x="3" y="24"/>
                  </a:cxn>
                  <a:cxn ang="0">
                    <a:pos x="5" y="19"/>
                  </a:cxn>
                  <a:cxn ang="0">
                    <a:pos x="7" y="15"/>
                  </a:cxn>
                  <a:cxn ang="0">
                    <a:pos x="9" y="10"/>
                  </a:cxn>
                  <a:cxn ang="0">
                    <a:pos x="10" y="6"/>
                  </a:cxn>
                  <a:cxn ang="0">
                    <a:pos x="11" y="3"/>
                  </a:cxn>
                  <a:cxn ang="0">
                    <a:pos x="12" y="1"/>
                  </a:cxn>
                  <a:cxn ang="0">
                    <a:pos x="11" y="0"/>
                  </a:cxn>
                  <a:cxn ang="0">
                    <a:pos x="10" y="1"/>
                  </a:cxn>
                  <a:cxn ang="0">
                    <a:pos x="9" y="3"/>
                  </a:cxn>
                  <a:cxn ang="0">
                    <a:pos x="7" y="7"/>
                  </a:cxn>
                  <a:cxn ang="0">
                    <a:pos x="5" y="10"/>
                  </a:cxn>
                  <a:cxn ang="0">
                    <a:pos x="3" y="14"/>
                  </a:cxn>
                  <a:cxn ang="0">
                    <a:pos x="2" y="19"/>
                  </a:cxn>
                  <a:cxn ang="0">
                    <a:pos x="0" y="23"/>
                  </a:cxn>
                  <a:cxn ang="0">
                    <a:pos x="0" y="27"/>
                  </a:cxn>
                </a:cxnLst>
                <a:rect l="0" t="0" r="r" b="b"/>
                <a:pathLst>
                  <a:path w="12" h="29">
                    <a:moveTo>
                      <a:pt x="0" y="27"/>
                    </a:moveTo>
                    <a:lnTo>
                      <a:pt x="0" y="28"/>
                    </a:lnTo>
                    <a:lnTo>
                      <a:pt x="0" y="28"/>
                    </a:lnTo>
                    <a:lnTo>
                      <a:pt x="0" y="29"/>
                    </a:lnTo>
                    <a:lnTo>
                      <a:pt x="1" y="29"/>
                    </a:lnTo>
                    <a:lnTo>
                      <a:pt x="1" y="29"/>
                    </a:lnTo>
                    <a:lnTo>
                      <a:pt x="2" y="29"/>
                    </a:lnTo>
                    <a:lnTo>
                      <a:pt x="2" y="28"/>
                    </a:lnTo>
                    <a:lnTo>
                      <a:pt x="2" y="28"/>
                    </a:lnTo>
                    <a:lnTo>
                      <a:pt x="3" y="24"/>
                    </a:lnTo>
                    <a:lnTo>
                      <a:pt x="5" y="19"/>
                    </a:lnTo>
                    <a:lnTo>
                      <a:pt x="7" y="15"/>
                    </a:lnTo>
                    <a:lnTo>
                      <a:pt x="9" y="10"/>
                    </a:lnTo>
                    <a:lnTo>
                      <a:pt x="10" y="6"/>
                    </a:lnTo>
                    <a:lnTo>
                      <a:pt x="11" y="3"/>
                    </a:lnTo>
                    <a:lnTo>
                      <a:pt x="12" y="1"/>
                    </a:lnTo>
                    <a:lnTo>
                      <a:pt x="11" y="0"/>
                    </a:lnTo>
                    <a:lnTo>
                      <a:pt x="10" y="1"/>
                    </a:lnTo>
                    <a:lnTo>
                      <a:pt x="9" y="3"/>
                    </a:lnTo>
                    <a:lnTo>
                      <a:pt x="7" y="7"/>
                    </a:lnTo>
                    <a:lnTo>
                      <a:pt x="5" y="10"/>
                    </a:lnTo>
                    <a:lnTo>
                      <a:pt x="3" y="14"/>
                    </a:lnTo>
                    <a:lnTo>
                      <a:pt x="2" y="19"/>
                    </a:lnTo>
                    <a:lnTo>
                      <a:pt x="0" y="23"/>
                    </a:lnTo>
                    <a:lnTo>
                      <a:pt x="0" y="2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351" name="Freeform 103"/>
              <p:cNvSpPr>
                <a:spLocks/>
              </p:cNvSpPr>
              <p:nvPr/>
            </p:nvSpPr>
            <p:spPr bwMode="auto">
              <a:xfrm>
                <a:off x="2295" y="493"/>
                <a:ext cx="171" cy="18"/>
              </a:xfrm>
              <a:custGeom>
                <a:avLst/>
                <a:gdLst/>
                <a:ahLst/>
                <a:cxnLst>
                  <a:cxn ang="0">
                    <a:pos x="82" y="9"/>
                  </a:cxn>
                  <a:cxn ang="0">
                    <a:pos x="93" y="9"/>
                  </a:cxn>
                  <a:cxn ang="0">
                    <a:pos x="105" y="8"/>
                  </a:cxn>
                  <a:cxn ang="0">
                    <a:pos x="117" y="8"/>
                  </a:cxn>
                  <a:cxn ang="0">
                    <a:pos x="128" y="7"/>
                  </a:cxn>
                  <a:cxn ang="0">
                    <a:pos x="140" y="7"/>
                  </a:cxn>
                  <a:cxn ang="0">
                    <a:pos x="151" y="7"/>
                  </a:cxn>
                  <a:cxn ang="0">
                    <a:pos x="163" y="9"/>
                  </a:cxn>
                  <a:cxn ang="0">
                    <a:pos x="169" y="9"/>
                  </a:cxn>
                  <a:cxn ang="0">
                    <a:pos x="170" y="9"/>
                  </a:cxn>
                  <a:cxn ang="0">
                    <a:pos x="170" y="7"/>
                  </a:cxn>
                  <a:cxn ang="0">
                    <a:pos x="169" y="5"/>
                  </a:cxn>
                  <a:cxn ang="0">
                    <a:pos x="163" y="3"/>
                  </a:cxn>
                  <a:cxn ang="0">
                    <a:pos x="152" y="1"/>
                  </a:cxn>
                  <a:cxn ang="0">
                    <a:pos x="140" y="1"/>
                  </a:cxn>
                  <a:cxn ang="0">
                    <a:pos x="128" y="0"/>
                  </a:cxn>
                  <a:cxn ang="0">
                    <a:pos x="117" y="1"/>
                  </a:cxn>
                  <a:cxn ang="0">
                    <a:pos x="105" y="2"/>
                  </a:cxn>
                  <a:cxn ang="0">
                    <a:pos x="93" y="3"/>
                  </a:cxn>
                  <a:cxn ang="0">
                    <a:pos x="82" y="4"/>
                  </a:cxn>
                  <a:cxn ang="0">
                    <a:pos x="71" y="4"/>
                  </a:cxn>
                  <a:cxn ang="0">
                    <a:pos x="62" y="5"/>
                  </a:cxn>
                  <a:cxn ang="0">
                    <a:pos x="52" y="5"/>
                  </a:cxn>
                  <a:cxn ang="0">
                    <a:pos x="42" y="6"/>
                  </a:cxn>
                  <a:cxn ang="0">
                    <a:pos x="33" y="7"/>
                  </a:cxn>
                  <a:cxn ang="0">
                    <a:pos x="23" y="9"/>
                  </a:cxn>
                  <a:cxn ang="0">
                    <a:pos x="14" y="11"/>
                  </a:cxn>
                  <a:cxn ang="0">
                    <a:pos x="5" y="13"/>
                  </a:cxn>
                  <a:cxn ang="0">
                    <a:pos x="0" y="17"/>
                  </a:cxn>
                  <a:cxn ang="0">
                    <a:pos x="1" y="18"/>
                  </a:cxn>
                  <a:cxn ang="0">
                    <a:pos x="2" y="18"/>
                  </a:cxn>
                  <a:cxn ang="0">
                    <a:pos x="6" y="17"/>
                  </a:cxn>
                  <a:cxn ang="0">
                    <a:pos x="14" y="16"/>
                  </a:cxn>
                  <a:cxn ang="0">
                    <a:pos x="24" y="15"/>
                  </a:cxn>
                  <a:cxn ang="0">
                    <a:pos x="35" y="13"/>
                  </a:cxn>
                  <a:cxn ang="0">
                    <a:pos x="48" y="12"/>
                  </a:cxn>
                  <a:cxn ang="0">
                    <a:pos x="60" y="11"/>
                  </a:cxn>
                  <a:cxn ang="0">
                    <a:pos x="71" y="10"/>
                  </a:cxn>
                </a:cxnLst>
                <a:rect l="0" t="0" r="r" b="b"/>
                <a:pathLst>
                  <a:path w="171" h="18">
                    <a:moveTo>
                      <a:pt x="76" y="10"/>
                    </a:moveTo>
                    <a:lnTo>
                      <a:pt x="82" y="9"/>
                    </a:lnTo>
                    <a:lnTo>
                      <a:pt x="88" y="9"/>
                    </a:lnTo>
                    <a:lnTo>
                      <a:pt x="93" y="9"/>
                    </a:lnTo>
                    <a:lnTo>
                      <a:pt x="99" y="9"/>
                    </a:lnTo>
                    <a:lnTo>
                      <a:pt x="105" y="8"/>
                    </a:lnTo>
                    <a:lnTo>
                      <a:pt x="111" y="8"/>
                    </a:lnTo>
                    <a:lnTo>
                      <a:pt x="117" y="8"/>
                    </a:lnTo>
                    <a:lnTo>
                      <a:pt x="122" y="7"/>
                    </a:lnTo>
                    <a:lnTo>
                      <a:pt x="128" y="7"/>
                    </a:lnTo>
                    <a:lnTo>
                      <a:pt x="134" y="7"/>
                    </a:lnTo>
                    <a:lnTo>
                      <a:pt x="140" y="7"/>
                    </a:lnTo>
                    <a:lnTo>
                      <a:pt x="146" y="7"/>
                    </a:lnTo>
                    <a:lnTo>
                      <a:pt x="151" y="7"/>
                    </a:lnTo>
                    <a:lnTo>
                      <a:pt x="157" y="8"/>
                    </a:lnTo>
                    <a:lnTo>
                      <a:pt x="163" y="9"/>
                    </a:lnTo>
                    <a:lnTo>
                      <a:pt x="169" y="9"/>
                    </a:lnTo>
                    <a:lnTo>
                      <a:pt x="169" y="9"/>
                    </a:lnTo>
                    <a:lnTo>
                      <a:pt x="170" y="9"/>
                    </a:lnTo>
                    <a:lnTo>
                      <a:pt x="170" y="9"/>
                    </a:lnTo>
                    <a:lnTo>
                      <a:pt x="171" y="8"/>
                    </a:lnTo>
                    <a:lnTo>
                      <a:pt x="170" y="7"/>
                    </a:lnTo>
                    <a:lnTo>
                      <a:pt x="170" y="6"/>
                    </a:lnTo>
                    <a:lnTo>
                      <a:pt x="169" y="5"/>
                    </a:lnTo>
                    <a:lnTo>
                      <a:pt x="169" y="5"/>
                    </a:lnTo>
                    <a:lnTo>
                      <a:pt x="163" y="3"/>
                    </a:lnTo>
                    <a:lnTo>
                      <a:pt x="157" y="2"/>
                    </a:lnTo>
                    <a:lnTo>
                      <a:pt x="152" y="1"/>
                    </a:lnTo>
                    <a:lnTo>
                      <a:pt x="146" y="1"/>
                    </a:lnTo>
                    <a:lnTo>
                      <a:pt x="140" y="1"/>
                    </a:lnTo>
                    <a:lnTo>
                      <a:pt x="134" y="0"/>
                    </a:lnTo>
                    <a:lnTo>
                      <a:pt x="128" y="0"/>
                    </a:lnTo>
                    <a:lnTo>
                      <a:pt x="123" y="1"/>
                    </a:lnTo>
                    <a:lnTo>
                      <a:pt x="117" y="1"/>
                    </a:lnTo>
                    <a:lnTo>
                      <a:pt x="111" y="1"/>
                    </a:lnTo>
                    <a:lnTo>
                      <a:pt x="105" y="2"/>
                    </a:lnTo>
                    <a:lnTo>
                      <a:pt x="99" y="2"/>
                    </a:lnTo>
                    <a:lnTo>
                      <a:pt x="93" y="3"/>
                    </a:lnTo>
                    <a:lnTo>
                      <a:pt x="87" y="3"/>
                    </a:lnTo>
                    <a:lnTo>
                      <a:pt x="82" y="4"/>
                    </a:lnTo>
                    <a:lnTo>
                      <a:pt x="76" y="4"/>
                    </a:lnTo>
                    <a:lnTo>
                      <a:pt x="71" y="4"/>
                    </a:lnTo>
                    <a:lnTo>
                      <a:pt x="66" y="4"/>
                    </a:lnTo>
                    <a:lnTo>
                      <a:pt x="62" y="5"/>
                    </a:lnTo>
                    <a:lnTo>
                      <a:pt x="57" y="5"/>
                    </a:lnTo>
                    <a:lnTo>
                      <a:pt x="52" y="5"/>
                    </a:lnTo>
                    <a:lnTo>
                      <a:pt x="47" y="5"/>
                    </a:lnTo>
                    <a:lnTo>
                      <a:pt x="42" y="6"/>
                    </a:lnTo>
                    <a:lnTo>
                      <a:pt x="38" y="7"/>
                    </a:lnTo>
                    <a:lnTo>
                      <a:pt x="33" y="7"/>
                    </a:lnTo>
                    <a:lnTo>
                      <a:pt x="28" y="8"/>
                    </a:lnTo>
                    <a:lnTo>
                      <a:pt x="23" y="9"/>
                    </a:lnTo>
                    <a:lnTo>
                      <a:pt x="19" y="10"/>
                    </a:lnTo>
                    <a:lnTo>
                      <a:pt x="14" y="11"/>
                    </a:lnTo>
                    <a:lnTo>
                      <a:pt x="9" y="12"/>
                    </a:lnTo>
                    <a:lnTo>
                      <a:pt x="5" y="13"/>
                    </a:lnTo>
                    <a:lnTo>
                      <a:pt x="0" y="15"/>
                    </a:lnTo>
                    <a:lnTo>
                      <a:pt x="0" y="17"/>
                    </a:lnTo>
                    <a:lnTo>
                      <a:pt x="0" y="18"/>
                    </a:lnTo>
                    <a:lnTo>
                      <a:pt x="1" y="18"/>
                    </a:lnTo>
                    <a:lnTo>
                      <a:pt x="2" y="18"/>
                    </a:lnTo>
                    <a:lnTo>
                      <a:pt x="2" y="18"/>
                    </a:lnTo>
                    <a:lnTo>
                      <a:pt x="4" y="18"/>
                    </a:lnTo>
                    <a:lnTo>
                      <a:pt x="6" y="17"/>
                    </a:lnTo>
                    <a:lnTo>
                      <a:pt x="10" y="17"/>
                    </a:lnTo>
                    <a:lnTo>
                      <a:pt x="14" y="16"/>
                    </a:lnTo>
                    <a:lnTo>
                      <a:pt x="19" y="15"/>
                    </a:lnTo>
                    <a:lnTo>
                      <a:pt x="24" y="15"/>
                    </a:lnTo>
                    <a:lnTo>
                      <a:pt x="30" y="14"/>
                    </a:lnTo>
                    <a:lnTo>
                      <a:pt x="35" y="13"/>
                    </a:lnTo>
                    <a:lnTo>
                      <a:pt x="42" y="13"/>
                    </a:lnTo>
                    <a:lnTo>
                      <a:pt x="48" y="12"/>
                    </a:lnTo>
                    <a:lnTo>
                      <a:pt x="54" y="11"/>
                    </a:lnTo>
                    <a:lnTo>
                      <a:pt x="60" y="11"/>
                    </a:lnTo>
                    <a:lnTo>
                      <a:pt x="66" y="10"/>
                    </a:lnTo>
                    <a:lnTo>
                      <a:pt x="71" y="10"/>
                    </a:lnTo>
                    <a:lnTo>
                      <a:pt x="76" y="1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352" name="Freeform 104"/>
              <p:cNvSpPr>
                <a:spLocks/>
              </p:cNvSpPr>
              <p:nvPr/>
            </p:nvSpPr>
            <p:spPr bwMode="auto">
              <a:xfrm>
                <a:off x="2465" y="439"/>
                <a:ext cx="14" cy="43"/>
              </a:xfrm>
              <a:custGeom>
                <a:avLst/>
                <a:gdLst/>
                <a:ahLst/>
                <a:cxnLst>
                  <a:cxn ang="0">
                    <a:pos x="0" y="42"/>
                  </a:cxn>
                  <a:cxn ang="0">
                    <a:pos x="0" y="42"/>
                  </a:cxn>
                  <a:cxn ang="0">
                    <a:pos x="0" y="43"/>
                  </a:cxn>
                  <a:cxn ang="0">
                    <a:pos x="0" y="43"/>
                  </a:cxn>
                  <a:cxn ang="0">
                    <a:pos x="1" y="43"/>
                  </a:cxn>
                  <a:cxn ang="0">
                    <a:pos x="1" y="43"/>
                  </a:cxn>
                  <a:cxn ang="0">
                    <a:pos x="2" y="43"/>
                  </a:cxn>
                  <a:cxn ang="0">
                    <a:pos x="2" y="42"/>
                  </a:cxn>
                  <a:cxn ang="0">
                    <a:pos x="2" y="42"/>
                  </a:cxn>
                  <a:cxn ang="0">
                    <a:pos x="3" y="36"/>
                  </a:cxn>
                  <a:cxn ang="0">
                    <a:pos x="5" y="30"/>
                  </a:cxn>
                  <a:cxn ang="0">
                    <a:pos x="7" y="23"/>
                  </a:cxn>
                  <a:cxn ang="0">
                    <a:pos x="9" y="17"/>
                  </a:cxn>
                  <a:cxn ang="0">
                    <a:pos x="11" y="11"/>
                  </a:cxn>
                  <a:cxn ang="0">
                    <a:pos x="13" y="6"/>
                  </a:cxn>
                  <a:cxn ang="0">
                    <a:pos x="14" y="2"/>
                  </a:cxn>
                  <a:cxn ang="0">
                    <a:pos x="14" y="0"/>
                  </a:cxn>
                  <a:cxn ang="0">
                    <a:pos x="11" y="3"/>
                  </a:cxn>
                  <a:cxn ang="0">
                    <a:pos x="9" y="7"/>
                  </a:cxn>
                  <a:cxn ang="0">
                    <a:pos x="7" y="12"/>
                  </a:cxn>
                  <a:cxn ang="0">
                    <a:pos x="4" y="17"/>
                  </a:cxn>
                  <a:cxn ang="0">
                    <a:pos x="3" y="23"/>
                  </a:cxn>
                  <a:cxn ang="0">
                    <a:pos x="1" y="29"/>
                  </a:cxn>
                  <a:cxn ang="0">
                    <a:pos x="0" y="36"/>
                  </a:cxn>
                  <a:cxn ang="0">
                    <a:pos x="0" y="42"/>
                  </a:cxn>
                </a:cxnLst>
                <a:rect l="0" t="0" r="r" b="b"/>
                <a:pathLst>
                  <a:path w="14" h="43">
                    <a:moveTo>
                      <a:pt x="0" y="42"/>
                    </a:moveTo>
                    <a:lnTo>
                      <a:pt x="0" y="42"/>
                    </a:lnTo>
                    <a:lnTo>
                      <a:pt x="0" y="43"/>
                    </a:lnTo>
                    <a:lnTo>
                      <a:pt x="0" y="43"/>
                    </a:lnTo>
                    <a:lnTo>
                      <a:pt x="1" y="43"/>
                    </a:lnTo>
                    <a:lnTo>
                      <a:pt x="1" y="43"/>
                    </a:lnTo>
                    <a:lnTo>
                      <a:pt x="2" y="43"/>
                    </a:lnTo>
                    <a:lnTo>
                      <a:pt x="2" y="42"/>
                    </a:lnTo>
                    <a:lnTo>
                      <a:pt x="2" y="42"/>
                    </a:lnTo>
                    <a:lnTo>
                      <a:pt x="3" y="36"/>
                    </a:lnTo>
                    <a:lnTo>
                      <a:pt x="5" y="30"/>
                    </a:lnTo>
                    <a:lnTo>
                      <a:pt x="7" y="23"/>
                    </a:lnTo>
                    <a:lnTo>
                      <a:pt x="9" y="17"/>
                    </a:lnTo>
                    <a:lnTo>
                      <a:pt x="11" y="11"/>
                    </a:lnTo>
                    <a:lnTo>
                      <a:pt x="13" y="6"/>
                    </a:lnTo>
                    <a:lnTo>
                      <a:pt x="14" y="2"/>
                    </a:lnTo>
                    <a:lnTo>
                      <a:pt x="14" y="0"/>
                    </a:lnTo>
                    <a:lnTo>
                      <a:pt x="11" y="3"/>
                    </a:lnTo>
                    <a:lnTo>
                      <a:pt x="9" y="7"/>
                    </a:lnTo>
                    <a:lnTo>
                      <a:pt x="7" y="12"/>
                    </a:lnTo>
                    <a:lnTo>
                      <a:pt x="4" y="17"/>
                    </a:lnTo>
                    <a:lnTo>
                      <a:pt x="3" y="23"/>
                    </a:lnTo>
                    <a:lnTo>
                      <a:pt x="1" y="29"/>
                    </a:lnTo>
                    <a:lnTo>
                      <a:pt x="0" y="36"/>
                    </a:lnTo>
                    <a:lnTo>
                      <a:pt x="0" y="4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353" name="Freeform 105"/>
              <p:cNvSpPr>
                <a:spLocks/>
              </p:cNvSpPr>
              <p:nvPr/>
            </p:nvSpPr>
            <p:spPr bwMode="auto">
              <a:xfrm>
                <a:off x="2303" y="469"/>
                <a:ext cx="12" cy="8"/>
              </a:xfrm>
              <a:custGeom>
                <a:avLst/>
                <a:gdLst/>
                <a:ahLst/>
                <a:cxnLst>
                  <a:cxn ang="0">
                    <a:pos x="1" y="7"/>
                  </a:cxn>
                  <a:cxn ang="0">
                    <a:pos x="2" y="8"/>
                  </a:cxn>
                  <a:cxn ang="0">
                    <a:pos x="3" y="8"/>
                  </a:cxn>
                  <a:cxn ang="0">
                    <a:pos x="4" y="8"/>
                  </a:cxn>
                  <a:cxn ang="0">
                    <a:pos x="5" y="8"/>
                  </a:cxn>
                  <a:cxn ang="0">
                    <a:pos x="7" y="8"/>
                  </a:cxn>
                  <a:cxn ang="0">
                    <a:pos x="8" y="8"/>
                  </a:cxn>
                  <a:cxn ang="0">
                    <a:pos x="10" y="8"/>
                  </a:cxn>
                  <a:cxn ang="0">
                    <a:pos x="11" y="8"/>
                  </a:cxn>
                  <a:cxn ang="0">
                    <a:pos x="11" y="8"/>
                  </a:cxn>
                  <a:cxn ang="0">
                    <a:pos x="12" y="7"/>
                  </a:cxn>
                  <a:cxn ang="0">
                    <a:pos x="12" y="7"/>
                  </a:cxn>
                  <a:cxn ang="0">
                    <a:pos x="12" y="6"/>
                  </a:cxn>
                  <a:cxn ang="0">
                    <a:pos x="12" y="6"/>
                  </a:cxn>
                  <a:cxn ang="0">
                    <a:pos x="11" y="5"/>
                  </a:cxn>
                  <a:cxn ang="0">
                    <a:pos x="11" y="5"/>
                  </a:cxn>
                  <a:cxn ang="0">
                    <a:pos x="10" y="5"/>
                  </a:cxn>
                  <a:cxn ang="0">
                    <a:pos x="7" y="6"/>
                  </a:cxn>
                  <a:cxn ang="0">
                    <a:pos x="5" y="5"/>
                  </a:cxn>
                  <a:cxn ang="0">
                    <a:pos x="4" y="4"/>
                  </a:cxn>
                  <a:cxn ang="0">
                    <a:pos x="4" y="3"/>
                  </a:cxn>
                  <a:cxn ang="0">
                    <a:pos x="4" y="3"/>
                  </a:cxn>
                  <a:cxn ang="0">
                    <a:pos x="3" y="2"/>
                  </a:cxn>
                  <a:cxn ang="0">
                    <a:pos x="3" y="1"/>
                  </a:cxn>
                  <a:cxn ang="0">
                    <a:pos x="4" y="0"/>
                  </a:cxn>
                  <a:cxn ang="0">
                    <a:pos x="2" y="0"/>
                  </a:cxn>
                  <a:cxn ang="0">
                    <a:pos x="1" y="1"/>
                  </a:cxn>
                  <a:cxn ang="0">
                    <a:pos x="0" y="4"/>
                  </a:cxn>
                  <a:cxn ang="0">
                    <a:pos x="1" y="7"/>
                  </a:cxn>
                </a:cxnLst>
                <a:rect l="0" t="0" r="r" b="b"/>
                <a:pathLst>
                  <a:path w="12" h="8">
                    <a:moveTo>
                      <a:pt x="1" y="7"/>
                    </a:moveTo>
                    <a:lnTo>
                      <a:pt x="2" y="8"/>
                    </a:lnTo>
                    <a:lnTo>
                      <a:pt x="3" y="8"/>
                    </a:lnTo>
                    <a:lnTo>
                      <a:pt x="4" y="8"/>
                    </a:lnTo>
                    <a:lnTo>
                      <a:pt x="5" y="8"/>
                    </a:lnTo>
                    <a:lnTo>
                      <a:pt x="7" y="8"/>
                    </a:lnTo>
                    <a:lnTo>
                      <a:pt x="8" y="8"/>
                    </a:lnTo>
                    <a:lnTo>
                      <a:pt x="10" y="8"/>
                    </a:lnTo>
                    <a:lnTo>
                      <a:pt x="11" y="8"/>
                    </a:lnTo>
                    <a:lnTo>
                      <a:pt x="11" y="8"/>
                    </a:lnTo>
                    <a:lnTo>
                      <a:pt x="12" y="7"/>
                    </a:lnTo>
                    <a:lnTo>
                      <a:pt x="12" y="7"/>
                    </a:lnTo>
                    <a:lnTo>
                      <a:pt x="12" y="6"/>
                    </a:lnTo>
                    <a:lnTo>
                      <a:pt x="12" y="6"/>
                    </a:lnTo>
                    <a:lnTo>
                      <a:pt x="11" y="5"/>
                    </a:lnTo>
                    <a:lnTo>
                      <a:pt x="11" y="5"/>
                    </a:lnTo>
                    <a:lnTo>
                      <a:pt x="10" y="5"/>
                    </a:lnTo>
                    <a:lnTo>
                      <a:pt x="7" y="6"/>
                    </a:lnTo>
                    <a:lnTo>
                      <a:pt x="5" y="5"/>
                    </a:lnTo>
                    <a:lnTo>
                      <a:pt x="4" y="4"/>
                    </a:lnTo>
                    <a:lnTo>
                      <a:pt x="4" y="3"/>
                    </a:lnTo>
                    <a:lnTo>
                      <a:pt x="4" y="3"/>
                    </a:lnTo>
                    <a:lnTo>
                      <a:pt x="3" y="2"/>
                    </a:lnTo>
                    <a:lnTo>
                      <a:pt x="3" y="1"/>
                    </a:lnTo>
                    <a:lnTo>
                      <a:pt x="4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4"/>
                    </a:lnTo>
                    <a:lnTo>
                      <a:pt x="1" y="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354" name="Freeform 106"/>
              <p:cNvSpPr>
                <a:spLocks/>
              </p:cNvSpPr>
              <p:nvPr/>
            </p:nvSpPr>
            <p:spPr bwMode="auto">
              <a:xfrm>
                <a:off x="2320" y="467"/>
                <a:ext cx="9" cy="8"/>
              </a:xfrm>
              <a:custGeom>
                <a:avLst/>
                <a:gdLst/>
                <a:ahLst/>
                <a:cxnLst>
                  <a:cxn ang="0">
                    <a:pos x="1" y="7"/>
                  </a:cxn>
                  <a:cxn ang="0">
                    <a:pos x="1" y="8"/>
                  </a:cxn>
                  <a:cxn ang="0">
                    <a:pos x="2" y="8"/>
                  </a:cxn>
                  <a:cxn ang="0">
                    <a:pos x="3" y="8"/>
                  </a:cxn>
                  <a:cxn ang="0">
                    <a:pos x="4" y="8"/>
                  </a:cxn>
                  <a:cxn ang="0">
                    <a:pos x="5" y="8"/>
                  </a:cxn>
                  <a:cxn ang="0">
                    <a:pos x="6" y="8"/>
                  </a:cxn>
                  <a:cxn ang="0">
                    <a:pos x="7" y="8"/>
                  </a:cxn>
                  <a:cxn ang="0">
                    <a:pos x="8" y="8"/>
                  </a:cxn>
                  <a:cxn ang="0">
                    <a:pos x="8" y="8"/>
                  </a:cxn>
                  <a:cxn ang="0">
                    <a:pos x="9" y="8"/>
                  </a:cxn>
                  <a:cxn ang="0">
                    <a:pos x="9" y="7"/>
                  </a:cxn>
                  <a:cxn ang="0">
                    <a:pos x="9" y="6"/>
                  </a:cxn>
                  <a:cxn ang="0">
                    <a:pos x="9" y="6"/>
                  </a:cxn>
                  <a:cxn ang="0">
                    <a:pos x="9" y="5"/>
                  </a:cxn>
                  <a:cxn ang="0">
                    <a:pos x="8" y="5"/>
                  </a:cxn>
                  <a:cxn ang="0">
                    <a:pos x="8" y="5"/>
                  </a:cxn>
                  <a:cxn ang="0">
                    <a:pos x="6" y="6"/>
                  </a:cxn>
                  <a:cxn ang="0">
                    <a:pos x="4" y="5"/>
                  </a:cxn>
                  <a:cxn ang="0">
                    <a:pos x="3" y="5"/>
                  </a:cxn>
                  <a:cxn ang="0">
                    <a:pos x="2" y="5"/>
                  </a:cxn>
                  <a:cxn ang="0">
                    <a:pos x="2" y="4"/>
                  </a:cxn>
                  <a:cxn ang="0">
                    <a:pos x="2" y="3"/>
                  </a:cxn>
                  <a:cxn ang="0">
                    <a:pos x="2" y="1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1"/>
                  </a:cxn>
                  <a:cxn ang="0">
                    <a:pos x="0" y="4"/>
                  </a:cxn>
                  <a:cxn ang="0">
                    <a:pos x="1" y="7"/>
                  </a:cxn>
                </a:cxnLst>
                <a:rect l="0" t="0" r="r" b="b"/>
                <a:pathLst>
                  <a:path w="9" h="8">
                    <a:moveTo>
                      <a:pt x="1" y="7"/>
                    </a:moveTo>
                    <a:lnTo>
                      <a:pt x="1" y="8"/>
                    </a:lnTo>
                    <a:lnTo>
                      <a:pt x="2" y="8"/>
                    </a:lnTo>
                    <a:lnTo>
                      <a:pt x="3" y="8"/>
                    </a:lnTo>
                    <a:lnTo>
                      <a:pt x="4" y="8"/>
                    </a:lnTo>
                    <a:lnTo>
                      <a:pt x="5" y="8"/>
                    </a:lnTo>
                    <a:lnTo>
                      <a:pt x="6" y="8"/>
                    </a:lnTo>
                    <a:lnTo>
                      <a:pt x="7" y="8"/>
                    </a:lnTo>
                    <a:lnTo>
                      <a:pt x="8" y="8"/>
                    </a:lnTo>
                    <a:lnTo>
                      <a:pt x="8" y="8"/>
                    </a:lnTo>
                    <a:lnTo>
                      <a:pt x="9" y="8"/>
                    </a:lnTo>
                    <a:lnTo>
                      <a:pt x="9" y="7"/>
                    </a:lnTo>
                    <a:lnTo>
                      <a:pt x="9" y="6"/>
                    </a:lnTo>
                    <a:lnTo>
                      <a:pt x="9" y="6"/>
                    </a:lnTo>
                    <a:lnTo>
                      <a:pt x="9" y="5"/>
                    </a:lnTo>
                    <a:lnTo>
                      <a:pt x="8" y="5"/>
                    </a:lnTo>
                    <a:lnTo>
                      <a:pt x="8" y="5"/>
                    </a:lnTo>
                    <a:lnTo>
                      <a:pt x="6" y="6"/>
                    </a:lnTo>
                    <a:lnTo>
                      <a:pt x="4" y="5"/>
                    </a:lnTo>
                    <a:lnTo>
                      <a:pt x="3" y="5"/>
                    </a:lnTo>
                    <a:lnTo>
                      <a:pt x="2" y="5"/>
                    </a:lnTo>
                    <a:lnTo>
                      <a:pt x="2" y="4"/>
                    </a:lnTo>
                    <a:lnTo>
                      <a:pt x="2" y="3"/>
                    </a:lnTo>
                    <a:lnTo>
                      <a:pt x="2" y="1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4"/>
                    </a:lnTo>
                    <a:lnTo>
                      <a:pt x="1" y="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355" name="Freeform 107"/>
              <p:cNvSpPr>
                <a:spLocks/>
              </p:cNvSpPr>
              <p:nvPr/>
            </p:nvSpPr>
            <p:spPr bwMode="auto">
              <a:xfrm>
                <a:off x="2335" y="466"/>
                <a:ext cx="11" cy="9"/>
              </a:xfrm>
              <a:custGeom>
                <a:avLst/>
                <a:gdLst/>
                <a:ahLst/>
                <a:cxnLst>
                  <a:cxn ang="0">
                    <a:pos x="1" y="7"/>
                  </a:cxn>
                  <a:cxn ang="0">
                    <a:pos x="2" y="8"/>
                  </a:cxn>
                  <a:cxn ang="0">
                    <a:pos x="3" y="9"/>
                  </a:cxn>
                  <a:cxn ang="0">
                    <a:pos x="4" y="9"/>
                  </a:cxn>
                  <a:cxn ang="0">
                    <a:pos x="5" y="9"/>
                  </a:cxn>
                  <a:cxn ang="0">
                    <a:pos x="7" y="9"/>
                  </a:cxn>
                  <a:cxn ang="0">
                    <a:pos x="8" y="8"/>
                  </a:cxn>
                  <a:cxn ang="0">
                    <a:pos x="9" y="8"/>
                  </a:cxn>
                  <a:cxn ang="0">
                    <a:pos x="10" y="8"/>
                  </a:cxn>
                  <a:cxn ang="0">
                    <a:pos x="11" y="8"/>
                  </a:cxn>
                  <a:cxn ang="0">
                    <a:pos x="11" y="8"/>
                  </a:cxn>
                  <a:cxn ang="0">
                    <a:pos x="11" y="7"/>
                  </a:cxn>
                  <a:cxn ang="0">
                    <a:pos x="11" y="7"/>
                  </a:cxn>
                  <a:cxn ang="0">
                    <a:pos x="11" y="6"/>
                  </a:cxn>
                  <a:cxn ang="0">
                    <a:pos x="11" y="6"/>
                  </a:cxn>
                  <a:cxn ang="0">
                    <a:pos x="11" y="6"/>
                  </a:cxn>
                  <a:cxn ang="0">
                    <a:pos x="10" y="6"/>
                  </a:cxn>
                  <a:cxn ang="0">
                    <a:pos x="8" y="6"/>
                  </a:cxn>
                  <a:cxn ang="0">
                    <a:pos x="7" y="6"/>
                  </a:cxn>
                  <a:cxn ang="0">
                    <a:pos x="6" y="6"/>
                  </a:cxn>
                  <a:cxn ang="0">
                    <a:pos x="5" y="6"/>
                  </a:cxn>
                  <a:cxn ang="0">
                    <a:pos x="4" y="6"/>
                  </a:cxn>
                  <a:cxn ang="0">
                    <a:pos x="3" y="6"/>
                  </a:cxn>
                  <a:cxn ang="0">
                    <a:pos x="3" y="6"/>
                  </a:cxn>
                  <a:cxn ang="0">
                    <a:pos x="3" y="6"/>
                  </a:cxn>
                  <a:cxn ang="0">
                    <a:pos x="3" y="5"/>
                  </a:cxn>
                  <a:cxn ang="0">
                    <a:pos x="3" y="3"/>
                  </a:cxn>
                  <a:cxn ang="0">
                    <a:pos x="3" y="2"/>
                  </a:cxn>
                  <a:cxn ang="0">
                    <a:pos x="4" y="0"/>
                  </a:cxn>
                  <a:cxn ang="0">
                    <a:pos x="2" y="0"/>
                  </a:cxn>
                  <a:cxn ang="0">
                    <a:pos x="1" y="2"/>
                  </a:cxn>
                  <a:cxn ang="0">
                    <a:pos x="0" y="4"/>
                  </a:cxn>
                  <a:cxn ang="0">
                    <a:pos x="1" y="7"/>
                  </a:cxn>
                </a:cxnLst>
                <a:rect l="0" t="0" r="r" b="b"/>
                <a:pathLst>
                  <a:path w="11" h="9">
                    <a:moveTo>
                      <a:pt x="1" y="7"/>
                    </a:moveTo>
                    <a:lnTo>
                      <a:pt x="2" y="8"/>
                    </a:lnTo>
                    <a:lnTo>
                      <a:pt x="3" y="9"/>
                    </a:lnTo>
                    <a:lnTo>
                      <a:pt x="4" y="9"/>
                    </a:lnTo>
                    <a:lnTo>
                      <a:pt x="5" y="9"/>
                    </a:lnTo>
                    <a:lnTo>
                      <a:pt x="7" y="9"/>
                    </a:lnTo>
                    <a:lnTo>
                      <a:pt x="8" y="8"/>
                    </a:lnTo>
                    <a:lnTo>
                      <a:pt x="9" y="8"/>
                    </a:lnTo>
                    <a:lnTo>
                      <a:pt x="10" y="8"/>
                    </a:lnTo>
                    <a:lnTo>
                      <a:pt x="11" y="8"/>
                    </a:lnTo>
                    <a:lnTo>
                      <a:pt x="11" y="8"/>
                    </a:lnTo>
                    <a:lnTo>
                      <a:pt x="11" y="7"/>
                    </a:lnTo>
                    <a:lnTo>
                      <a:pt x="11" y="7"/>
                    </a:lnTo>
                    <a:lnTo>
                      <a:pt x="11" y="6"/>
                    </a:lnTo>
                    <a:lnTo>
                      <a:pt x="11" y="6"/>
                    </a:lnTo>
                    <a:lnTo>
                      <a:pt x="11" y="6"/>
                    </a:lnTo>
                    <a:lnTo>
                      <a:pt x="10" y="6"/>
                    </a:lnTo>
                    <a:lnTo>
                      <a:pt x="8" y="6"/>
                    </a:lnTo>
                    <a:lnTo>
                      <a:pt x="7" y="6"/>
                    </a:lnTo>
                    <a:lnTo>
                      <a:pt x="6" y="6"/>
                    </a:lnTo>
                    <a:lnTo>
                      <a:pt x="5" y="6"/>
                    </a:lnTo>
                    <a:lnTo>
                      <a:pt x="4" y="6"/>
                    </a:lnTo>
                    <a:lnTo>
                      <a:pt x="3" y="6"/>
                    </a:lnTo>
                    <a:lnTo>
                      <a:pt x="3" y="6"/>
                    </a:lnTo>
                    <a:lnTo>
                      <a:pt x="3" y="6"/>
                    </a:lnTo>
                    <a:lnTo>
                      <a:pt x="3" y="5"/>
                    </a:lnTo>
                    <a:lnTo>
                      <a:pt x="3" y="3"/>
                    </a:lnTo>
                    <a:lnTo>
                      <a:pt x="3" y="2"/>
                    </a:lnTo>
                    <a:lnTo>
                      <a:pt x="4" y="0"/>
                    </a:lnTo>
                    <a:lnTo>
                      <a:pt x="2" y="0"/>
                    </a:lnTo>
                    <a:lnTo>
                      <a:pt x="1" y="2"/>
                    </a:lnTo>
                    <a:lnTo>
                      <a:pt x="0" y="4"/>
                    </a:lnTo>
                    <a:lnTo>
                      <a:pt x="1" y="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356" name="Freeform 108"/>
              <p:cNvSpPr>
                <a:spLocks/>
              </p:cNvSpPr>
              <p:nvPr/>
            </p:nvSpPr>
            <p:spPr bwMode="auto">
              <a:xfrm>
                <a:off x="2354" y="466"/>
                <a:ext cx="11" cy="9"/>
              </a:xfrm>
              <a:custGeom>
                <a:avLst/>
                <a:gdLst/>
                <a:ahLst/>
                <a:cxnLst>
                  <a:cxn ang="0">
                    <a:pos x="1" y="8"/>
                  </a:cxn>
                  <a:cxn ang="0">
                    <a:pos x="1" y="9"/>
                  </a:cxn>
                  <a:cxn ang="0">
                    <a:pos x="3" y="9"/>
                  </a:cxn>
                  <a:cxn ang="0">
                    <a:pos x="4" y="9"/>
                  </a:cxn>
                  <a:cxn ang="0">
                    <a:pos x="5" y="9"/>
                  </a:cxn>
                  <a:cxn ang="0">
                    <a:pos x="7" y="9"/>
                  </a:cxn>
                  <a:cxn ang="0">
                    <a:pos x="8" y="9"/>
                  </a:cxn>
                  <a:cxn ang="0">
                    <a:pos x="9" y="9"/>
                  </a:cxn>
                  <a:cxn ang="0">
                    <a:pos x="11" y="9"/>
                  </a:cxn>
                  <a:cxn ang="0">
                    <a:pos x="11" y="8"/>
                  </a:cxn>
                  <a:cxn ang="0">
                    <a:pos x="11" y="8"/>
                  </a:cxn>
                  <a:cxn ang="0">
                    <a:pos x="11" y="7"/>
                  </a:cxn>
                  <a:cxn ang="0">
                    <a:pos x="11" y="7"/>
                  </a:cxn>
                  <a:cxn ang="0">
                    <a:pos x="11" y="6"/>
                  </a:cxn>
                  <a:cxn ang="0">
                    <a:pos x="11" y="6"/>
                  </a:cxn>
                  <a:cxn ang="0">
                    <a:pos x="11" y="6"/>
                  </a:cxn>
                  <a:cxn ang="0">
                    <a:pos x="10" y="6"/>
                  </a:cxn>
                  <a:cxn ang="0">
                    <a:pos x="8" y="6"/>
                  </a:cxn>
                  <a:cxn ang="0">
                    <a:pos x="7" y="6"/>
                  </a:cxn>
                  <a:cxn ang="0">
                    <a:pos x="6" y="6"/>
                  </a:cxn>
                  <a:cxn ang="0">
                    <a:pos x="5" y="6"/>
                  </a:cxn>
                  <a:cxn ang="0">
                    <a:pos x="4" y="6"/>
                  </a:cxn>
                  <a:cxn ang="0">
                    <a:pos x="3" y="6"/>
                  </a:cxn>
                  <a:cxn ang="0">
                    <a:pos x="3" y="6"/>
                  </a:cxn>
                  <a:cxn ang="0">
                    <a:pos x="3" y="6"/>
                  </a:cxn>
                  <a:cxn ang="0">
                    <a:pos x="3" y="5"/>
                  </a:cxn>
                  <a:cxn ang="0">
                    <a:pos x="2" y="3"/>
                  </a:cxn>
                  <a:cxn ang="0">
                    <a:pos x="3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2"/>
                  </a:cxn>
                  <a:cxn ang="0">
                    <a:pos x="0" y="5"/>
                  </a:cxn>
                  <a:cxn ang="0">
                    <a:pos x="1" y="8"/>
                  </a:cxn>
                </a:cxnLst>
                <a:rect l="0" t="0" r="r" b="b"/>
                <a:pathLst>
                  <a:path w="11" h="9">
                    <a:moveTo>
                      <a:pt x="1" y="8"/>
                    </a:moveTo>
                    <a:lnTo>
                      <a:pt x="1" y="9"/>
                    </a:lnTo>
                    <a:lnTo>
                      <a:pt x="3" y="9"/>
                    </a:lnTo>
                    <a:lnTo>
                      <a:pt x="4" y="9"/>
                    </a:lnTo>
                    <a:lnTo>
                      <a:pt x="5" y="9"/>
                    </a:lnTo>
                    <a:lnTo>
                      <a:pt x="7" y="9"/>
                    </a:lnTo>
                    <a:lnTo>
                      <a:pt x="8" y="9"/>
                    </a:lnTo>
                    <a:lnTo>
                      <a:pt x="9" y="9"/>
                    </a:lnTo>
                    <a:lnTo>
                      <a:pt x="11" y="9"/>
                    </a:lnTo>
                    <a:lnTo>
                      <a:pt x="11" y="8"/>
                    </a:lnTo>
                    <a:lnTo>
                      <a:pt x="11" y="8"/>
                    </a:lnTo>
                    <a:lnTo>
                      <a:pt x="11" y="7"/>
                    </a:lnTo>
                    <a:lnTo>
                      <a:pt x="11" y="7"/>
                    </a:lnTo>
                    <a:lnTo>
                      <a:pt x="11" y="6"/>
                    </a:lnTo>
                    <a:lnTo>
                      <a:pt x="11" y="6"/>
                    </a:lnTo>
                    <a:lnTo>
                      <a:pt x="11" y="6"/>
                    </a:lnTo>
                    <a:lnTo>
                      <a:pt x="10" y="6"/>
                    </a:lnTo>
                    <a:lnTo>
                      <a:pt x="8" y="6"/>
                    </a:lnTo>
                    <a:lnTo>
                      <a:pt x="7" y="6"/>
                    </a:lnTo>
                    <a:lnTo>
                      <a:pt x="6" y="6"/>
                    </a:lnTo>
                    <a:lnTo>
                      <a:pt x="5" y="6"/>
                    </a:lnTo>
                    <a:lnTo>
                      <a:pt x="4" y="6"/>
                    </a:lnTo>
                    <a:lnTo>
                      <a:pt x="3" y="6"/>
                    </a:lnTo>
                    <a:lnTo>
                      <a:pt x="3" y="6"/>
                    </a:lnTo>
                    <a:lnTo>
                      <a:pt x="3" y="6"/>
                    </a:lnTo>
                    <a:lnTo>
                      <a:pt x="3" y="5"/>
                    </a:lnTo>
                    <a:lnTo>
                      <a:pt x="2" y="3"/>
                    </a:lnTo>
                    <a:lnTo>
                      <a:pt x="3" y="2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2"/>
                    </a:lnTo>
                    <a:lnTo>
                      <a:pt x="0" y="5"/>
                    </a:lnTo>
                    <a:lnTo>
                      <a:pt x="1" y="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357" name="Freeform 109"/>
              <p:cNvSpPr>
                <a:spLocks/>
              </p:cNvSpPr>
              <p:nvPr/>
            </p:nvSpPr>
            <p:spPr bwMode="auto">
              <a:xfrm>
                <a:off x="2374" y="465"/>
                <a:ext cx="11" cy="9"/>
              </a:xfrm>
              <a:custGeom>
                <a:avLst/>
                <a:gdLst/>
                <a:ahLst/>
                <a:cxnLst>
                  <a:cxn ang="0">
                    <a:pos x="1" y="7"/>
                  </a:cxn>
                  <a:cxn ang="0">
                    <a:pos x="1" y="8"/>
                  </a:cxn>
                  <a:cxn ang="0">
                    <a:pos x="2" y="9"/>
                  </a:cxn>
                  <a:cxn ang="0">
                    <a:pos x="4" y="9"/>
                  </a:cxn>
                  <a:cxn ang="0">
                    <a:pos x="5" y="9"/>
                  </a:cxn>
                  <a:cxn ang="0">
                    <a:pos x="6" y="9"/>
                  </a:cxn>
                  <a:cxn ang="0">
                    <a:pos x="8" y="8"/>
                  </a:cxn>
                  <a:cxn ang="0">
                    <a:pos x="9" y="8"/>
                  </a:cxn>
                  <a:cxn ang="0">
                    <a:pos x="10" y="8"/>
                  </a:cxn>
                  <a:cxn ang="0">
                    <a:pos x="10" y="8"/>
                  </a:cxn>
                  <a:cxn ang="0">
                    <a:pos x="11" y="8"/>
                  </a:cxn>
                  <a:cxn ang="0">
                    <a:pos x="11" y="7"/>
                  </a:cxn>
                  <a:cxn ang="0">
                    <a:pos x="11" y="7"/>
                  </a:cxn>
                  <a:cxn ang="0">
                    <a:pos x="11" y="7"/>
                  </a:cxn>
                  <a:cxn ang="0">
                    <a:pos x="10" y="6"/>
                  </a:cxn>
                  <a:cxn ang="0">
                    <a:pos x="10" y="6"/>
                  </a:cxn>
                  <a:cxn ang="0">
                    <a:pos x="10" y="6"/>
                  </a:cxn>
                  <a:cxn ang="0">
                    <a:pos x="7" y="7"/>
                  </a:cxn>
                  <a:cxn ang="0">
                    <a:pos x="5" y="6"/>
                  </a:cxn>
                  <a:cxn ang="0">
                    <a:pos x="4" y="6"/>
                  </a:cxn>
                  <a:cxn ang="0">
                    <a:pos x="3" y="6"/>
                  </a:cxn>
                  <a:cxn ang="0">
                    <a:pos x="3" y="5"/>
                  </a:cxn>
                  <a:cxn ang="0">
                    <a:pos x="3" y="3"/>
                  </a:cxn>
                  <a:cxn ang="0">
                    <a:pos x="3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0" y="2"/>
                  </a:cxn>
                  <a:cxn ang="0">
                    <a:pos x="0" y="5"/>
                  </a:cxn>
                  <a:cxn ang="0">
                    <a:pos x="1" y="7"/>
                  </a:cxn>
                </a:cxnLst>
                <a:rect l="0" t="0" r="r" b="b"/>
                <a:pathLst>
                  <a:path w="11" h="9">
                    <a:moveTo>
                      <a:pt x="1" y="7"/>
                    </a:moveTo>
                    <a:lnTo>
                      <a:pt x="1" y="8"/>
                    </a:lnTo>
                    <a:lnTo>
                      <a:pt x="2" y="9"/>
                    </a:lnTo>
                    <a:lnTo>
                      <a:pt x="4" y="9"/>
                    </a:lnTo>
                    <a:lnTo>
                      <a:pt x="5" y="9"/>
                    </a:lnTo>
                    <a:lnTo>
                      <a:pt x="6" y="9"/>
                    </a:lnTo>
                    <a:lnTo>
                      <a:pt x="8" y="8"/>
                    </a:lnTo>
                    <a:lnTo>
                      <a:pt x="9" y="8"/>
                    </a:lnTo>
                    <a:lnTo>
                      <a:pt x="10" y="8"/>
                    </a:lnTo>
                    <a:lnTo>
                      <a:pt x="10" y="8"/>
                    </a:lnTo>
                    <a:lnTo>
                      <a:pt x="11" y="8"/>
                    </a:lnTo>
                    <a:lnTo>
                      <a:pt x="11" y="7"/>
                    </a:lnTo>
                    <a:lnTo>
                      <a:pt x="11" y="7"/>
                    </a:lnTo>
                    <a:lnTo>
                      <a:pt x="11" y="7"/>
                    </a:lnTo>
                    <a:lnTo>
                      <a:pt x="10" y="6"/>
                    </a:lnTo>
                    <a:lnTo>
                      <a:pt x="10" y="6"/>
                    </a:lnTo>
                    <a:lnTo>
                      <a:pt x="10" y="6"/>
                    </a:lnTo>
                    <a:lnTo>
                      <a:pt x="7" y="7"/>
                    </a:lnTo>
                    <a:lnTo>
                      <a:pt x="5" y="6"/>
                    </a:lnTo>
                    <a:lnTo>
                      <a:pt x="4" y="6"/>
                    </a:lnTo>
                    <a:lnTo>
                      <a:pt x="3" y="6"/>
                    </a:lnTo>
                    <a:lnTo>
                      <a:pt x="3" y="5"/>
                    </a:lnTo>
                    <a:lnTo>
                      <a:pt x="3" y="3"/>
                    </a:lnTo>
                    <a:lnTo>
                      <a:pt x="3" y="2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0" y="5"/>
                    </a:lnTo>
                    <a:lnTo>
                      <a:pt x="1" y="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358" name="Freeform 110"/>
              <p:cNvSpPr>
                <a:spLocks/>
              </p:cNvSpPr>
              <p:nvPr/>
            </p:nvSpPr>
            <p:spPr bwMode="auto">
              <a:xfrm>
                <a:off x="2391" y="461"/>
                <a:ext cx="11" cy="9"/>
              </a:xfrm>
              <a:custGeom>
                <a:avLst/>
                <a:gdLst/>
                <a:ahLst/>
                <a:cxnLst>
                  <a:cxn ang="0">
                    <a:pos x="1" y="7"/>
                  </a:cxn>
                  <a:cxn ang="0">
                    <a:pos x="1" y="8"/>
                  </a:cxn>
                  <a:cxn ang="0">
                    <a:pos x="2" y="9"/>
                  </a:cxn>
                  <a:cxn ang="0">
                    <a:pos x="3" y="9"/>
                  </a:cxn>
                  <a:cxn ang="0">
                    <a:pos x="5" y="9"/>
                  </a:cxn>
                  <a:cxn ang="0">
                    <a:pos x="6" y="8"/>
                  </a:cxn>
                  <a:cxn ang="0">
                    <a:pos x="8" y="8"/>
                  </a:cxn>
                  <a:cxn ang="0">
                    <a:pos x="9" y="8"/>
                  </a:cxn>
                  <a:cxn ang="0">
                    <a:pos x="10" y="8"/>
                  </a:cxn>
                  <a:cxn ang="0">
                    <a:pos x="11" y="8"/>
                  </a:cxn>
                  <a:cxn ang="0">
                    <a:pos x="11" y="7"/>
                  </a:cxn>
                  <a:cxn ang="0">
                    <a:pos x="11" y="7"/>
                  </a:cxn>
                  <a:cxn ang="0">
                    <a:pos x="11" y="7"/>
                  </a:cxn>
                  <a:cxn ang="0">
                    <a:pos x="11" y="6"/>
                  </a:cxn>
                  <a:cxn ang="0">
                    <a:pos x="11" y="6"/>
                  </a:cxn>
                  <a:cxn ang="0">
                    <a:pos x="10" y="5"/>
                  </a:cxn>
                  <a:cxn ang="0">
                    <a:pos x="10" y="5"/>
                  </a:cxn>
                  <a:cxn ang="0">
                    <a:pos x="8" y="6"/>
                  </a:cxn>
                  <a:cxn ang="0">
                    <a:pos x="7" y="6"/>
                  </a:cxn>
                  <a:cxn ang="0">
                    <a:pos x="5" y="6"/>
                  </a:cxn>
                  <a:cxn ang="0">
                    <a:pos x="4" y="6"/>
                  </a:cxn>
                  <a:cxn ang="0">
                    <a:pos x="3" y="6"/>
                  </a:cxn>
                  <a:cxn ang="0">
                    <a:pos x="2" y="6"/>
                  </a:cxn>
                  <a:cxn ang="0">
                    <a:pos x="2" y="5"/>
                  </a:cxn>
                  <a:cxn ang="0">
                    <a:pos x="1" y="5"/>
                  </a:cxn>
                  <a:cxn ang="0">
                    <a:pos x="1" y="5"/>
                  </a:cxn>
                  <a:cxn ang="0">
                    <a:pos x="2" y="3"/>
                  </a:cxn>
                  <a:cxn ang="0">
                    <a:pos x="2" y="1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0" y="2"/>
                  </a:cxn>
                  <a:cxn ang="0">
                    <a:pos x="0" y="5"/>
                  </a:cxn>
                  <a:cxn ang="0">
                    <a:pos x="1" y="7"/>
                  </a:cxn>
                </a:cxnLst>
                <a:rect l="0" t="0" r="r" b="b"/>
                <a:pathLst>
                  <a:path w="11" h="9">
                    <a:moveTo>
                      <a:pt x="1" y="7"/>
                    </a:moveTo>
                    <a:lnTo>
                      <a:pt x="1" y="8"/>
                    </a:lnTo>
                    <a:lnTo>
                      <a:pt x="2" y="9"/>
                    </a:lnTo>
                    <a:lnTo>
                      <a:pt x="3" y="9"/>
                    </a:lnTo>
                    <a:lnTo>
                      <a:pt x="5" y="9"/>
                    </a:lnTo>
                    <a:lnTo>
                      <a:pt x="6" y="8"/>
                    </a:lnTo>
                    <a:lnTo>
                      <a:pt x="8" y="8"/>
                    </a:lnTo>
                    <a:lnTo>
                      <a:pt x="9" y="8"/>
                    </a:lnTo>
                    <a:lnTo>
                      <a:pt x="10" y="8"/>
                    </a:lnTo>
                    <a:lnTo>
                      <a:pt x="11" y="8"/>
                    </a:lnTo>
                    <a:lnTo>
                      <a:pt x="11" y="7"/>
                    </a:lnTo>
                    <a:lnTo>
                      <a:pt x="11" y="7"/>
                    </a:lnTo>
                    <a:lnTo>
                      <a:pt x="11" y="7"/>
                    </a:lnTo>
                    <a:lnTo>
                      <a:pt x="11" y="6"/>
                    </a:lnTo>
                    <a:lnTo>
                      <a:pt x="11" y="6"/>
                    </a:lnTo>
                    <a:lnTo>
                      <a:pt x="10" y="5"/>
                    </a:lnTo>
                    <a:lnTo>
                      <a:pt x="10" y="5"/>
                    </a:lnTo>
                    <a:lnTo>
                      <a:pt x="8" y="6"/>
                    </a:lnTo>
                    <a:lnTo>
                      <a:pt x="7" y="6"/>
                    </a:lnTo>
                    <a:lnTo>
                      <a:pt x="5" y="6"/>
                    </a:lnTo>
                    <a:lnTo>
                      <a:pt x="4" y="6"/>
                    </a:lnTo>
                    <a:lnTo>
                      <a:pt x="3" y="6"/>
                    </a:lnTo>
                    <a:lnTo>
                      <a:pt x="2" y="6"/>
                    </a:lnTo>
                    <a:lnTo>
                      <a:pt x="2" y="5"/>
                    </a:lnTo>
                    <a:lnTo>
                      <a:pt x="1" y="5"/>
                    </a:lnTo>
                    <a:lnTo>
                      <a:pt x="1" y="5"/>
                    </a:lnTo>
                    <a:lnTo>
                      <a:pt x="2" y="3"/>
                    </a:lnTo>
                    <a:lnTo>
                      <a:pt x="2" y="1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0" y="5"/>
                    </a:lnTo>
                    <a:lnTo>
                      <a:pt x="1" y="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359" name="Freeform 111"/>
              <p:cNvSpPr>
                <a:spLocks/>
              </p:cNvSpPr>
              <p:nvPr/>
            </p:nvSpPr>
            <p:spPr bwMode="auto">
              <a:xfrm>
                <a:off x="2407" y="463"/>
                <a:ext cx="12" cy="8"/>
              </a:xfrm>
              <a:custGeom>
                <a:avLst/>
                <a:gdLst/>
                <a:ahLst/>
                <a:cxnLst>
                  <a:cxn ang="0">
                    <a:pos x="1" y="7"/>
                  </a:cxn>
                  <a:cxn ang="0">
                    <a:pos x="2" y="7"/>
                  </a:cxn>
                  <a:cxn ang="0">
                    <a:pos x="3" y="8"/>
                  </a:cxn>
                  <a:cxn ang="0">
                    <a:pos x="4" y="8"/>
                  </a:cxn>
                  <a:cxn ang="0">
                    <a:pos x="5" y="8"/>
                  </a:cxn>
                  <a:cxn ang="0">
                    <a:pos x="7" y="8"/>
                  </a:cxn>
                  <a:cxn ang="0">
                    <a:pos x="8" y="8"/>
                  </a:cxn>
                  <a:cxn ang="0">
                    <a:pos x="9" y="7"/>
                  </a:cxn>
                  <a:cxn ang="0">
                    <a:pos x="11" y="7"/>
                  </a:cxn>
                  <a:cxn ang="0">
                    <a:pos x="11" y="7"/>
                  </a:cxn>
                  <a:cxn ang="0">
                    <a:pos x="12" y="7"/>
                  </a:cxn>
                  <a:cxn ang="0">
                    <a:pos x="12" y="7"/>
                  </a:cxn>
                  <a:cxn ang="0">
                    <a:pos x="12" y="6"/>
                  </a:cxn>
                  <a:cxn ang="0">
                    <a:pos x="12" y="6"/>
                  </a:cxn>
                  <a:cxn ang="0">
                    <a:pos x="11" y="5"/>
                  </a:cxn>
                  <a:cxn ang="0">
                    <a:pos x="11" y="5"/>
                  </a:cxn>
                  <a:cxn ang="0">
                    <a:pos x="10" y="5"/>
                  </a:cxn>
                  <a:cxn ang="0">
                    <a:pos x="8" y="5"/>
                  </a:cxn>
                  <a:cxn ang="0">
                    <a:pos x="7" y="6"/>
                  </a:cxn>
                  <a:cxn ang="0">
                    <a:pos x="5" y="6"/>
                  </a:cxn>
                  <a:cxn ang="0">
                    <a:pos x="4" y="5"/>
                  </a:cxn>
                  <a:cxn ang="0">
                    <a:pos x="3" y="5"/>
                  </a:cxn>
                  <a:cxn ang="0">
                    <a:pos x="3" y="5"/>
                  </a:cxn>
                  <a:cxn ang="0">
                    <a:pos x="2" y="5"/>
                  </a:cxn>
                  <a:cxn ang="0">
                    <a:pos x="2" y="5"/>
                  </a:cxn>
                  <a:cxn ang="0">
                    <a:pos x="2" y="4"/>
                  </a:cxn>
                  <a:cxn ang="0">
                    <a:pos x="2" y="3"/>
                  </a:cxn>
                  <a:cxn ang="0">
                    <a:pos x="3" y="1"/>
                  </a:cxn>
                  <a:cxn ang="0">
                    <a:pos x="4" y="0"/>
                  </a:cxn>
                  <a:cxn ang="0">
                    <a:pos x="2" y="0"/>
                  </a:cxn>
                  <a:cxn ang="0">
                    <a:pos x="1" y="1"/>
                  </a:cxn>
                  <a:cxn ang="0">
                    <a:pos x="0" y="4"/>
                  </a:cxn>
                  <a:cxn ang="0">
                    <a:pos x="1" y="7"/>
                  </a:cxn>
                </a:cxnLst>
                <a:rect l="0" t="0" r="r" b="b"/>
                <a:pathLst>
                  <a:path w="12" h="8">
                    <a:moveTo>
                      <a:pt x="1" y="7"/>
                    </a:moveTo>
                    <a:lnTo>
                      <a:pt x="2" y="7"/>
                    </a:lnTo>
                    <a:lnTo>
                      <a:pt x="3" y="8"/>
                    </a:lnTo>
                    <a:lnTo>
                      <a:pt x="4" y="8"/>
                    </a:lnTo>
                    <a:lnTo>
                      <a:pt x="5" y="8"/>
                    </a:lnTo>
                    <a:lnTo>
                      <a:pt x="7" y="8"/>
                    </a:lnTo>
                    <a:lnTo>
                      <a:pt x="8" y="8"/>
                    </a:lnTo>
                    <a:lnTo>
                      <a:pt x="9" y="7"/>
                    </a:lnTo>
                    <a:lnTo>
                      <a:pt x="11" y="7"/>
                    </a:lnTo>
                    <a:lnTo>
                      <a:pt x="11" y="7"/>
                    </a:lnTo>
                    <a:lnTo>
                      <a:pt x="12" y="7"/>
                    </a:lnTo>
                    <a:lnTo>
                      <a:pt x="12" y="7"/>
                    </a:lnTo>
                    <a:lnTo>
                      <a:pt x="12" y="6"/>
                    </a:lnTo>
                    <a:lnTo>
                      <a:pt x="12" y="6"/>
                    </a:lnTo>
                    <a:lnTo>
                      <a:pt x="11" y="5"/>
                    </a:lnTo>
                    <a:lnTo>
                      <a:pt x="11" y="5"/>
                    </a:lnTo>
                    <a:lnTo>
                      <a:pt x="10" y="5"/>
                    </a:lnTo>
                    <a:lnTo>
                      <a:pt x="8" y="5"/>
                    </a:lnTo>
                    <a:lnTo>
                      <a:pt x="7" y="6"/>
                    </a:lnTo>
                    <a:lnTo>
                      <a:pt x="5" y="6"/>
                    </a:lnTo>
                    <a:lnTo>
                      <a:pt x="4" y="5"/>
                    </a:lnTo>
                    <a:lnTo>
                      <a:pt x="3" y="5"/>
                    </a:lnTo>
                    <a:lnTo>
                      <a:pt x="3" y="5"/>
                    </a:lnTo>
                    <a:lnTo>
                      <a:pt x="2" y="5"/>
                    </a:lnTo>
                    <a:lnTo>
                      <a:pt x="2" y="5"/>
                    </a:lnTo>
                    <a:lnTo>
                      <a:pt x="2" y="4"/>
                    </a:lnTo>
                    <a:lnTo>
                      <a:pt x="2" y="3"/>
                    </a:lnTo>
                    <a:lnTo>
                      <a:pt x="3" y="1"/>
                    </a:lnTo>
                    <a:lnTo>
                      <a:pt x="4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4"/>
                    </a:lnTo>
                    <a:lnTo>
                      <a:pt x="1" y="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360" name="Freeform 112"/>
              <p:cNvSpPr>
                <a:spLocks/>
              </p:cNvSpPr>
              <p:nvPr/>
            </p:nvSpPr>
            <p:spPr bwMode="auto">
              <a:xfrm>
                <a:off x="2425" y="455"/>
                <a:ext cx="14" cy="13"/>
              </a:xfrm>
              <a:custGeom>
                <a:avLst/>
                <a:gdLst/>
                <a:ahLst/>
                <a:cxnLst>
                  <a:cxn ang="0">
                    <a:pos x="0" y="11"/>
                  </a:cxn>
                  <a:cxn ang="0">
                    <a:pos x="1" y="12"/>
                  </a:cxn>
                  <a:cxn ang="0">
                    <a:pos x="3" y="13"/>
                  </a:cxn>
                  <a:cxn ang="0">
                    <a:pos x="4" y="13"/>
                  </a:cxn>
                  <a:cxn ang="0">
                    <a:pos x="6" y="13"/>
                  </a:cxn>
                  <a:cxn ang="0">
                    <a:pos x="8" y="13"/>
                  </a:cxn>
                  <a:cxn ang="0">
                    <a:pos x="9" y="12"/>
                  </a:cxn>
                  <a:cxn ang="0">
                    <a:pos x="11" y="12"/>
                  </a:cxn>
                  <a:cxn ang="0">
                    <a:pos x="13" y="12"/>
                  </a:cxn>
                  <a:cxn ang="0">
                    <a:pos x="13" y="12"/>
                  </a:cxn>
                  <a:cxn ang="0">
                    <a:pos x="14" y="11"/>
                  </a:cxn>
                  <a:cxn ang="0">
                    <a:pos x="14" y="11"/>
                  </a:cxn>
                  <a:cxn ang="0">
                    <a:pos x="14" y="10"/>
                  </a:cxn>
                  <a:cxn ang="0">
                    <a:pos x="13" y="9"/>
                  </a:cxn>
                  <a:cxn ang="0">
                    <a:pos x="13" y="9"/>
                  </a:cxn>
                  <a:cxn ang="0">
                    <a:pos x="13" y="9"/>
                  </a:cxn>
                  <a:cxn ang="0">
                    <a:pos x="12" y="9"/>
                  </a:cxn>
                  <a:cxn ang="0">
                    <a:pos x="10" y="9"/>
                  </a:cxn>
                  <a:cxn ang="0">
                    <a:pos x="8" y="9"/>
                  </a:cxn>
                  <a:cxn ang="0">
                    <a:pos x="6" y="9"/>
                  </a:cxn>
                  <a:cxn ang="0">
                    <a:pos x="5" y="9"/>
                  </a:cxn>
                  <a:cxn ang="0">
                    <a:pos x="3" y="9"/>
                  </a:cxn>
                  <a:cxn ang="0">
                    <a:pos x="2" y="8"/>
                  </a:cxn>
                  <a:cxn ang="0">
                    <a:pos x="2" y="8"/>
                  </a:cxn>
                  <a:cxn ang="0">
                    <a:pos x="2" y="8"/>
                  </a:cxn>
                  <a:cxn ang="0">
                    <a:pos x="2" y="7"/>
                  </a:cxn>
                  <a:cxn ang="0">
                    <a:pos x="2" y="5"/>
                  </a:cxn>
                  <a:cxn ang="0">
                    <a:pos x="2" y="3"/>
                  </a:cxn>
                  <a:cxn ang="0">
                    <a:pos x="4" y="1"/>
                  </a:cxn>
                  <a:cxn ang="0">
                    <a:pos x="2" y="0"/>
                  </a:cxn>
                  <a:cxn ang="0">
                    <a:pos x="0" y="3"/>
                  </a:cxn>
                  <a:cxn ang="0">
                    <a:pos x="0" y="7"/>
                  </a:cxn>
                  <a:cxn ang="0">
                    <a:pos x="0" y="11"/>
                  </a:cxn>
                </a:cxnLst>
                <a:rect l="0" t="0" r="r" b="b"/>
                <a:pathLst>
                  <a:path w="14" h="13">
                    <a:moveTo>
                      <a:pt x="0" y="11"/>
                    </a:moveTo>
                    <a:lnTo>
                      <a:pt x="1" y="12"/>
                    </a:lnTo>
                    <a:lnTo>
                      <a:pt x="3" y="13"/>
                    </a:lnTo>
                    <a:lnTo>
                      <a:pt x="4" y="13"/>
                    </a:lnTo>
                    <a:lnTo>
                      <a:pt x="6" y="13"/>
                    </a:lnTo>
                    <a:lnTo>
                      <a:pt x="8" y="13"/>
                    </a:lnTo>
                    <a:lnTo>
                      <a:pt x="9" y="12"/>
                    </a:lnTo>
                    <a:lnTo>
                      <a:pt x="11" y="12"/>
                    </a:lnTo>
                    <a:lnTo>
                      <a:pt x="13" y="12"/>
                    </a:lnTo>
                    <a:lnTo>
                      <a:pt x="13" y="12"/>
                    </a:lnTo>
                    <a:lnTo>
                      <a:pt x="14" y="11"/>
                    </a:lnTo>
                    <a:lnTo>
                      <a:pt x="14" y="11"/>
                    </a:lnTo>
                    <a:lnTo>
                      <a:pt x="14" y="10"/>
                    </a:lnTo>
                    <a:lnTo>
                      <a:pt x="13" y="9"/>
                    </a:lnTo>
                    <a:lnTo>
                      <a:pt x="13" y="9"/>
                    </a:lnTo>
                    <a:lnTo>
                      <a:pt x="13" y="9"/>
                    </a:lnTo>
                    <a:lnTo>
                      <a:pt x="12" y="9"/>
                    </a:lnTo>
                    <a:lnTo>
                      <a:pt x="10" y="9"/>
                    </a:lnTo>
                    <a:lnTo>
                      <a:pt x="8" y="9"/>
                    </a:lnTo>
                    <a:lnTo>
                      <a:pt x="6" y="9"/>
                    </a:lnTo>
                    <a:lnTo>
                      <a:pt x="5" y="9"/>
                    </a:lnTo>
                    <a:lnTo>
                      <a:pt x="3" y="9"/>
                    </a:lnTo>
                    <a:lnTo>
                      <a:pt x="2" y="8"/>
                    </a:lnTo>
                    <a:lnTo>
                      <a:pt x="2" y="8"/>
                    </a:lnTo>
                    <a:lnTo>
                      <a:pt x="2" y="8"/>
                    </a:lnTo>
                    <a:lnTo>
                      <a:pt x="2" y="7"/>
                    </a:lnTo>
                    <a:lnTo>
                      <a:pt x="2" y="5"/>
                    </a:lnTo>
                    <a:lnTo>
                      <a:pt x="2" y="3"/>
                    </a:lnTo>
                    <a:lnTo>
                      <a:pt x="4" y="1"/>
                    </a:lnTo>
                    <a:lnTo>
                      <a:pt x="2" y="0"/>
                    </a:lnTo>
                    <a:lnTo>
                      <a:pt x="0" y="3"/>
                    </a:lnTo>
                    <a:lnTo>
                      <a:pt x="0" y="7"/>
                    </a:lnTo>
                    <a:lnTo>
                      <a:pt x="0" y="1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361" name="Freeform 113"/>
              <p:cNvSpPr>
                <a:spLocks/>
              </p:cNvSpPr>
              <p:nvPr/>
            </p:nvSpPr>
            <p:spPr bwMode="auto">
              <a:xfrm>
                <a:off x="2445" y="458"/>
                <a:ext cx="11" cy="9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1" y="8"/>
                  </a:cxn>
                  <a:cxn ang="0">
                    <a:pos x="2" y="9"/>
                  </a:cxn>
                  <a:cxn ang="0">
                    <a:pos x="3" y="9"/>
                  </a:cxn>
                  <a:cxn ang="0">
                    <a:pos x="5" y="9"/>
                  </a:cxn>
                  <a:cxn ang="0">
                    <a:pos x="6" y="9"/>
                  </a:cxn>
                  <a:cxn ang="0">
                    <a:pos x="7" y="8"/>
                  </a:cxn>
                  <a:cxn ang="0">
                    <a:pos x="9" y="8"/>
                  </a:cxn>
                  <a:cxn ang="0">
                    <a:pos x="10" y="8"/>
                  </a:cxn>
                  <a:cxn ang="0">
                    <a:pos x="10" y="8"/>
                  </a:cxn>
                  <a:cxn ang="0">
                    <a:pos x="10" y="8"/>
                  </a:cxn>
                  <a:cxn ang="0">
                    <a:pos x="11" y="8"/>
                  </a:cxn>
                  <a:cxn ang="0">
                    <a:pos x="11" y="7"/>
                  </a:cxn>
                  <a:cxn ang="0">
                    <a:pos x="10" y="7"/>
                  </a:cxn>
                  <a:cxn ang="0">
                    <a:pos x="10" y="6"/>
                  </a:cxn>
                  <a:cxn ang="0">
                    <a:pos x="10" y="6"/>
                  </a:cxn>
                  <a:cxn ang="0">
                    <a:pos x="9" y="6"/>
                  </a:cxn>
                  <a:cxn ang="0">
                    <a:pos x="8" y="6"/>
                  </a:cxn>
                  <a:cxn ang="0">
                    <a:pos x="6" y="6"/>
                  </a:cxn>
                  <a:cxn ang="0">
                    <a:pos x="5" y="6"/>
                  </a:cxn>
                  <a:cxn ang="0">
                    <a:pos x="4" y="6"/>
                  </a:cxn>
                  <a:cxn ang="0">
                    <a:pos x="3" y="6"/>
                  </a:cxn>
                  <a:cxn ang="0">
                    <a:pos x="2" y="6"/>
                  </a:cxn>
                  <a:cxn ang="0">
                    <a:pos x="1" y="6"/>
                  </a:cxn>
                  <a:cxn ang="0">
                    <a:pos x="1" y="6"/>
                  </a:cxn>
                  <a:cxn ang="0">
                    <a:pos x="1" y="5"/>
                  </a:cxn>
                  <a:cxn ang="0">
                    <a:pos x="2" y="4"/>
                  </a:cxn>
                  <a:cxn ang="0">
                    <a:pos x="2" y="2"/>
                  </a:cxn>
                  <a:cxn ang="0">
                    <a:pos x="3" y="0"/>
                  </a:cxn>
                  <a:cxn ang="0">
                    <a:pos x="1" y="0"/>
                  </a:cxn>
                  <a:cxn ang="0">
                    <a:pos x="0" y="2"/>
                  </a:cxn>
                  <a:cxn ang="0">
                    <a:pos x="0" y="5"/>
                  </a:cxn>
                  <a:cxn ang="0">
                    <a:pos x="0" y="8"/>
                  </a:cxn>
                </a:cxnLst>
                <a:rect l="0" t="0" r="r" b="b"/>
                <a:pathLst>
                  <a:path w="11" h="9">
                    <a:moveTo>
                      <a:pt x="0" y="8"/>
                    </a:moveTo>
                    <a:lnTo>
                      <a:pt x="1" y="8"/>
                    </a:lnTo>
                    <a:lnTo>
                      <a:pt x="2" y="9"/>
                    </a:lnTo>
                    <a:lnTo>
                      <a:pt x="3" y="9"/>
                    </a:lnTo>
                    <a:lnTo>
                      <a:pt x="5" y="9"/>
                    </a:lnTo>
                    <a:lnTo>
                      <a:pt x="6" y="9"/>
                    </a:lnTo>
                    <a:lnTo>
                      <a:pt x="7" y="8"/>
                    </a:lnTo>
                    <a:lnTo>
                      <a:pt x="9" y="8"/>
                    </a:lnTo>
                    <a:lnTo>
                      <a:pt x="10" y="8"/>
                    </a:lnTo>
                    <a:lnTo>
                      <a:pt x="10" y="8"/>
                    </a:lnTo>
                    <a:lnTo>
                      <a:pt x="10" y="8"/>
                    </a:lnTo>
                    <a:lnTo>
                      <a:pt x="11" y="8"/>
                    </a:lnTo>
                    <a:lnTo>
                      <a:pt x="11" y="7"/>
                    </a:lnTo>
                    <a:lnTo>
                      <a:pt x="10" y="7"/>
                    </a:lnTo>
                    <a:lnTo>
                      <a:pt x="10" y="6"/>
                    </a:lnTo>
                    <a:lnTo>
                      <a:pt x="10" y="6"/>
                    </a:lnTo>
                    <a:lnTo>
                      <a:pt x="9" y="6"/>
                    </a:lnTo>
                    <a:lnTo>
                      <a:pt x="8" y="6"/>
                    </a:lnTo>
                    <a:lnTo>
                      <a:pt x="6" y="6"/>
                    </a:lnTo>
                    <a:lnTo>
                      <a:pt x="5" y="6"/>
                    </a:lnTo>
                    <a:lnTo>
                      <a:pt x="4" y="6"/>
                    </a:lnTo>
                    <a:lnTo>
                      <a:pt x="3" y="6"/>
                    </a:lnTo>
                    <a:lnTo>
                      <a:pt x="2" y="6"/>
                    </a:lnTo>
                    <a:lnTo>
                      <a:pt x="1" y="6"/>
                    </a:lnTo>
                    <a:lnTo>
                      <a:pt x="1" y="6"/>
                    </a:lnTo>
                    <a:lnTo>
                      <a:pt x="1" y="5"/>
                    </a:lnTo>
                    <a:lnTo>
                      <a:pt x="2" y="4"/>
                    </a:lnTo>
                    <a:lnTo>
                      <a:pt x="2" y="2"/>
                    </a:lnTo>
                    <a:lnTo>
                      <a:pt x="3" y="0"/>
                    </a:lnTo>
                    <a:lnTo>
                      <a:pt x="1" y="0"/>
                    </a:lnTo>
                    <a:lnTo>
                      <a:pt x="0" y="2"/>
                    </a:lnTo>
                    <a:lnTo>
                      <a:pt x="0" y="5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362" name="Freeform 114"/>
              <p:cNvSpPr>
                <a:spLocks/>
              </p:cNvSpPr>
              <p:nvPr/>
            </p:nvSpPr>
            <p:spPr bwMode="auto">
              <a:xfrm>
                <a:off x="2431" y="474"/>
                <a:ext cx="12" cy="9"/>
              </a:xfrm>
              <a:custGeom>
                <a:avLst/>
                <a:gdLst/>
                <a:ahLst/>
                <a:cxnLst>
                  <a:cxn ang="0">
                    <a:pos x="1" y="7"/>
                  </a:cxn>
                  <a:cxn ang="0">
                    <a:pos x="2" y="8"/>
                  </a:cxn>
                  <a:cxn ang="0">
                    <a:pos x="3" y="8"/>
                  </a:cxn>
                  <a:cxn ang="0">
                    <a:pos x="4" y="9"/>
                  </a:cxn>
                  <a:cxn ang="0">
                    <a:pos x="5" y="8"/>
                  </a:cxn>
                  <a:cxn ang="0">
                    <a:pos x="7" y="8"/>
                  </a:cxn>
                  <a:cxn ang="0">
                    <a:pos x="8" y="8"/>
                  </a:cxn>
                  <a:cxn ang="0">
                    <a:pos x="10" y="8"/>
                  </a:cxn>
                  <a:cxn ang="0">
                    <a:pos x="11" y="8"/>
                  </a:cxn>
                  <a:cxn ang="0">
                    <a:pos x="11" y="8"/>
                  </a:cxn>
                  <a:cxn ang="0">
                    <a:pos x="11" y="7"/>
                  </a:cxn>
                  <a:cxn ang="0">
                    <a:pos x="12" y="7"/>
                  </a:cxn>
                  <a:cxn ang="0">
                    <a:pos x="12" y="6"/>
                  </a:cxn>
                  <a:cxn ang="0">
                    <a:pos x="12" y="6"/>
                  </a:cxn>
                  <a:cxn ang="0">
                    <a:pos x="11" y="6"/>
                  </a:cxn>
                  <a:cxn ang="0">
                    <a:pos x="11" y="5"/>
                  </a:cxn>
                  <a:cxn ang="0">
                    <a:pos x="10" y="5"/>
                  </a:cxn>
                  <a:cxn ang="0">
                    <a:pos x="9" y="5"/>
                  </a:cxn>
                  <a:cxn ang="0">
                    <a:pos x="7" y="5"/>
                  </a:cxn>
                  <a:cxn ang="0">
                    <a:pos x="6" y="5"/>
                  </a:cxn>
                  <a:cxn ang="0">
                    <a:pos x="5" y="5"/>
                  </a:cxn>
                  <a:cxn ang="0">
                    <a:pos x="3" y="5"/>
                  </a:cxn>
                  <a:cxn ang="0">
                    <a:pos x="3" y="5"/>
                  </a:cxn>
                  <a:cxn ang="0">
                    <a:pos x="2" y="5"/>
                  </a:cxn>
                  <a:cxn ang="0">
                    <a:pos x="2" y="5"/>
                  </a:cxn>
                  <a:cxn ang="0">
                    <a:pos x="2" y="5"/>
                  </a:cxn>
                  <a:cxn ang="0">
                    <a:pos x="2" y="3"/>
                  </a:cxn>
                  <a:cxn ang="0">
                    <a:pos x="3" y="1"/>
                  </a:cxn>
                  <a:cxn ang="0">
                    <a:pos x="4" y="0"/>
                  </a:cxn>
                  <a:cxn ang="0">
                    <a:pos x="2" y="0"/>
                  </a:cxn>
                  <a:cxn ang="0">
                    <a:pos x="1" y="2"/>
                  </a:cxn>
                  <a:cxn ang="0">
                    <a:pos x="0" y="4"/>
                  </a:cxn>
                  <a:cxn ang="0">
                    <a:pos x="1" y="7"/>
                  </a:cxn>
                </a:cxnLst>
                <a:rect l="0" t="0" r="r" b="b"/>
                <a:pathLst>
                  <a:path w="12" h="9">
                    <a:moveTo>
                      <a:pt x="1" y="7"/>
                    </a:moveTo>
                    <a:lnTo>
                      <a:pt x="2" y="8"/>
                    </a:lnTo>
                    <a:lnTo>
                      <a:pt x="3" y="8"/>
                    </a:lnTo>
                    <a:lnTo>
                      <a:pt x="4" y="9"/>
                    </a:lnTo>
                    <a:lnTo>
                      <a:pt x="5" y="8"/>
                    </a:lnTo>
                    <a:lnTo>
                      <a:pt x="7" y="8"/>
                    </a:lnTo>
                    <a:lnTo>
                      <a:pt x="8" y="8"/>
                    </a:lnTo>
                    <a:lnTo>
                      <a:pt x="10" y="8"/>
                    </a:lnTo>
                    <a:lnTo>
                      <a:pt x="11" y="8"/>
                    </a:lnTo>
                    <a:lnTo>
                      <a:pt x="11" y="8"/>
                    </a:lnTo>
                    <a:lnTo>
                      <a:pt x="11" y="7"/>
                    </a:lnTo>
                    <a:lnTo>
                      <a:pt x="12" y="7"/>
                    </a:lnTo>
                    <a:lnTo>
                      <a:pt x="12" y="6"/>
                    </a:lnTo>
                    <a:lnTo>
                      <a:pt x="12" y="6"/>
                    </a:lnTo>
                    <a:lnTo>
                      <a:pt x="11" y="6"/>
                    </a:lnTo>
                    <a:lnTo>
                      <a:pt x="11" y="5"/>
                    </a:lnTo>
                    <a:lnTo>
                      <a:pt x="10" y="5"/>
                    </a:lnTo>
                    <a:lnTo>
                      <a:pt x="9" y="5"/>
                    </a:lnTo>
                    <a:lnTo>
                      <a:pt x="7" y="5"/>
                    </a:lnTo>
                    <a:lnTo>
                      <a:pt x="6" y="5"/>
                    </a:lnTo>
                    <a:lnTo>
                      <a:pt x="5" y="5"/>
                    </a:lnTo>
                    <a:lnTo>
                      <a:pt x="3" y="5"/>
                    </a:lnTo>
                    <a:lnTo>
                      <a:pt x="3" y="5"/>
                    </a:lnTo>
                    <a:lnTo>
                      <a:pt x="2" y="5"/>
                    </a:lnTo>
                    <a:lnTo>
                      <a:pt x="2" y="5"/>
                    </a:lnTo>
                    <a:lnTo>
                      <a:pt x="2" y="5"/>
                    </a:lnTo>
                    <a:lnTo>
                      <a:pt x="2" y="3"/>
                    </a:lnTo>
                    <a:lnTo>
                      <a:pt x="3" y="1"/>
                    </a:lnTo>
                    <a:lnTo>
                      <a:pt x="4" y="0"/>
                    </a:lnTo>
                    <a:lnTo>
                      <a:pt x="2" y="0"/>
                    </a:lnTo>
                    <a:lnTo>
                      <a:pt x="1" y="2"/>
                    </a:lnTo>
                    <a:lnTo>
                      <a:pt x="0" y="4"/>
                    </a:lnTo>
                    <a:lnTo>
                      <a:pt x="1" y="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363" name="Freeform 115"/>
              <p:cNvSpPr>
                <a:spLocks/>
              </p:cNvSpPr>
              <p:nvPr/>
            </p:nvSpPr>
            <p:spPr bwMode="auto">
              <a:xfrm>
                <a:off x="2412" y="477"/>
                <a:ext cx="11" cy="9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" y="8"/>
                  </a:cxn>
                  <a:cxn ang="0">
                    <a:pos x="2" y="9"/>
                  </a:cxn>
                  <a:cxn ang="0">
                    <a:pos x="3" y="9"/>
                  </a:cxn>
                  <a:cxn ang="0">
                    <a:pos x="5" y="9"/>
                  </a:cxn>
                  <a:cxn ang="0">
                    <a:pos x="6" y="9"/>
                  </a:cxn>
                  <a:cxn ang="0">
                    <a:pos x="8" y="8"/>
                  </a:cxn>
                  <a:cxn ang="0">
                    <a:pos x="9" y="8"/>
                  </a:cxn>
                  <a:cxn ang="0">
                    <a:pos x="10" y="8"/>
                  </a:cxn>
                  <a:cxn ang="0">
                    <a:pos x="11" y="8"/>
                  </a:cxn>
                  <a:cxn ang="0">
                    <a:pos x="11" y="8"/>
                  </a:cxn>
                  <a:cxn ang="0">
                    <a:pos x="11" y="7"/>
                  </a:cxn>
                  <a:cxn ang="0">
                    <a:pos x="11" y="7"/>
                  </a:cxn>
                  <a:cxn ang="0">
                    <a:pos x="11" y="6"/>
                  </a:cxn>
                  <a:cxn ang="0">
                    <a:pos x="11" y="6"/>
                  </a:cxn>
                  <a:cxn ang="0">
                    <a:pos x="10" y="6"/>
                  </a:cxn>
                  <a:cxn ang="0">
                    <a:pos x="10" y="6"/>
                  </a:cxn>
                  <a:cxn ang="0">
                    <a:pos x="8" y="6"/>
                  </a:cxn>
                  <a:cxn ang="0">
                    <a:pos x="7" y="6"/>
                  </a:cxn>
                  <a:cxn ang="0">
                    <a:pos x="5" y="6"/>
                  </a:cxn>
                  <a:cxn ang="0">
                    <a:pos x="4" y="6"/>
                  </a:cxn>
                  <a:cxn ang="0">
                    <a:pos x="3" y="6"/>
                  </a:cxn>
                  <a:cxn ang="0">
                    <a:pos x="2" y="6"/>
                  </a:cxn>
                  <a:cxn ang="0">
                    <a:pos x="2" y="6"/>
                  </a:cxn>
                  <a:cxn ang="0">
                    <a:pos x="1" y="6"/>
                  </a:cxn>
                  <a:cxn ang="0">
                    <a:pos x="1" y="5"/>
                  </a:cxn>
                  <a:cxn ang="0">
                    <a:pos x="2" y="4"/>
                  </a:cxn>
                  <a:cxn ang="0">
                    <a:pos x="2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0" y="2"/>
                  </a:cxn>
                  <a:cxn ang="0">
                    <a:pos x="0" y="5"/>
                  </a:cxn>
                  <a:cxn ang="0">
                    <a:pos x="0" y="7"/>
                  </a:cxn>
                </a:cxnLst>
                <a:rect l="0" t="0" r="r" b="b"/>
                <a:pathLst>
                  <a:path w="11" h="9">
                    <a:moveTo>
                      <a:pt x="0" y="7"/>
                    </a:moveTo>
                    <a:lnTo>
                      <a:pt x="1" y="8"/>
                    </a:lnTo>
                    <a:lnTo>
                      <a:pt x="2" y="9"/>
                    </a:lnTo>
                    <a:lnTo>
                      <a:pt x="3" y="9"/>
                    </a:lnTo>
                    <a:lnTo>
                      <a:pt x="5" y="9"/>
                    </a:lnTo>
                    <a:lnTo>
                      <a:pt x="6" y="9"/>
                    </a:lnTo>
                    <a:lnTo>
                      <a:pt x="8" y="8"/>
                    </a:lnTo>
                    <a:lnTo>
                      <a:pt x="9" y="8"/>
                    </a:lnTo>
                    <a:lnTo>
                      <a:pt x="10" y="8"/>
                    </a:lnTo>
                    <a:lnTo>
                      <a:pt x="11" y="8"/>
                    </a:lnTo>
                    <a:lnTo>
                      <a:pt x="11" y="8"/>
                    </a:lnTo>
                    <a:lnTo>
                      <a:pt x="11" y="7"/>
                    </a:lnTo>
                    <a:lnTo>
                      <a:pt x="11" y="7"/>
                    </a:lnTo>
                    <a:lnTo>
                      <a:pt x="11" y="6"/>
                    </a:lnTo>
                    <a:lnTo>
                      <a:pt x="11" y="6"/>
                    </a:lnTo>
                    <a:lnTo>
                      <a:pt x="10" y="6"/>
                    </a:lnTo>
                    <a:lnTo>
                      <a:pt x="10" y="6"/>
                    </a:lnTo>
                    <a:lnTo>
                      <a:pt x="8" y="6"/>
                    </a:lnTo>
                    <a:lnTo>
                      <a:pt x="7" y="6"/>
                    </a:lnTo>
                    <a:lnTo>
                      <a:pt x="5" y="6"/>
                    </a:lnTo>
                    <a:lnTo>
                      <a:pt x="4" y="6"/>
                    </a:lnTo>
                    <a:lnTo>
                      <a:pt x="3" y="6"/>
                    </a:lnTo>
                    <a:lnTo>
                      <a:pt x="2" y="6"/>
                    </a:lnTo>
                    <a:lnTo>
                      <a:pt x="2" y="6"/>
                    </a:lnTo>
                    <a:lnTo>
                      <a:pt x="1" y="6"/>
                    </a:lnTo>
                    <a:lnTo>
                      <a:pt x="1" y="5"/>
                    </a:lnTo>
                    <a:lnTo>
                      <a:pt x="2" y="4"/>
                    </a:lnTo>
                    <a:lnTo>
                      <a:pt x="2" y="2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0" y="5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364" name="Freeform 116"/>
              <p:cNvSpPr>
                <a:spLocks/>
              </p:cNvSpPr>
              <p:nvPr/>
            </p:nvSpPr>
            <p:spPr bwMode="auto">
              <a:xfrm>
                <a:off x="2397" y="478"/>
                <a:ext cx="11" cy="9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" y="8"/>
                  </a:cxn>
                  <a:cxn ang="0">
                    <a:pos x="2" y="9"/>
                  </a:cxn>
                  <a:cxn ang="0">
                    <a:pos x="3" y="9"/>
                  </a:cxn>
                  <a:cxn ang="0">
                    <a:pos x="4" y="9"/>
                  </a:cxn>
                  <a:cxn ang="0">
                    <a:pos x="6" y="9"/>
                  </a:cxn>
                  <a:cxn ang="0">
                    <a:pos x="7" y="8"/>
                  </a:cxn>
                  <a:cxn ang="0">
                    <a:pos x="8" y="8"/>
                  </a:cxn>
                  <a:cxn ang="0">
                    <a:pos x="10" y="8"/>
                  </a:cxn>
                  <a:cxn ang="0">
                    <a:pos x="10" y="8"/>
                  </a:cxn>
                  <a:cxn ang="0">
                    <a:pos x="10" y="8"/>
                  </a:cxn>
                  <a:cxn ang="0">
                    <a:pos x="11" y="7"/>
                  </a:cxn>
                  <a:cxn ang="0">
                    <a:pos x="11" y="7"/>
                  </a:cxn>
                  <a:cxn ang="0">
                    <a:pos x="10" y="6"/>
                  </a:cxn>
                  <a:cxn ang="0">
                    <a:pos x="10" y="6"/>
                  </a:cxn>
                  <a:cxn ang="0">
                    <a:pos x="10" y="6"/>
                  </a:cxn>
                  <a:cxn ang="0">
                    <a:pos x="9" y="6"/>
                  </a:cxn>
                  <a:cxn ang="0">
                    <a:pos x="8" y="6"/>
                  </a:cxn>
                  <a:cxn ang="0">
                    <a:pos x="6" y="6"/>
                  </a:cxn>
                  <a:cxn ang="0">
                    <a:pos x="5" y="6"/>
                  </a:cxn>
                  <a:cxn ang="0">
                    <a:pos x="4" y="6"/>
                  </a:cxn>
                  <a:cxn ang="0">
                    <a:pos x="3" y="6"/>
                  </a:cxn>
                  <a:cxn ang="0">
                    <a:pos x="2" y="5"/>
                  </a:cxn>
                  <a:cxn ang="0">
                    <a:pos x="1" y="5"/>
                  </a:cxn>
                  <a:cxn ang="0">
                    <a:pos x="1" y="5"/>
                  </a:cxn>
                  <a:cxn ang="0">
                    <a:pos x="1" y="5"/>
                  </a:cxn>
                  <a:cxn ang="0">
                    <a:pos x="1" y="3"/>
                  </a:cxn>
                  <a:cxn ang="0">
                    <a:pos x="2" y="1"/>
                  </a:cxn>
                  <a:cxn ang="0">
                    <a:pos x="3" y="0"/>
                  </a:cxn>
                  <a:cxn ang="0">
                    <a:pos x="1" y="0"/>
                  </a:cxn>
                  <a:cxn ang="0">
                    <a:pos x="0" y="2"/>
                  </a:cxn>
                  <a:cxn ang="0">
                    <a:pos x="0" y="4"/>
                  </a:cxn>
                  <a:cxn ang="0">
                    <a:pos x="0" y="7"/>
                  </a:cxn>
                </a:cxnLst>
                <a:rect l="0" t="0" r="r" b="b"/>
                <a:pathLst>
                  <a:path w="11" h="9">
                    <a:moveTo>
                      <a:pt x="0" y="7"/>
                    </a:moveTo>
                    <a:lnTo>
                      <a:pt x="1" y="8"/>
                    </a:lnTo>
                    <a:lnTo>
                      <a:pt x="2" y="9"/>
                    </a:lnTo>
                    <a:lnTo>
                      <a:pt x="3" y="9"/>
                    </a:lnTo>
                    <a:lnTo>
                      <a:pt x="4" y="9"/>
                    </a:lnTo>
                    <a:lnTo>
                      <a:pt x="6" y="9"/>
                    </a:lnTo>
                    <a:lnTo>
                      <a:pt x="7" y="8"/>
                    </a:lnTo>
                    <a:lnTo>
                      <a:pt x="8" y="8"/>
                    </a:lnTo>
                    <a:lnTo>
                      <a:pt x="10" y="8"/>
                    </a:lnTo>
                    <a:lnTo>
                      <a:pt x="10" y="8"/>
                    </a:lnTo>
                    <a:lnTo>
                      <a:pt x="10" y="8"/>
                    </a:lnTo>
                    <a:lnTo>
                      <a:pt x="11" y="7"/>
                    </a:lnTo>
                    <a:lnTo>
                      <a:pt x="11" y="7"/>
                    </a:lnTo>
                    <a:lnTo>
                      <a:pt x="10" y="6"/>
                    </a:lnTo>
                    <a:lnTo>
                      <a:pt x="10" y="6"/>
                    </a:lnTo>
                    <a:lnTo>
                      <a:pt x="10" y="6"/>
                    </a:lnTo>
                    <a:lnTo>
                      <a:pt x="9" y="6"/>
                    </a:lnTo>
                    <a:lnTo>
                      <a:pt x="8" y="6"/>
                    </a:lnTo>
                    <a:lnTo>
                      <a:pt x="6" y="6"/>
                    </a:lnTo>
                    <a:lnTo>
                      <a:pt x="5" y="6"/>
                    </a:lnTo>
                    <a:lnTo>
                      <a:pt x="4" y="6"/>
                    </a:lnTo>
                    <a:lnTo>
                      <a:pt x="3" y="6"/>
                    </a:lnTo>
                    <a:lnTo>
                      <a:pt x="2" y="5"/>
                    </a:lnTo>
                    <a:lnTo>
                      <a:pt x="1" y="5"/>
                    </a:lnTo>
                    <a:lnTo>
                      <a:pt x="1" y="5"/>
                    </a:lnTo>
                    <a:lnTo>
                      <a:pt x="1" y="5"/>
                    </a:lnTo>
                    <a:lnTo>
                      <a:pt x="1" y="3"/>
                    </a:lnTo>
                    <a:lnTo>
                      <a:pt x="2" y="1"/>
                    </a:lnTo>
                    <a:lnTo>
                      <a:pt x="3" y="0"/>
                    </a:lnTo>
                    <a:lnTo>
                      <a:pt x="1" y="0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365" name="Freeform 117"/>
              <p:cNvSpPr>
                <a:spLocks/>
              </p:cNvSpPr>
              <p:nvPr/>
            </p:nvSpPr>
            <p:spPr bwMode="auto">
              <a:xfrm>
                <a:off x="2373" y="480"/>
                <a:ext cx="10" cy="9"/>
              </a:xfrm>
              <a:custGeom>
                <a:avLst/>
                <a:gdLst/>
                <a:ahLst/>
                <a:cxnLst>
                  <a:cxn ang="0">
                    <a:pos x="1" y="8"/>
                  </a:cxn>
                  <a:cxn ang="0">
                    <a:pos x="1" y="9"/>
                  </a:cxn>
                  <a:cxn ang="0">
                    <a:pos x="2" y="9"/>
                  </a:cxn>
                  <a:cxn ang="0">
                    <a:pos x="3" y="9"/>
                  </a:cxn>
                  <a:cxn ang="0">
                    <a:pos x="5" y="9"/>
                  </a:cxn>
                  <a:cxn ang="0">
                    <a:pos x="6" y="9"/>
                  </a:cxn>
                  <a:cxn ang="0">
                    <a:pos x="7" y="9"/>
                  </a:cxn>
                  <a:cxn ang="0">
                    <a:pos x="8" y="9"/>
                  </a:cxn>
                  <a:cxn ang="0">
                    <a:pos x="9" y="9"/>
                  </a:cxn>
                  <a:cxn ang="0">
                    <a:pos x="10" y="9"/>
                  </a:cxn>
                  <a:cxn ang="0">
                    <a:pos x="10" y="8"/>
                  </a:cxn>
                  <a:cxn ang="0">
                    <a:pos x="10" y="8"/>
                  </a:cxn>
                  <a:cxn ang="0">
                    <a:pos x="10" y="7"/>
                  </a:cxn>
                  <a:cxn ang="0">
                    <a:pos x="10" y="7"/>
                  </a:cxn>
                  <a:cxn ang="0">
                    <a:pos x="10" y="6"/>
                  </a:cxn>
                  <a:cxn ang="0">
                    <a:pos x="9" y="6"/>
                  </a:cxn>
                  <a:cxn ang="0">
                    <a:pos x="9" y="6"/>
                  </a:cxn>
                  <a:cxn ang="0">
                    <a:pos x="7" y="7"/>
                  </a:cxn>
                  <a:cxn ang="0">
                    <a:pos x="6" y="7"/>
                  </a:cxn>
                  <a:cxn ang="0">
                    <a:pos x="5" y="7"/>
                  </a:cxn>
                  <a:cxn ang="0">
                    <a:pos x="4" y="7"/>
                  </a:cxn>
                  <a:cxn ang="0">
                    <a:pos x="3" y="7"/>
                  </a:cxn>
                  <a:cxn ang="0">
                    <a:pos x="2" y="7"/>
                  </a:cxn>
                  <a:cxn ang="0">
                    <a:pos x="2" y="7"/>
                  </a:cxn>
                  <a:cxn ang="0">
                    <a:pos x="2" y="7"/>
                  </a:cxn>
                  <a:cxn ang="0">
                    <a:pos x="2" y="6"/>
                  </a:cxn>
                  <a:cxn ang="0">
                    <a:pos x="2" y="4"/>
                  </a:cxn>
                  <a:cxn ang="0">
                    <a:pos x="2" y="2"/>
                  </a:cxn>
                  <a:cxn ang="0">
                    <a:pos x="3" y="0"/>
                  </a:cxn>
                  <a:cxn ang="0">
                    <a:pos x="1" y="0"/>
                  </a:cxn>
                  <a:cxn ang="0">
                    <a:pos x="0" y="2"/>
                  </a:cxn>
                  <a:cxn ang="0">
                    <a:pos x="0" y="5"/>
                  </a:cxn>
                  <a:cxn ang="0">
                    <a:pos x="1" y="8"/>
                  </a:cxn>
                </a:cxnLst>
                <a:rect l="0" t="0" r="r" b="b"/>
                <a:pathLst>
                  <a:path w="10" h="9">
                    <a:moveTo>
                      <a:pt x="1" y="8"/>
                    </a:moveTo>
                    <a:lnTo>
                      <a:pt x="1" y="9"/>
                    </a:lnTo>
                    <a:lnTo>
                      <a:pt x="2" y="9"/>
                    </a:lnTo>
                    <a:lnTo>
                      <a:pt x="3" y="9"/>
                    </a:lnTo>
                    <a:lnTo>
                      <a:pt x="5" y="9"/>
                    </a:lnTo>
                    <a:lnTo>
                      <a:pt x="6" y="9"/>
                    </a:lnTo>
                    <a:lnTo>
                      <a:pt x="7" y="9"/>
                    </a:lnTo>
                    <a:lnTo>
                      <a:pt x="8" y="9"/>
                    </a:lnTo>
                    <a:lnTo>
                      <a:pt x="9" y="9"/>
                    </a:lnTo>
                    <a:lnTo>
                      <a:pt x="10" y="9"/>
                    </a:lnTo>
                    <a:lnTo>
                      <a:pt x="10" y="8"/>
                    </a:lnTo>
                    <a:lnTo>
                      <a:pt x="10" y="8"/>
                    </a:lnTo>
                    <a:lnTo>
                      <a:pt x="10" y="7"/>
                    </a:lnTo>
                    <a:lnTo>
                      <a:pt x="10" y="7"/>
                    </a:lnTo>
                    <a:lnTo>
                      <a:pt x="10" y="6"/>
                    </a:lnTo>
                    <a:lnTo>
                      <a:pt x="9" y="6"/>
                    </a:lnTo>
                    <a:lnTo>
                      <a:pt x="9" y="6"/>
                    </a:lnTo>
                    <a:lnTo>
                      <a:pt x="7" y="7"/>
                    </a:lnTo>
                    <a:lnTo>
                      <a:pt x="6" y="7"/>
                    </a:lnTo>
                    <a:lnTo>
                      <a:pt x="5" y="7"/>
                    </a:lnTo>
                    <a:lnTo>
                      <a:pt x="4" y="7"/>
                    </a:lnTo>
                    <a:lnTo>
                      <a:pt x="3" y="7"/>
                    </a:lnTo>
                    <a:lnTo>
                      <a:pt x="2" y="7"/>
                    </a:lnTo>
                    <a:lnTo>
                      <a:pt x="2" y="7"/>
                    </a:lnTo>
                    <a:lnTo>
                      <a:pt x="2" y="7"/>
                    </a:lnTo>
                    <a:lnTo>
                      <a:pt x="2" y="6"/>
                    </a:lnTo>
                    <a:lnTo>
                      <a:pt x="2" y="4"/>
                    </a:lnTo>
                    <a:lnTo>
                      <a:pt x="2" y="2"/>
                    </a:lnTo>
                    <a:lnTo>
                      <a:pt x="3" y="0"/>
                    </a:lnTo>
                    <a:lnTo>
                      <a:pt x="1" y="0"/>
                    </a:lnTo>
                    <a:lnTo>
                      <a:pt x="0" y="2"/>
                    </a:lnTo>
                    <a:lnTo>
                      <a:pt x="0" y="5"/>
                    </a:lnTo>
                    <a:lnTo>
                      <a:pt x="1" y="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366" name="Freeform 118"/>
              <p:cNvSpPr>
                <a:spLocks/>
              </p:cNvSpPr>
              <p:nvPr/>
            </p:nvSpPr>
            <p:spPr bwMode="auto">
              <a:xfrm>
                <a:off x="2354" y="483"/>
                <a:ext cx="11" cy="8"/>
              </a:xfrm>
              <a:custGeom>
                <a:avLst/>
                <a:gdLst/>
                <a:ahLst/>
                <a:cxnLst>
                  <a:cxn ang="0">
                    <a:pos x="1" y="7"/>
                  </a:cxn>
                  <a:cxn ang="0">
                    <a:pos x="1" y="8"/>
                  </a:cxn>
                  <a:cxn ang="0">
                    <a:pos x="2" y="8"/>
                  </a:cxn>
                  <a:cxn ang="0">
                    <a:pos x="3" y="8"/>
                  </a:cxn>
                  <a:cxn ang="0">
                    <a:pos x="5" y="8"/>
                  </a:cxn>
                  <a:cxn ang="0">
                    <a:pos x="6" y="8"/>
                  </a:cxn>
                  <a:cxn ang="0">
                    <a:pos x="8" y="8"/>
                  </a:cxn>
                  <a:cxn ang="0">
                    <a:pos x="9" y="8"/>
                  </a:cxn>
                  <a:cxn ang="0">
                    <a:pos x="10" y="8"/>
                  </a:cxn>
                  <a:cxn ang="0">
                    <a:pos x="11" y="8"/>
                  </a:cxn>
                  <a:cxn ang="0">
                    <a:pos x="11" y="7"/>
                  </a:cxn>
                  <a:cxn ang="0">
                    <a:pos x="11" y="7"/>
                  </a:cxn>
                  <a:cxn ang="0">
                    <a:pos x="11" y="6"/>
                  </a:cxn>
                  <a:cxn ang="0">
                    <a:pos x="11" y="6"/>
                  </a:cxn>
                  <a:cxn ang="0">
                    <a:pos x="11" y="6"/>
                  </a:cxn>
                  <a:cxn ang="0">
                    <a:pos x="11" y="5"/>
                  </a:cxn>
                  <a:cxn ang="0">
                    <a:pos x="10" y="5"/>
                  </a:cxn>
                  <a:cxn ang="0">
                    <a:pos x="8" y="6"/>
                  </a:cxn>
                  <a:cxn ang="0">
                    <a:pos x="7" y="6"/>
                  </a:cxn>
                  <a:cxn ang="0">
                    <a:pos x="5" y="6"/>
                  </a:cxn>
                  <a:cxn ang="0">
                    <a:pos x="4" y="6"/>
                  </a:cxn>
                  <a:cxn ang="0">
                    <a:pos x="3" y="6"/>
                  </a:cxn>
                  <a:cxn ang="0">
                    <a:pos x="2" y="5"/>
                  </a:cxn>
                  <a:cxn ang="0">
                    <a:pos x="2" y="5"/>
                  </a:cxn>
                  <a:cxn ang="0">
                    <a:pos x="2" y="5"/>
                  </a:cxn>
                  <a:cxn ang="0">
                    <a:pos x="2" y="4"/>
                  </a:cxn>
                  <a:cxn ang="0">
                    <a:pos x="2" y="3"/>
                  </a:cxn>
                  <a:cxn ang="0">
                    <a:pos x="2" y="1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0" y="2"/>
                  </a:cxn>
                  <a:cxn ang="0">
                    <a:pos x="0" y="4"/>
                  </a:cxn>
                  <a:cxn ang="0">
                    <a:pos x="1" y="7"/>
                  </a:cxn>
                </a:cxnLst>
                <a:rect l="0" t="0" r="r" b="b"/>
                <a:pathLst>
                  <a:path w="11" h="8">
                    <a:moveTo>
                      <a:pt x="1" y="7"/>
                    </a:moveTo>
                    <a:lnTo>
                      <a:pt x="1" y="8"/>
                    </a:lnTo>
                    <a:lnTo>
                      <a:pt x="2" y="8"/>
                    </a:lnTo>
                    <a:lnTo>
                      <a:pt x="3" y="8"/>
                    </a:lnTo>
                    <a:lnTo>
                      <a:pt x="5" y="8"/>
                    </a:lnTo>
                    <a:lnTo>
                      <a:pt x="6" y="8"/>
                    </a:lnTo>
                    <a:lnTo>
                      <a:pt x="8" y="8"/>
                    </a:lnTo>
                    <a:lnTo>
                      <a:pt x="9" y="8"/>
                    </a:lnTo>
                    <a:lnTo>
                      <a:pt x="10" y="8"/>
                    </a:lnTo>
                    <a:lnTo>
                      <a:pt x="11" y="8"/>
                    </a:lnTo>
                    <a:lnTo>
                      <a:pt x="11" y="7"/>
                    </a:lnTo>
                    <a:lnTo>
                      <a:pt x="11" y="7"/>
                    </a:lnTo>
                    <a:lnTo>
                      <a:pt x="11" y="6"/>
                    </a:lnTo>
                    <a:lnTo>
                      <a:pt x="11" y="6"/>
                    </a:lnTo>
                    <a:lnTo>
                      <a:pt x="11" y="6"/>
                    </a:lnTo>
                    <a:lnTo>
                      <a:pt x="11" y="5"/>
                    </a:lnTo>
                    <a:lnTo>
                      <a:pt x="10" y="5"/>
                    </a:lnTo>
                    <a:lnTo>
                      <a:pt x="8" y="6"/>
                    </a:lnTo>
                    <a:lnTo>
                      <a:pt x="7" y="6"/>
                    </a:lnTo>
                    <a:lnTo>
                      <a:pt x="5" y="6"/>
                    </a:lnTo>
                    <a:lnTo>
                      <a:pt x="4" y="6"/>
                    </a:lnTo>
                    <a:lnTo>
                      <a:pt x="3" y="6"/>
                    </a:lnTo>
                    <a:lnTo>
                      <a:pt x="2" y="5"/>
                    </a:lnTo>
                    <a:lnTo>
                      <a:pt x="2" y="5"/>
                    </a:lnTo>
                    <a:lnTo>
                      <a:pt x="2" y="5"/>
                    </a:lnTo>
                    <a:lnTo>
                      <a:pt x="2" y="4"/>
                    </a:lnTo>
                    <a:lnTo>
                      <a:pt x="2" y="3"/>
                    </a:lnTo>
                    <a:lnTo>
                      <a:pt x="2" y="1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1" y="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367" name="Freeform 119"/>
              <p:cNvSpPr>
                <a:spLocks/>
              </p:cNvSpPr>
              <p:nvPr/>
            </p:nvSpPr>
            <p:spPr bwMode="auto">
              <a:xfrm>
                <a:off x="2335" y="482"/>
                <a:ext cx="13" cy="10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1" y="9"/>
                  </a:cxn>
                  <a:cxn ang="0">
                    <a:pos x="3" y="9"/>
                  </a:cxn>
                  <a:cxn ang="0">
                    <a:pos x="4" y="10"/>
                  </a:cxn>
                  <a:cxn ang="0">
                    <a:pos x="6" y="9"/>
                  </a:cxn>
                  <a:cxn ang="0">
                    <a:pos x="8" y="9"/>
                  </a:cxn>
                  <a:cxn ang="0">
                    <a:pos x="9" y="9"/>
                  </a:cxn>
                  <a:cxn ang="0">
                    <a:pos x="11" y="9"/>
                  </a:cxn>
                  <a:cxn ang="0">
                    <a:pos x="12" y="9"/>
                  </a:cxn>
                  <a:cxn ang="0">
                    <a:pos x="13" y="9"/>
                  </a:cxn>
                  <a:cxn ang="0">
                    <a:pos x="13" y="8"/>
                  </a:cxn>
                  <a:cxn ang="0">
                    <a:pos x="13" y="8"/>
                  </a:cxn>
                  <a:cxn ang="0">
                    <a:pos x="13" y="7"/>
                  </a:cxn>
                  <a:cxn ang="0">
                    <a:pos x="13" y="7"/>
                  </a:cxn>
                  <a:cxn ang="0">
                    <a:pos x="13" y="6"/>
                  </a:cxn>
                  <a:cxn ang="0">
                    <a:pos x="12" y="6"/>
                  </a:cxn>
                  <a:cxn ang="0">
                    <a:pos x="12" y="6"/>
                  </a:cxn>
                  <a:cxn ang="0">
                    <a:pos x="10" y="7"/>
                  </a:cxn>
                  <a:cxn ang="0">
                    <a:pos x="8" y="7"/>
                  </a:cxn>
                  <a:cxn ang="0">
                    <a:pos x="6" y="7"/>
                  </a:cxn>
                  <a:cxn ang="0">
                    <a:pos x="4" y="7"/>
                  </a:cxn>
                  <a:cxn ang="0">
                    <a:pos x="3" y="6"/>
                  </a:cxn>
                  <a:cxn ang="0">
                    <a:pos x="2" y="6"/>
                  </a:cxn>
                  <a:cxn ang="0">
                    <a:pos x="2" y="6"/>
                  </a:cxn>
                  <a:cxn ang="0">
                    <a:pos x="2" y="6"/>
                  </a:cxn>
                  <a:cxn ang="0">
                    <a:pos x="2" y="5"/>
                  </a:cxn>
                  <a:cxn ang="0">
                    <a:pos x="2" y="3"/>
                  </a:cxn>
                  <a:cxn ang="0">
                    <a:pos x="2" y="1"/>
                  </a:cxn>
                  <a:cxn ang="0">
                    <a:pos x="4" y="0"/>
                  </a:cxn>
                  <a:cxn ang="0">
                    <a:pos x="2" y="0"/>
                  </a:cxn>
                  <a:cxn ang="0">
                    <a:pos x="0" y="2"/>
                  </a:cxn>
                  <a:cxn ang="0">
                    <a:pos x="0" y="5"/>
                  </a:cxn>
                  <a:cxn ang="0">
                    <a:pos x="0" y="8"/>
                  </a:cxn>
                </a:cxnLst>
                <a:rect l="0" t="0" r="r" b="b"/>
                <a:pathLst>
                  <a:path w="13" h="10">
                    <a:moveTo>
                      <a:pt x="0" y="8"/>
                    </a:moveTo>
                    <a:lnTo>
                      <a:pt x="1" y="9"/>
                    </a:lnTo>
                    <a:lnTo>
                      <a:pt x="3" y="9"/>
                    </a:lnTo>
                    <a:lnTo>
                      <a:pt x="4" y="10"/>
                    </a:lnTo>
                    <a:lnTo>
                      <a:pt x="6" y="9"/>
                    </a:lnTo>
                    <a:lnTo>
                      <a:pt x="8" y="9"/>
                    </a:lnTo>
                    <a:lnTo>
                      <a:pt x="9" y="9"/>
                    </a:lnTo>
                    <a:lnTo>
                      <a:pt x="11" y="9"/>
                    </a:lnTo>
                    <a:lnTo>
                      <a:pt x="12" y="9"/>
                    </a:lnTo>
                    <a:lnTo>
                      <a:pt x="13" y="9"/>
                    </a:lnTo>
                    <a:lnTo>
                      <a:pt x="13" y="8"/>
                    </a:lnTo>
                    <a:lnTo>
                      <a:pt x="13" y="8"/>
                    </a:lnTo>
                    <a:lnTo>
                      <a:pt x="13" y="7"/>
                    </a:lnTo>
                    <a:lnTo>
                      <a:pt x="13" y="7"/>
                    </a:lnTo>
                    <a:lnTo>
                      <a:pt x="13" y="6"/>
                    </a:lnTo>
                    <a:lnTo>
                      <a:pt x="12" y="6"/>
                    </a:lnTo>
                    <a:lnTo>
                      <a:pt x="12" y="6"/>
                    </a:lnTo>
                    <a:lnTo>
                      <a:pt x="10" y="7"/>
                    </a:lnTo>
                    <a:lnTo>
                      <a:pt x="8" y="7"/>
                    </a:lnTo>
                    <a:lnTo>
                      <a:pt x="6" y="7"/>
                    </a:lnTo>
                    <a:lnTo>
                      <a:pt x="4" y="7"/>
                    </a:lnTo>
                    <a:lnTo>
                      <a:pt x="3" y="6"/>
                    </a:lnTo>
                    <a:lnTo>
                      <a:pt x="2" y="6"/>
                    </a:lnTo>
                    <a:lnTo>
                      <a:pt x="2" y="6"/>
                    </a:lnTo>
                    <a:lnTo>
                      <a:pt x="2" y="6"/>
                    </a:lnTo>
                    <a:lnTo>
                      <a:pt x="2" y="5"/>
                    </a:lnTo>
                    <a:lnTo>
                      <a:pt x="2" y="3"/>
                    </a:lnTo>
                    <a:lnTo>
                      <a:pt x="2" y="1"/>
                    </a:lnTo>
                    <a:lnTo>
                      <a:pt x="4" y="0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0" y="5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368" name="Freeform 120"/>
              <p:cNvSpPr>
                <a:spLocks/>
              </p:cNvSpPr>
              <p:nvPr/>
            </p:nvSpPr>
            <p:spPr bwMode="auto">
              <a:xfrm>
                <a:off x="2317" y="484"/>
                <a:ext cx="10" cy="8"/>
              </a:xfrm>
              <a:custGeom>
                <a:avLst/>
                <a:gdLst/>
                <a:ahLst/>
                <a:cxnLst>
                  <a:cxn ang="0">
                    <a:pos x="1" y="6"/>
                  </a:cxn>
                  <a:cxn ang="0">
                    <a:pos x="2" y="7"/>
                  </a:cxn>
                  <a:cxn ang="0">
                    <a:pos x="3" y="7"/>
                  </a:cxn>
                  <a:cxn ang="0">
                    <a:pos x="4" y="8"/>
                  </a:cxn>
                  <a:cxn ang="0">
                    <a:pos x="5" y="7"/>
                  </a:cxn>
                  <a:cxn ang="0">
                    <a:pos x="6" y="7"/>
                  </a:cxn>
                  <a:cxn ang="0">
                    <a:pos x="7" y="7"/>
                  </a:cxn>
                  <a:cxn ang="0">
                    <a:pos x="8" y="7"/>
                  </a:cxn>
                  <a:cxn ang="0">
                    <a:pos x="9" y="7"/>
                  </a:cxn>
                  <a:cxn ang="0">
                    <a:pos x="9" y="7"/>
                  </a:cxn>
                  <a:cxn ang="0">
                    <a:pos x="10" y="7"/>
                  </a:cxn>
                  <a:cxn ang="0">
                    <a:pos x="10" y="6"/>
                  </a:cxn>
                  <a:cxn ang="0">
                    <a:pos x="10" y="6"/>
                  </a:cxn>
                  <a:cxn ang="0">
                    <a:pos x="10" y="5"/>
                  </a:cxn>
                  <a:cxn ang="0">
                    <a:pos x="10" y="5"/>
                  </a:cxn>
                  <a:cxn ang="0">
                    <a:pos x="9" y="5"/>
                  </a:cxn>
                  <a:cxn ang="0">
                    <a:pos x="9" y="5"/>
                  </a:cxn>
                  <a:cxn ang="0">
                    <a:pos x="8" y="5"/>
                  </a:cxn>
                  <a:cxn ang="0">
                    <a:pos x="6" y="5"/>
                  </a:cxn>
                  <a:cxn ang="0">
                    <a:pos x="5" y="5"/>
                  </a:cxn>
                  <a:cxn ang="0">
                    <a:pos x="4" y="5"/>
                  </a:cxn>
                  <a:cxn ang="0">
                    <a:pos x="3" y="5"/>
                  </a:cxn>
                  <a:cxn ang="0">
                    <a:pos x="2" y="5"/>
                  </a:cxn>
                  <a:cxn ang="0">
                    <a:pos x="2" y="5"/>
                  </a:cxn>
                  <a:cxn ang="0">
                    <a:pos x="2" y="5"/>
                  </a:cxn>
                  <a:cxn ang="0">
                    <a:pos x="2" y="4"/>
                  </a:cxn>
                  <a:cxn ang="0">
                    <a:pos x="2" y="3"/>
                  </a:cxn>
                  <a:cxn ang="0">
                    <a:pos x="2" y="1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1"/>
                  </a:cxn>
                  <a:cxn ang="0">
                    <a:pos x="0" y="4"/>
                  </a:cxn>
                  <a:cxn ang="0">
                    <a:pos x="1" y="6"/>
                  </a:cxn>
                </a:cxnLst>
                <a:rect l="0" t="0" r="r" b="b"/>
                <a:pathLst>
                  <a:path w="10" h="8">
                    <a:moveTo>
                      <a:pt x="1" y="6"/>
                    </a:moveTo>
                    <a:lnTo>
                      <a:pt x="2" y="7"/>
                    </a:lnTo>
                    <a:lnTo>
                      <a:pt x="3" y="7"/>
                    </a:lnTo>
                    <a:lnTo>
                      <a:pt x="4" y="8"/>
                    </a:lnTo>
                    <a:lnTo>
                      <a:pt x="5" y="7"/>
                    </a:lnTo>
                    <a:lnTo>
                      <a:pt x="6" y="7"/>
                    </a:lnTo>
                    <a:lnTo>
                      <a:pt x="7" y="7"/>
                    </a:lnTo>
                    <a:lnTo>
                      <a:pt x="8" y="7"/>
                    </a:lnTo>
                    <a:lnTo>
                      <a:pt x="9" y="7"/>
                    </a:lnTo>
                    <a:lnTo>
                      <a:pt x="9" y="7"/>
                    </a:lnTo>
                    <a:lnTo>
                      <a:pt x="10" y="7"/>
                    </a:lnTo>
                    <a:lnTo>
                      <a:pt x="10" y="6"/>
                    </a:lnTo>
                    <a:lnTo>
                      <a:pt x="10" y="6"/>
                    </a:lnTo>
                    <a:lnTo>
                      <a:pt x="10" y="5"/>
                    </a:lnTo>
                    <a:lnTo>
                      <a:pt x="10" y="5"/>
                    </a:lnTo>
                    <a:lnTo>
                      <a:pt x="9" y="5"/>
                    </a:lnTo>
                    <a:lnTo>
                      <a:pt x="9" y="5"/>
                    </a:lnTo>
                    <a:lnTo>
                      <a:pt x="8" y="5"/>
                    </a:lnTo>
                    <a:lnTo>
                      <a:pt x="6" y="5"/>
                    </a:lnTo>
                    <a:lnTo>
                      <a:pt x="5" y="5"/>
                    </a:lnTo>
                    <a:lnTo>
                      <a:pt x="4" y="5"/>
                    </a:lnTo>
                    <a:lnTo>
                      <a:pt x="3" y="5"/>
                    </a:lnTo>
                    <a:lnTo>
                      <a:pt x="2" y="5"/>
                    </a:lnTo>
                    <a:lnTo>
                      <a:pt x="2" y="5"/>
                    </a:lnTo>
                    <a:lnTo>
                      <a:pt x="2" y="5"/>
                    </a:lnTo>
                    <a:lnTo>
                      <a:pt x="2" y="4"/>
                    </a:lnTo>
                    <a:lnTo>
                      <a:pt x="2" y="3"/>
                    </a:lnTo>
                    <a:lnTo>
                      <a:pt x="2" y="1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4"/>
                    </a:lnTo>
                    <a:lnTo>
                      <a:pt x="1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369" name="Freeform 121"/>
              <p:cNvSpPr>
                <a:spLocks/>
              </p:cNvSpPr>
              <p:nvPr/>
            </p:nvSpPr>
            <p:spPr bwMode="auto">
              <a:xfrm>
                <a:off x="2301" y="486"/>
                <a:ext cx="11" cy="9"/>
              </a:xfrm>
              <a:custGeom>
                <a:avLst/>
                <a:gdLst/>
                <a:ahLst/>
                <a:cxnLst>
                  <a:cxn ang="0">
                    <a:pos x="1" y="7"/>
                  </a:cxn>
                  <a:cxn ang="0">
                    <a:pos x="2" y="8"/>
                  </a:cxn>
                  <a:cxn ang="0">
                    <a:pos x="2" y="9"/>
                  </a:cxn>
                  <a:cxn ang="0">
                    <a:pos x="4" y="9"/>
                  </a:cxn>
                  <a:cxn ang="0">
                    <a:pos x="5" y="9"/>
                  </a:cxn>
                  <a:cxn ang="0">
                    <a:pos x="7" y="8"/>
                  </a:cxn>
                  <a:cxn ang="0">
                    <a:pos x="8" y="8"/>
                  </a:cxn>
                  <a:cxn ang="0">
                    <a:pos x="9" y="8"/>
                  </a:cxn>
                  <a:cxn ang="0">
                    <a:pos x="11" y="8"/>
                  </a:cxn>
                  <a:cxn ang="0">
                    <a:pos x="11" y="8"/>
                  </a:cxn>
                  <a:cxn ang="0">
                    <a:pos x="11" y="8"/>
                  </a:cxn>
                  <a:cxn ang="0">
                    <a:pos x="11" y="7"/>
                  </a:cxn>
                  <a:cxn ang="0">
                    <a:pos x="11" y="7"/>
                  </a:cxn>
                  <a:cxn ang="0">
                    <a:pos x="11" y="6"/>
                  </a:cxn>
                  <a:cxn ang="0">
                    <a:pos x="11" y="6"/>
                  </a:cxn>
                  <a:cxn ang="0">
                    <a:pos x="11" y="5"/>
                  </a:cxn>
                  <a:cxn ang="0">
                    <a:pos x="10" y="5"/>
                  </a:cxn>
                  <a:cxn ang="0">
                    <a:pos x="8" y="6"/>
                  </a:cxn>
                  <a:cxn ang="0">
                    <a:pos x="7" y="6"/>
                  </a:cxn>
                  <a:cxn ang="0">
                    <a:pos x="5" y="6"/>
                  </a:cxn>
                  <a:cxn ang="0">
                    <a:pos x="4" y="6"/>
                  </a:cxn>
                  <a:cxn ang="0">
                    <a:pos x="3" y="6"/>
                  </a:cxn>
                  <a:cxn ang="0">
                    <a:pos x="2" y="5"/>
                  </a:cxn>
                  <a:cxn ang="0">
                    <a:pos x="2" y="5"/>
                  </a:cxn>
                  <a:cxn ang="0">
                    <a:pos x="2" y="5"/>
                  </a:cxn>
                  <a:cxn ang="0">
                    <a:pos x="2" y="5"/>
                  </a:cxn>
                  <a:cxn ang="0">
                    <a:pos x="2" y="3"/>
                  </a:cxn>
                  <a:cxn ang="0">
                    <a:pos x="2" y="1"/>
                  </a:cxn>
                  <a:cxn ang="0">
                    <a:pos x="4" y="0"/>
                  </a:cxn>
                  <a:cxn ang="0">
                    <a:pos x="2" y="0"/>
                  </a:cxn>
                  <a:cxn ang="0">
                    <a:pos x="1" y="1"/>
                  </a:cxn>
                  <a:cxn ang="0">
                    <a:pos x="0" y="4"/>
                  </a:cxn>
                  <a:cxn ang="0">
                    <a:pos x="1" y="7"/>
                  </a:cxn>
                </a:cxnLst>
                <a:rect l="0" t="0" r="r" b="b"/>
                <a:pathLst>
                  <a:path w="11" h="9">
                    <a:moveTo>
                      <a:pt x="1" y="7"/>
                    </a:moveTo>
                    <a:lnTo>
                      <a:pt x="2" y="8"/>
                    </a:lnTo>
                    <a:lnTo>
                      <a:pt x="2" y="9"/>
                    </a:lnTo>
                    <a:lnTo>
                      <a:pt x="4" y="9"/>
                    </a:lnTo>
                    <a:lnTo>
                      <a:pt x="5" y="9"/>
                    </a:lnTo>
                    <a:lnTo>
                      <a:pt x="7" y="8"/>
                    </a:lnTo>
                    <a:lnTo>
                      <a:pt x="8" y="8"/>
                    </a:lnTo>
                    <a:lnTo>
                      <a:pt x="9" y="8"/>
                    </a:lnTo>
                    <a:lnTo>
                      <a:pt x="11" y="8"/>
                    </a:lnTo>
                    <a:lnTo>
                      <a:pt x="11" y="8"/>
                    </a:lnTo>
                    <a:lnTo>
                      <a:pt x="11" y="8"/>
                    </a:lnTo>
                    <a:lnTo>
                      <a:pt x="11" y="7"/>
                    </a:lnTo>
                    <a:lnTo>
                      <a:pt x="11" y="7"/>
                    </a:lnTo>
                    <a:lnTo>
                      <a:pt x="11" y="6"/>
                    </a:lnTo>
                    <a:lnTo>
                      <a:pt x="11" y="6"/>
                    </a:lnTo>
                    <a:lnTo>
                      <a:pt x="11" y="5"/>
                    </a:lnTo>
                    <a:lnTo>
                      <a:pt x="10" y="5"/>
                    </a:lnTo>
                    <a:lnTo>
                      <a:pt x="8" y="6"/>
                    </a:lnTo>
                    <a:lnTo>
                      <a:pt x="7" y="6"/>
                    </a:lnTo>
                    <a:lnTo>
                      <a:pt x="5" y="6"/>
                    </a:lnTo>
                    <a:lnTo>
                      <a:pt x="4" y="6"/>
                    </a:lnTo>
                    <a:lnTo>
                      <a:pt x="3" y="6"/>
                    </a:lnTo>
                    <a:lnTo>
                      <a:pt x="2" y="5"/>
                    </a:lnTo>
                    <a:lnTo>
                      <a:pt x="2" y="5"/>
                    </a:lnTo>
                    <a:lnTo>
                      <a:pt x="2" y="5"/>
                    </a:lnTo>
                    <a:lnTo>
                      <a:pt x="2" y="5"/>
                    </a:lnTo>
                    <a:lnTo>
                      <a:pt x="2" y="3"/>
                    </a:lnTo>
                    <a:lnTo>
                      <a:pt x="2" y="1"/>
                    </a:lnTo>
                    <a:lnTo>
                      <a:pt x="4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4"/>
                    </a:lnTo>
                    <a:lnTo>
                      <a:pt x="1" y="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370" name="Freeform 122"/>
              <p:cNvSpPr>
                <a:spLocks/>
              </p:cNvSpPr>
              <p:nvPr/>
            </p:nvSpPr>
            <p:spPr bwMode="auto">
              <a:xfrm>
                <a:off x="2470" y="431"/>
                <a:ext cx="24" cy="64"/>
              </a:xfrm>
              <a:custGeom>
                <a:avLst/>
                <a:gdLst/>
                <a:ahLst/>
                <a:cxnLst>
                  <a:cxn ang="0">
                    <a:pos x="21" y="17"/>
                  </a:cxn>
                  <a:cxn ang="0">
                    <a:pos x="19" y="19"/>
                  </a:cxn>
                  <a:cxn ang="0">
                    <a:pos x="18" y="21"/>
                  </a:cxn>
                  <a:cxn ang="0">
                    <a:pos x="16" y="24"/>
                  </a:cxn>
                  <a:cxn ang="0">
                    <a:pos x="15" y="26"/>
                  </a:cxn>
                  <a:cxn ang="0">
                    <a:pos x="13" y="30"/>
                  </a:cxn>
                  <a:cxn ang="0">
                    <a:pos x="11" y="34"/>
                  </a:cxn>
                  <a:cxn ang="0">
                    <a:pos x="8" y="39"/>
                  </a:cxn>
                  <a:cxn ang="0">
                    <a:pos x="7" y="43"/>
                  </a:cxn>
                  <a:cxn ang="0">
                    <a:pos x="5" y="47"/>
                  </a:cxn>
                  <a:cxn ang="0">
                    <a:pos x="3" y="52"/>
                  </a:cxn>
                  <a:cxn ang="0">
                    <a:pos x="2" y="56"/>
                  </a:cxn>
                  <a:cxn ang="0">
                    <a:pos x="0" y="60"/>
                  </a:cxn>
                  <a:cxn ang="0">
                    <a:pos x="0" y="62"/>
                  </a:cxn>
                  <a:cxn ang="0">
                    <a:pos x="1" y="63"/>
                  </a:cxn>
                  <a:cxn ang="0">
                    <a:pos x="2" y="64"/>
                  </a:cxn>
                  <a:cxn ang="0">
                    <a:pos x="2" y="64"/>
                  </a:cxn>
                  <a:cxn ang="0">
                    <a:pos x="3" y="64"/>
                  </a:cxn>
                  <a:cxn ang="0">
                    <a:pos x="4" y="63"/>
                  </a:cxn>
                  <a:cxn ang="0">
                    <a:pos x="4" y="63"/>
                  </a:cxn>
                  <a:cxn ang="0">
                    <a:pos x="5" y="62"/>
                  </a:cxn>
                  <a:cxn ang="0">
                    <a:pos x="5" y="60"/>
                  </a:cxn>
                  <a:cxn ang="0">
                    <a:pos x="6" y="58"/>
                  </a:cxn>
                  <a:cxn ang="0">
                    <a:pos x="8" y="55"/>
                  </a:cxn>
                  <a:cxn ang="0">
                    <a:pos x="9" y="52"/>
                  </a:cxn>
                  <a:cxn ang="0">
                    <a:pos x="10" y="47"/>
                  </a:cxn>
                  <a:cxn ang="0">
                    <a:pos x="12" y="42"/>
                  </a:cxn>
                  <a:cxn ang="0">
                    <a:pos x="15" y="37"/>
                  </a:cxn>
                  <a:cxn ang="0">
                    <a:pos x="18" y="31"/>
                  </a:cxn>
                  <a:cxn ang="0">
                    <a:pos x="20" y="27"/>
                  </a:cxn>
                  <a:cxn ang="0">
                    <a:pos x="22" y="23"/>
                  </a:cxn>
                  <a:cxn ang="0">
                    <a:pos x="23" y="21"/>
                  </a:cxn>
                  <a:cxn ang="0">
                    <a:pos x="24" y="20"/>
                  </a:cxn>
                  <a:cxn ang="0">
                    <a:pos x="24" y="19"/>
                  </a:cxn>
                  <a:cxn ang="0">
                    <a:pos x="24" y="19"/>
                  </a:cxn>
                  <a:cxn ang="0">
                    <a:pos x="24" y="18"/>
                  </a:cxn>
                  <a:cxn ang="0">
                    <a:pos x="24" y="18"/>
                  </a:cxn>
                  <a:cxn ang="0">
                    <a:pos x="24" y="16"/>
                  </a:cxn>
                  <a:cxn ang="0">
                    <a:pos x="22" y="11"/>
                  </a:cxn>
                  <a:cxn ang="0">
                    <a:pos x="20" y="5"/>
                  </a:cxn>
                  <a:cxn ang="0">
                    <a:pos x="18" y="0"/>
                  </a:cxn>
                  <a:cxn ang="0">
                    <a:pos x="16" y="3"/>
                  </a:cxn>
                  <a:cxn ang="0">
                    <a:pos x="16" y="6"/>
                  </a:cxn>
                  <a:cxn ang="0">
                    <a:pos x="17" y="9"/>
                  </a:cxn>
                  <a:cxn ang="0">
                    <a:pos x="18" y="11"/>
                  </a:cxn>
                  <a:cxn ang="0">
                    <a:pos x="19" y="14"/>
                  </a:cxn>
                  <a:cxn ang="0">
                    <a:pos x="20" y="15"/>
                  </a:cxn>
                  <a:cxn ang="0">
                    <a:pos x="21" y="17"/>
                  </a:cxn>
                  <a:cxn ang="0">
                    <a:pos x="21" y="17"/>
                  </a:cxn>
                </a:cxnLst>
                <a:rect l="0" t="0" r="r" b="b"/>
                <a:pathLst>
                  <a:path w="24" h="64">
                    <a:moveTo>
                      <a:pt x="21" y="17"/>
                    </a:moveTo>
                    <a:lnTo>
                      <a:pt x="19" y="19"/>
                    </a:lnTo>
                    <a:lnTo>
                      <a:pt x="18" y="21"/>
                    </a:lnTo>
                    <a:lnTo>
                      <a:pt x="16" y="24"/>
                    </a:lnTo>
                    <a:lnTo>
                      <a:pt x="15" y="26"/>
                    </a:lnTo>
                    <a:lnTo>
                      <a:pt x="13" y="30"/>
                    </a:lnTo>
                    <a:lnTo>
                      <a:pt x="11" y="34"/>
                    </a:lnTo>
                    <a:lnTo>
                      <a:pt x="8" y="39"/>
                    </a:lnTo>
                    <a:lnTo>
                      <a:pt x="7" y="43"/>
                    </a:lnTo>
                    <a:lnTo>
                      <a:pt x="5" y="47"/>
                    </a:lnTo>
                    <a:lnTo>
                      <a:pt x="3" y="52"/>
                    </a:lnTo>
                    <a:lnTo>
                      <a:pt x="2" y="56"/>
                    </a:lnTo>
                    <a:lnTo>
                      <a:pt x="0" y="60"/>
                    </a:lnTo>
                    <a:lnTo>
                      <a:pt x="0" y="62"/>
                    </a:lnTo>
                    <a:lnTo>
                      <a:pt x="1" y="63"/>
                    </a:lnTo>
                    <a:lnTo>
                      <a:pt x="2" y="64"/>
                    </a:lnTo>
                    <a:lnTo>
                      <a:pt x="2" y="64"/>
                    </a:lnTo>
                    <a:lnTo>
                      <a:pt x="3" y="64"/>
                    </a:lnTo>
                    <a:lnTo>
                      <a:pt x="4" y="63"/>
                    </a:lnTo>
                    <a:lnTo>
                      <a:pt x="4" y="63"/>
                    </a:lnTo>
                    <a:lnTo>
                      <a:pt x="5" y="62"/>
                    </a:lnTo>
                    <a:lnTo>
                      <a:pt x="5" y="60"/>
                    </a:lnTo>
                    <a:lnTo>
                      <a:pt x="6" y="58"/>
                    </a:lnTo>
                    <a:lnTo>
                      <a:pt x="8" y="55"/>
                    </a:lnTo>
                    <a:lnTo>
                      <a:pt x="9" y="52"/>
                    </a:lnTo>
                    <a:lnTo>
                      <a:pt x="10" y="47"/>
                    </a:lnTo>
                    <a:lnTo>
                      <a:pt x="12" y="42"/>
                    </a:lnTo>
                    <a:lnTo>
                      <a:pt x="15" y="37"/>
                    </a:lnTo>
                    <a:lnTo>
                      <a:pt x="18" y="31"/>
                    </a:lnTo>
                    <a:lnTo>
                      <a:pt x="20" y="27"/>
                    </a:lnTo>
                    <a:lnTo>
                      <a:pt x="22" y="23"/>
                    </a:lnTo>
                    <a:lnTo>
                      <a:pt x="23" y="21"/>
                    </a:lnTo>
                    <a:lnTo>
                      <a:pt x="24" y="20"/>
                    </a:lnTo>
                    <a:lnTo>
                      <a:pt x="24" y="19"/>
                    </a:lnTo>
                    <a:lnTo>
                      <a:pt x="24" y="19"/>
                    </a:lnTo>
                    <a:lnTo>
                      <a:pt x="24" y="18"/>
                    </a:lnTo>
                    <a:lnTo>
                      <a:pt x="24" y="18"/>
                    </a:lnTo>
                    <a:lnTo>
                      <a:pt x="24" y="16"/>
                    </a:lnTo>
                    <a:lnTo>
                      <a:pt x="22" y="11"/>
                    </a:lnTo>
                    <a:lnTo>
                      <a:pt x="20" y="5"/>
                    </a:lnTo>
                    <a:lnTo>
                      <a:pt x="18" y="0"/>
                    </a:lnTo>
                    <a:lnTo>
                      <a:pt x="16" y="3"/>
                    </a:lnTo>
                    <a:lnTo>
                      <a:pt x="16" y="6"/>
                    </a:lnTo>
                    <a:lnTo>
                      <a:pt x="17" y="9"/>
                    </a:lnTo>
                    <a:lnTo>
                      <a:pt x="18" y="11"/>
                    </a:lnTo>
                    <a:lnTo>
                      <a:pt x="19" y="14"/>
                    </a:lnTo>
                    <a:lnTo>
                      <a:pt x="20" y="15"/>
                    </a:lnTo>
                    <a:lnTo>
                      <a:pt x="21" y="17"/>
                    </a:lnTo>
                    <a:lnTo>
                      <a:pt x="21" y="1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371" name="Freeform 123"/>
              <p:cNvSpPr>
                <a:spLocks/>
              </p:cNvSpPr>
              <p:nvPr/>
            </p:nvSpPr>
            <p:spPr bwMode="auto">
              <a:xfrm>
                <a:off x="2290" y="426"/>
                <a:ext cx="196" cy="33"/>
              </a:xfrm>
              <a:custGeom>
                <a:avLst/>
                <a:gdLst/>
                <a:ahLst/>
                <a:cxnLst>
                  <a:cxn ang="0">
                    <a:pos x="112" y="25"/>
                  </a:cxn>
                  <a:cxn ang="0">
                    <a:pos x="125" y="24"/>
                  </a:cxn>
                  <a:cxn ang="0">
                    <a:pos x="139" y="21"/>
                  </a:cxn>
                  <a:cxn ang="0">
                    <a:pos x="154" y="18"/>
                  </a:cxn>
                  <a:cxn ang="0">
                    <a:pos x="167" y="15"/>
                  </a:cxn>
                  <a:cxn ang="0">
                    <a:pos x="179" y="12"/>
                  </a:cxn>
                  <a:cxn ang="0">
                    <a:pos x="188" y="9"/>
                  </a:cxn>
                  <a:cxn ang="0">
                    <a:pos x="194" y="6"/>
                  </a:cxn>
                  <a:cxn ang="0">
                    <a:pos x="196" y="4"/>
                  </a:cxn>
                  <a:cxn ang="0">
                    <a:pos x="195" y="2"/>
                  </a:cxn>
                  <a:cxn ang="0">
                    <a:pos x="193" y="0"/>
                  </a:cxn>
                  <a:cxn ang="0">
                    <a:pos x="190" y="1"/>
                  </a:cxn>
                  <a:cxn ang="0">
                    <a:pos x="186" y="3"/>
                  </a:cxn>
                  <a:cxn ang="0">
                    <a:pos x="180" y="5"/>
                  </a:cxn>
                  <a:cxn ang="0">
                    <a:pos x="174" y="8"/>
                  </a:cxn>
                  <a:cxn ang="0">
                    <a:pos x="168" y="10"/>
                  </a:cxn>
                  <a:cxn ang="0">
                    <a:pos x="161" y="13"/>
                  </a:cxn>
                  <a:cxn ang="0">
                    <a:pos x="155" y="14"/>
                  </a:cxn>
                  <a:cxn ang="0">
                    <a:pos x="149" y="15"/>
                  </a:cxn>
                  <a:cxn ang="0">
                    <a:pos x="138" y="17"/>
                  </a:cxn>
                  <a:cxn ang="0">
                    <a:pos x="124" y="18"/>
                  </a:cxn>
                  <a:cxn ang="0">
                    <a:pos x="109" y="20"/>
                  </a:cxn>
                  <a:cxn ang="0">
                    <a:pos x="92" y="22"/>
                  </a:cxn>
                  <a:cxn ang="0">
                    <a:pos x="75" y="24"/>
                  </a:cxn>
                  <a:cxn ang="0">
                    <a:pos x="60" y="25"/>
                  </a:cxn>
                  <a:cxn ang="0">
                    <a:pos x="49" y="27"/>
                  </a:cxn>
                  <a:cxn ang="0">
                    <a:pos x="41" y="28"/>
                  </a:cxn>
                  <a:cxn ang="0">
                    <a:pos x="35" y="29"/>
                  </a:cxn>
                  <a:cxn ang="0">
                    <a:pos x="27" y="29"/>
                  </a:cxn>
                  <a:cxn ang="0">
                    <a:pos x="20" y="30"/>
                  </a:cxn>
                  <a:cxn ang="0">
                    <a:pos x="13" y="30"/>
                  </a:cxn>
                  <a:cxn ang="0">
                    <a:pos x="8" y="30"/>
                  </a:cxn>
                  <a:cxn ang="0">
                    <a:pos x="3" y="31"/>
                  </a:cxn>
                  <a:cxn ang="0">
                    <a:pos x="0" y="32"/>
                  </a:cxn>
                  <a:cxn ang="0">
                    <a:pos x="2" y="33"/>
                  </a:cxn>
                  <a:cxn ang="0">
                    <a:pos x="10" y="33"/>
                  </a:cxn>
                  <a:cxn ang="0">
                    <a:pos x="21" y="33"/>
                  </a:cxn>
                  <a:cxn ang="0">
                    <a:pos x="35" y="32"/>
                  </a:cxn>
                  <a:cxn ang="0">
                    <a:pos x="51" y="31"/>
                  </a:cxn>
                  <a:cxn ang="0">
                    <a:pos x="67" y="29"/>
                  </a:cxn>
                  <a:cxn ang="0">
                    <a:pos x="84" y="27"/>
                  </a:cxn>
                  <a:cxn ang="0">
                    <a:pos x="99" y="26"/>
                  </a:cxn>
                </a:cxnLst>
                <a:rect l="0" t="0" r="r" b="b"/>
                <a:pathLst>
                  <a:path w="196" h="33">
                    <a:moveTo>
                      <a:pt x="106" y="26"/>
                    </a:moveTo>
                    <a:lnTo>
                      <a:pt x="112" y="25"/>
                    </a:lnTo>
                    <a:lnTo>
                      <a:pt x="119" y="25"/>
                    </a:lnTo>
                    <a:lnTo>
                      <a:pt x="125" y="24"/>
                    </a:lnTo>
                    <a:lnTo>
                      <a:pt x="132" y="23"/>
                    </a:lnTo>
                    <a:lnTo>
                      <a:pt x="139" y="21"/>
                    </a:lnTo>
                    <a:lnTo>
                      <a:pt x="146" y="20"/>
                    </a:lnTo>
                    <a:lnTo>
                      <a:pt x="154" y="18"/>
                    </a:lnTo>
                    <a:lnTo>
                      <a:pt x="160" y="17"/>
                    </a:lnTo>
                    <a:lnTo>
                      <a:pt x="167" y="15"/>
                    </a:lnTo>
                    <a:lnTo>
                      <a:pt x="173" y="13"/>
                    </a:lnTo>
                    <a:lnTo>
                      <a:pt x="179" y="12"/>
                    </a:lnTo>
                    <a:lnTo>
                      <a:pt x="184" y="10"/>
                    </a:lnTo>
                    <a:lnTo>
                      <a:pt x="188" y="9"/>
                    </a:lnTo>
                    <a:lnTo>
                      <a:pt x="191" y="8"/>
                    </a:lnTo>
                    <a:lnTo>
                      <a:pt x="194" y="6"/>
                    </a:lnTo>
                    <a:lnTo>
                      <a:pt x="195" y="5"/>
                    </a:lnTo>
                    <a:lnTo>
                      <a:pt x="196" y="4"/>
                    </a:lnTo>
                    <a:lnTo>
                      <a:pt x="196" y="3"/>
                    </a:lnTo>
                    <a:lnTo>
                      <a:pt x="195" y="2"/>
                    </a:lnTo>
                    <a:lnTo>
                      <a:pt x="194" y="0"/>
                    </a:lnTo>
                    <a:lnTo>
                      <a:pt x="193" y="0"/>
                    </a:lnTo>
                    <a:lnTo>
                      <a:pt x="192" y="1"/>
                    </a:lnTo>
                    <a:lnTo>
                      <a:pt x="190" y="1"/>
                    </a:lnTo>
                    <a:lnTo>
                      <a:pt x="188" y="2"/>
                    </a:lnTo>
                    <a:lnTo>
                      <a:pt x="186" y="3"/>
                    </a:lnTo>
                    <a:lnTo>
                      <a:pt x="183" y="4"/>
                    </a:lnTo>
                    <a:lnTo>
                      <a:pt x="180" y="5"/>
                    </a:lnTo>
                    <a:lnTo>
                      <a:pt x="177" y="7"/>
                    </a:lnTo>
                    <a:lnTo>
                      <a:pt x="174" y="8"/>
                    </a:lnTo>
                    <a:lnTo>
                      <a:pt x="171" y="9"/>
                    </a:lnTo>
                    <a:lnTo>
                      <a:pt x="168" y="10"/>
                    </a:lnTo>
                    <a:lnTo>
                      <a:pt x="164" y="11"/>
                    </a:lnTo>
                    <a:lnTo>
                      <a:pt x="161" y="13"/>
                    </a:lnTo>
                    <a:lnTo>
                      <a:pt x="158" y="13"/>
                    </a:lnTo>
                    <a:lnTo>
                      <a:pt x="155" y="14"/>
                    </a:lnTo>
                    <a:lnTo>
                      <a:pt x="152" y="15"/>
                    </a:lnTo>
                    <a:lnTo>
                      <a:pt x="149" y="15"/>
                    </a:lnTo>
                    <a:lnTo>
                      <a:pt x="144" y="16"/>
                    </a:lnTo>
                    <a:lnTo>
                      <a:pt x="138" y="17"/>
                    </a:lnTo>
                    <a:lnTo>
                      <a:pt x="132" y="17"/>
                    </a:lnTo>
                    <a:lnTo>
                      <a:pt x="124" y="18"/>
                    </a:lnTo>
                    <a:lnTo>
                      <a:pt x="117" y="19"/>
                    </a:lnTo>
                    <a:lnTo>
                      <a:pt x="109" y="20"/>
                    </a:lnTo>
                    <a:lnTo>
                      <a:pt x="100" y="21"/>
                    </a:lnTo>
                    <a:lnTo>
                      <a:pt x="92" y="22"/>
                    </a:lnTo>
                    <a:lnTo>
                      <a:pt x="83" y="23"/>
                    </a:lnTo>
                    <a:lnTo>
                      <a:pt x="75" y="24"/>
                    </a:lnTo>
                    <a:lnTo>
                      <a:pt x="67" y="25"/>
                    </a:lnTo>
                    <a:lnTo>
                      <a:pt x="60" y="25"/>
                    </a:lnTo>
                    <a:lnTo>
                      <a:pt x="54" y="26"/>
                    </a:lnTo>
                    <a:lnTo>
                      <a:pt x="49" y="27"/>
                    </a:lnTo>
                    <a:lnTo>
                      <a:pt x="44" y="28"/>
                    </a:lnTo>
                    <a:lnTo>
                      <a:pt x="41" y="28"/>
                    </a:lnTo>
                    <a:lnTo>
                      <a:pt x="38" y="29"/>
                    </a:lnTo>
                    <a:lnTo>
                      <a:pt x="35" y="29"/>
                    </a:lnTo>
                    <a:lnTo>
                      <a:pt x="31" y="29"/>
                    </a:lnTo>
                    <a:lnTo>
                      <a:pt x="27" y="29"/>
                    </a:lnTo>
                    <a:lnTo>
                      <a:pt x="24" y="29"/>
                    </a:lnTo>
                    <a:lnTo>
                      <a:pt x="20" y="30"/>
                    </a:lnTo>
                    <a:lnTo>
                      <a:pt x="17" y="30"/>
                    </a:lnTo>
                    <a:lnTo>
                      <a:pt x="13" y="30"/>
                    </a:lnTo>
                    <a:lnTo>
                      <a:pt x="10" y="30"/>
                    </a:lnTo>
                    <a:lnTo>
                      <a:pt x="8" y="30"/>
                    </a:lnTo>
                    <a:lnTo>
                      <a:pt x="5" y="31"/>
                    </a:lnTo>
                    <a:lnTo>
                      <a:pt x="3" y="31"/>
                    </a:lnTo>
                    <a:lnTo>
                      <a:pt x="1" y="31"/>
                    </a:lnTo>
                    <a:lnTo>
                      <a:pt x="0" y="32"/>
                    </a:lnTo>
                    <a:lnTo>
                      <a:pt x="0" y="32"/>
                    </a:lnTo>
                    <a:lnTo>
                      <a:pt x="2" y="33"/>
                    </a:lnTo>
                    <a:lnTo>
                      <a:pt x="5" y="33"/>
                    </a:lnTo>
                    <a:lnTo>
                      <a:pt x="10" y="33"/>
                    </a:lnTo>
                    <a:lnTo>
                      <a:pt x="15" y="33"/>
                    </a:lnTo>
                    <a:lnTo>
                      <a:pt x="21" y="33"/>
                    </a:lnTo>
                    <a:lnTo>
                      <a:pt x="28" y="32"/>
                    </a:lnTo>
                    <a:lnTo>
                      <a:pt x="35" y="32"/>
                    </a:lnTo>
                    <a:lnTo>
                      <a:pt x="43" y="31"/>
                    </a:lnTo>
                    <a:lnTo>
                      <a:pt x="51" y="31"/>
                    </a:lnTo>
                    <a:lnTo>
                      <a:pt x="59" y="30"/>
                    </a:lnTo>
                    <a:lnTo>
                      <a:pt x="67" y="29"/>
                    </a:lnTo>
                    <a:lnTo>
                      <a:pt x="76" y="28"/>
                    </a:lnTo>
                    <a:lnTo>
                      <a:pt x="84" y="27"/>
                    </a:lnTo>
                    <a:lnTo>
                      <a:pt x="92" y="27"/>
                    </a:lnTo>
                    <a:lnTo>
                      <a:pt x="99" y="26"/>
                    </a:lnTo>
                    <a:lnTo>
                      <a:pt x="106" y="2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372" name="Freeform 124"/>
              <p:cNvSpPr>
                <a:spLocks/>
              </p:cNvSpPr>
              <p:nvPr/>
            </p:nvSpPr>
            <p:spPr bwMode="auto">
              <a:xfrm>
                <a:off x="2531" y="460"/>
                <a:ext cx="56" cy="72"/>
              </a:xfrm>
              <a:custGeom>
                <a:avLst/>
                <a:gdLst/>
                <a:ahLst/>
                <a:cxnLst>
                  <a:cxn ang="0">
                    <a:pos x="0" y="10"/>
                  </a:cxn>
                  <a:cxn ang="0">
                    <a:pos x="3" y="8"/>
                  </a:cxn>
                  <a:cxn ang="0">
                    <a:pos x="6" y="6"/>
                  </a:cxn>
                  <a:cxn ang="0">
                    <a:pos x="10" y="4"/>
                  </a:cxn>
                  <a:cxn ang="0">
                    <a:pos x="15" y="3"/>
                  </a:cxn>
                  <a:cxn ang="0">
                    <a:pos x="20" y="2"/>
                  </a:cxn>
                  <a:cxn ang="0">
                    <a:pos x="25" y="0"/>
                  </a:cxn>
                  <a:cxn ang="0">
                    <a:pos x="31" y="0"/>
                  </a:cxn>
                  <a:cxn ang="0">
                    <a:pos x="36" y="0"/>
                  </a:cxn>
                  <a:cxn ang="0">
                    <a:pos x="39" y="5"/>
                  </a:cxn>
                  <a:cxn ang="0">
                    <a:pos x="42" y="11"/>
                  </a:cxn>
                  <a:cxn ang="0">
                    <a:pos x="45" y="19"/>
                  </a:cxn>
                  <a:cxn ang="0">
                    <a:pos x="48" y="26"/>
                  </a:cxn>
                  <a:cxn ang="0">
                    <a:pos x="51" y="34"/>
                  </a:cxn>
                  <a:cxn ang="0">
                    <a:pos x="53" y="42"/>
                  </a:cxn>
                  <a:cxn ang="0">
                    <a:pos x="55" y="49"/>
                  </a:cxn>
                  <a:cxn ang="0">
                    <a:pos x="56" y="56"/>
                  </a:cxn>
                  <a:cxn ang="0">
                    <a:pos x="53" y="57"/>
                  </a:cxn>
                  <a:cxn ang="0">
                    <a:pos x="49" y="59"/>
                  </a:cxn>
                  <a:cxn ang="0">
                    <a:pos x="44" y="61"/>
                  </a:cxn>
                  <a:cxn ang="0">
                    <a:pos x="39" y="64"/>
                  </a:cxn>
                  <a:cxn ang="0">
                    <a:pos x="35" y="66"/>
                  </a:cxn>
                  <a:cxn ang="0">
                    <a:pos x="30" y="68"/>
                  </a:cxn>
                  <a:cxn ang="0">
                    <a:pos x="27" y="70"/>
                  </a:cxn>
                  <a:cxn ang="0">
                    <a:pos x="23" y="72"/>
                  </a:cxn>
                  <a:cxn ang="0">
                    <a:pos x="21" y="67"/>
                  </a:cxn>
                  <a:cxn ang="0">
                    <a:pos x="18" y="60"/>
                  </a:cxn>
                  <a:cxn ang="0">
                    <a:pos x="16" y="51"/>
                  </a:cxn>
                  <a:cxn ang="0">
                    <a:pos x="12" y="40"/>
                  </a:cxn>
                  <a:cxn ang="0">
                    <a:pos x="9" y="29"/>
                  </a:cxn>
                  <a:cxn ang="0">
                    <a:pos x="6" y="20"/>
                  </a:cxn>
                  <a:cxn ang="0">
                    <a:pos x="3" y="13"/>
                  </a:cxn>
                  <a:cxn ang="0">
                    <a:pos x="0" y="10"/>
                  </a:cxn>
                </a:cxnLst>
                <a:rect l="0" t="0" r="r" b="b"/>
                <a:pathLst>
                  <a:path w="56" h="72">
                    <a:moveTo>
                      <a:pt x="0" y="10"/>
                    </a:moveTo>
                    <a:lnTo>
                      <a:pt x="3" y="8"/>
                    </a:lnTo>
                    <a:lnTo>
                      <a:pt x="6" y="6"/>
                    </a:lnTo>
                    <a:lnTo>
                      <a:pt x="10" y="4"/>
                    </a:lnTo>
                    <a:lnTo>
                      <a:pt x="15" y="3"/>
                    </a:lnTo>
                    <a:lnTo>
                      <a:pt x="20" y="2"/>
                    </a:lnTo>
                    <a:lnTo>
                      <a:pt x="25" y="0"/>
                    </a:lnTo>
                    <a:lnTo>
                      <a:pt x="31" y="0"/>
                    </a:lnTo>
                    <a:lnTo>
                      <a:pt x="36" y="0"/>
                    </a:lnTo>
                    <a:lnTo>
                      <a:pt x="39" y="5"/>
                    </a:lnTo>
                    <a:lnTo>
                      <a:pt x="42" y="11"/>
                    </a:lnTo>
                    <a:lnTo>
                      <a:pt x="45" y="19"/>
                    </a:lnTo>
                    <a:lnTo>
                      <a:pt x="48" y="26"/>
                    </a:lnTo>
                    <a:lnTo>
                      <a:pt x="51" y="34"/>
                    </a:lnTo>
                    <a:lnTo>
                      <a:pt x="53" y="42"/>
                    </a:lnTo>
                    <a:lnTo>
                      <a:pt x="55" y="49"/>
                    </a:lnTo>
                    <a:lnTo>
                      <a:pt x="56" y="56"/>
                    </a:lnTo>
                    <a:lnTo>
                      <a:pt x="53" y="57"/>
                    </a:lnTo>
                    <a:lnTo>
                      <a:pt x="49" y="59"/>
                    </a:lnTo>
                    <a:lnTo>
                      <a:pt x="44" y="61"/>
                    </a:lnTo>
                    <a:lnTo>
                      <a:pt x="39" y="64"/>
                    </a:lnTo>
                    <a:lnTo>
                      <a:pt x="35" y="66"/>
                    </a:lnTo>
                    <a:lnTo>
                      <a:pt x="30" y="68"/>
                    </a:lnTo>
                    <a:lnTo>
                      <a:pt x="27" y="70"/>
                    </a:lnTo>
                    <a:lnTo>
                      <a:pt x="23" y="72"/>
                    </a:lnTo>
                    <a:lnTo>
                      <a:pt x="21" y="67"/>
                    </a:lnTo>
                    <a:lnTo>
                      <a:pt x="18" y="60"/>
                    </a:lnTo>
                    <a:lnTo>
                      <a:pt x="16" y="51"/>
                    </a:lnTo>
                    <a:lnTo>
                      <a:pt x="12" y="40"/>
                    </a:lnTo>
                    <a:lnTo>
                      <a:pt x="9" y="29"/>
                    </a:lnTo>
                    <a:lnTo>
                      <a:pt x="6" y="20"/>
                    </a:lnTo>
                    <a:lnTo>
                      <a:pt x="3" y="13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7FC6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373" name="Freeform 125"/>
              <p:cNvSpPr>
                <a:spLocks/>
              </p:cNvSpPr>
              <p:nvPr/>
            </p:nvSpPr>
            <p:spPr bwMode="auto">
              <a:xfrm>
                <a:off x="2541" y="464"/>
                <a:ext cx="22" cy="23"/>
              </a:xfrm>
              <a:custGeom>
                <a:avLst/>
                <a:gdLst/>
                <a:ahLst/>
                <a:cxnLst>
                  <a:cxn ang="0">
                    <a:pos x="2" y="23"/>
                  </a:cxn>
                  <a:cxn ang="0">
                    <a:pos x="4" y="23"/>
                  </a:cxn>
                  <a:cxn ang="0">
                    <a:pos x="7" y="22"/>
                  </a:cxn>
                  <a:cxn ang="0">
                    <a:pos x="10" y="21"/>
                  </a:cxn>
                  <a:cxn ang="0">
                    <a:pos x="13" y="19"/>
                  </a:cxn>
                  <a:cxn ang="0">
                    <a:pos x="16" y="17"/>
                  </a:cxn>
                  <a:cxn ang="0">
                    <a:pos x="19" y="15"/>
                  </a:cxn>
                  <a:cxn ang="0">
                    <a:pos x="21" y="14"/>
                  </a:cxn>
                  <a:cxn ang="0">
                    <a:pos x="22" y="12"/>
                  </a:cxn>
                  <a:cxn ang="0">
                    <a:pos x="22" y="11"/>
                  </a:cxn>
                  <a:cxn ang="0">
                    <a:pos x="22" y="8"/>
                  </a:cxn>
                  <a:cxn ang="0">
                    <a:pos x="21" y="6"/>
                  </a:cxn>
                  <a:cxn ang="0">
                    <a:pos x="20" y="4"/>
                  </a:cxn>
                  <a:cxn ang="0">
                    <a:pos x="19" y="2"/>
                  </a:cxn>
                  <a:cxn ang="0">
                    <a:pos x="18" y="1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13" y="1"/>
                  </a:cxn>
                  <a:cxn ang="0">
                    <a:pos x="11" y="2"/>
                  </a:cxn>
                  <a:cxn ang="0">
                    <a:pos x="10" y="3"/>
                  </a:cxn>
                  <a:cxn ang="0">
                    <a:pos x="9" y="4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11" y="4"/>
                  </a:cxn>
                  <a:cxn ang="0">
                    <a:pos x="11" y="4"/>
                  </a:cxn>
                  <a:cxn ang="0">
                    <a:pos x="12" y="4"/>
                  </a:cxn>
                  <a:cxn ang="0">
                    <a:pos x="13" y="4"/>
                  </a:cxn>
                  <a:cxn ang="0">
                    <a:pos x="14" y="3"/>
                  </a:cxn>
                  <a:cxn ang="0">
                    <a:pos x="15" y="3"/>
                  </a:cxn>
                  <a:cxn ang="0">
                    <a:pos x="15" y="4"/>
                  </a:cxn>
                  <a:cxn ang="0">
                    <a:pos x="17" y="6"/>
                  </a:cxn>
                  <a:cxn ang="0">
                    <a:pos x="18" y="9"/>
                  </a:cxn>
                  <a:cxn ang="0">
                    <a:pos x="18" y="12"/>
                  </a:cxn>
                  <a:cxn ang="0">
                    <a:pos x="16" y="13"/>
                  </a:cxn>
                  <a:cxn ang="0">
                    <a:pos x="14" y="14"/>
                  </a:cxn>
                  <a:cxn ang="0">
                    <a:pos x="11" y="15"/>
                  </a:cxn>
                  <a:cxn ang="0">
                    <a:pos x="9" y="16"/>
                  </a:cxn>
                  <a:cxn ang="0">
                    <a:pos x="6" y="17"/>
                  </a:cxn>
                  <a:cxn ang="0">
                    <a:pos x="4" y="18"/>
                  </a:cxn>
                  <a:cxn ang="0">
                    <a:pos x="3" y="19"/>
                  </a:cxn>
                  <a:cxn ang="0">
                    <a:pos x="2" y="19"/>
                  </a:cxn>
                  <a:cxn ang="0">
                    <a:pos x="2" y="19"/>
                  </a:cxn>
                  <a:cxn ang="0">
                    <a:pos x="2" y="17"/>
                  </a:cxn>
                  <a:cxn ang="0">
                    <a:pos x="2" y="17"/>
                  </a:cxn>
                  <a:cxn ang="0">
                    <a:pos x="1" y="16"/>
                  </a:cxn>
                  <a:cxn ang="0">
                    <a:pos x="0" y="19"/>
                  </a:cxn>
                  <a:cxn ang="0">
                    <a:pos x="0" y="21"/>
                  </a:cxn>
                  <a:cxn ang="0">
                    <a:pos x="1" y="23"/>
                  </a:cxn>
                  <a:cxn ang="0">
                    <a:pos x="2" y="23"/>
                  </a:cxn>
                </a:cxnLst>
                <a:rect l="0" t="0" r="r" b="b"/>
                <a:pathLst>
                  <a:path w="22" h="23">
                    <a:moveTo>
                      <a:pt x="2" y="23"/>
                    </a:moveTo>
                    <a:lnTo>
                      <a:pt x="4" y="23"/>
                    </a:lnTo>
                    <a:lnTo>
                      <a:pt x="7" y="22"/>
                    </a:lnTo>
                    <a:lnTo>
                      <a:pt x="10" y="21"/>
                    </a:lnTo>
                    <a:lnTo>
                      <a:pt x="13" y="19"/>
                    </a:lnTo>
                    <a:lnTo>
                      <a:pt x="16" y="17"/>
                    </a:lnTo>
                    <a:lnTo>
                      <a:pt x="19" y="15"/>
                    </a:lnTo>
                    <a:lnTo>
                      <a:pt x="21" y="14"/>
                    </a:lnTo>
                    <a:lnTo>
                      <a:pt x="22" y="12"/>
                    </a:lnTo>
                    <a:lnTo>
                      <a:pt x="22" y="11"/>
                    </a:lnTo>
                    <a:lnTo>
                      <a:pt x="22" y="8"/>
                    </a:lnTo>
                    <a:lnTo>
                      <a:pt x="21" y="6"/>
                    </a:lnTo>
                    <a:lnTo>
                      <a:pt x="20" y="4"/>
                    </a:lnTo>
                    <a:lnTo>
                      <a:pt x="19" y="2"/>
                    </a:lnTo>
                    <a:lnTo>
                      <a:pt x="18" y="1"/>
                    </a:lnTo>
                    <a:lnTo>
                      <a:pt x="16" y="0"/>
                    </a:lnTo>
                    <a:lnTo>
                      <a:pt x="15" y="0"/>
                    </a:lnTo>
                    <a:lnTo>
                      <a:pt x="13" y="1"/>
                    </a:lnTo>
                    <a:lnTo>
                      <a:pt x="11" y="2"/>
                    </a:lnTo>
                    <a:lnTo>
                      <a:pt x="10" y="3"/>
                    </a:lnTo>
                    <a:lnTo>
                      <a:pt x="9" y="4"/>
                    </a:lnTo>
                    <a:lnTo>
                      <a:pt x="10" y="4"/>
                    </a:lnTo>
                    <a:lnTo>
                      <a:pt x="10" y="4"/>
                    </a:lnTo>
                    <a:lnTo>
                      <a:pt x="11" y="4"/>
                    </a:lnTo>
                    <a:lnTo>
                      <a:pt x="11" y="4"/>
                    </a:lnTo>
                    <a:lnTo>
                      <a:pt x="12" y="4"/>
                    </a:lnTo>
                    <a:lnTo>
                      <a:pt x="13" y="4"/>
                    </a:lnTo>
                    <a:lnTo>
                      <a:pt x="14" y="3"/>
                    </a:lnTo>
                    <a:lnTo>
                      <a:pt x="15" y="3"/>
                    </a:lnTo>
                    <a:lnTo>
                      <a:pt x="15" y="4"/>
                    </a:lnTo>
                    <a:lnTo>
                      <a:pt x="17" y="6"/>
                    </a:lnTo>
                    <a:lnTo>
                      <a:pt x="18" y="9"/>
                    </a:lnTo>
                    <a:lnTo>
                      <a:pt x="18" y="12"/>
                    </a:lnTo>
                    <a:lnTo>
                      <a:pt x="16" y="13"/>
                    </a:lnTo>
                    <a:lnTo>
                      <a:pt x="14" y="14"/>
                    </a:lnTo>
                    <a:lnTo>
                      <a:pt x="11" y="15"/>
                    </a:lnTo>
                    <a:lnTo>
                      <a:pt x="9" y="16"/>
                    </a:lnTo>
                    <a:lnTo>
                      <a:pt x="6" y="17"/>
                    </a:lnTo>
                    <a:lnTo>
                      <a:pt x="4" y="18"/>
                    </a:lnTo>
                    <a:lnTo>
                      <a:pt x="3" y="19"/>
                    </a:lnTo>
                    <a:lnTo>
                      <a:pt x="2" y="19"/>
                    </a:lnTo>
                    <a:lnTo>
                      <a:pt x="2" y="19"/>
                    </a:lnTo>
                    <a:lnTo>
                      <a:pt x="2" y="17"/>
                    </a:lnTo>
                    <a:lnTo>
                      <a:pt x="2" y="17"/>
                    </a:lnTo>
                    <a:lnTo>
                      <a:pt x="1" y="16"/>
                    </a:lnTo>
                    <a:lnTo>
                      <a:pt x="0" y="19"/>
                    </a:lnTo>
                    <a:lnTo>
                      <a:pt x="0" y="21"/>
                    </a:lnTo>
                    <a:lnTo>
                      <a:pt x="1" y="23"/>
                    </a:lnTo>
                    <a:lnTo>
                      <a:pt x="2" y="2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374" name="Freeform 126"/>
              <p:cNvSpPr>
                <a:spLocks/>
              </p:cNvSpPr>
              <p:nvPr/>
            </p:nvSpPr>
            <p:spPr bwMode="auto">
              <a:xfrm>
                <a:off x="2480" y="398"/>
                <a:ext cx="122" cy="58"/>
              </a:xfrm>
              <a:custGeom>
                <a:avLst/>
                <a:gdLst/>
                <a:ahLst/>
                <a:cxnLst>
                  <a:cxn ang="0">
                    <a:pos x="14" y="49"/>
                  </a:cxn>
                  <a:cxn ang="0">
                    <a:pos x="22" y="41"/>
                  </a:cxn>
                  <a:cxn ang="0">
                    <a:pos x="31" y="34"/>
                  </a:cxn>
                  <a:cxn ang="0">
                    <a:pos x="40" y="27"/>
                  </a:cxn>
                  <a:cxn ang="0">
                    <a:pos x="49" y="20"/>
                  </a:cxn>
                  <a:cxn ang="0">
                    <a:pos x="57" y="15"/>
                  </a:cxn>
                  <a:cxn ang="0">
                    <a:pos x="64" y="12"/>
                  </a:cxn>
                  <a:cxn ang="0">
                    <a:pos x="71" y="9"/>
                  </a:cxn>
                  <a:cxn ang="0">
                    <a:pos x="79" y="6"/>
                  </a:cxn>
                  <a:cxn ang="0">
                    <a:pos x="86" y="5"/>
                  </a:cxn>
                  <a:cxn ang="0">
                    <a:pos x="94" y="4"/>
                  </a:cxn>
                  <a:cxn ang="0">
                    <a:pos x="104" y="5"/>
                  </a:cxn>
                  <a:cxn ang="0">
                    <a:pos x="113" y="9"/>
                  </a:cxn>
                  <a:cxn ang="0">
                    <a:pos x="118" y="18"/>
                  </a:cxn>
                  <a:cxn ang="0">
                    <a:pos x="113" y="25"/>
                  </a:cxn>
                  <a:cxn ang="0">
                    <a:pos x="106" y="29"/>
                  </a:cxn>
                  <a:cxn ang="0">
                    <a:pos x="96" y="33"/>
                  </a:cxn>
                  <a:cxn ang="0">
                    <a:pos x="84" y="36"/>
                  </a:cxn>
                  <a:cxn ang="0">
                    <a:pos x="71" y="40"/>
                  </a:cxn>
                  <a:cxn ang="0">
                    <a:pos x="62" y="45"/>
                  </a:cxn>
                  <a:cxn ang="0">
                    <a:pos x="55" y="51"/>
                  </a:cxn>
                  <a:cxn ang="0">
                    <a:pos x="60" y="57"/>
                  </a:cxn>
                  <a:cxn ang="0">
                    <a:pos x="63" y="58"/>
                  </a:cxn>
                  <a:cxn ang="0">
                    <a:pos x="67" y="58"/>
                  </a:cxn>
                  <a:cxn ang="0">
                    <a:pos x="69" y="58"/>
                  </a:cxn>
                  <a:cxn ang="0">
                    <a:pos x="71" y="55"/>
                  </a:cxn>
                  <a:cxn ang="0">
                    <a:pos x="69" y="53"/>
                  </a:cxn>
                  <a:cxn ang="0">
                    <a:pos x="67" y="53"/>
                  </a:cxn>
                  <a:cxn ang="0">
                    <a:pos x="63" y="53"/>
                  </a:cxn>
                  <a:cxn ang="0">
                    <a:pos x="61" y="51"/>
                  </a:cxn>
                  <a:cxn ang="0">
                    <a:pos x="67" y="44"/>
                  </a:cxn>
                  <a:cxn ang="0">
                    <a:pos x="77" y="40"/>
                  </a:cxn>
                  <a:cxn ang="0">
                    <a:pos x="89" y="37"/>
                  </a:cxn>
                  <a:cxn ang="0">
                    <a:pos x="102" y="34"/>
                  </a:cxn>
                  <a:cxn ang="0">
                    <a:pos x="114" y="29"/>
                  </a:cxn>
                  <a:cxn ang="0">
                    <a:pos x="121" y="22"/>
                  </a:cxn>
                  <a:cxn ang="0">
                    <a:pos x="122" y="16"/>
                  </a:cxn>
                  <a:cxn ang="0">
                    <a:pos x="121" y="13"/>
                  </a:cxn>
                  <a:cxn ang="0">
                    <a:pos x="112" y="4"/>
                  </a:cxn>
                  <a:cxn ang="0">
                    <a:pos x="101" y="0"/>
                  </a:cxn>
                  <a:cxn ang="0">
                    <a:pos x="89" y="0"/>
                  </a:cxn>
                  <a:cxn ang="0">
                    <a:pos x="76" y="3"/>
                  </a:cxn>
                  <a:cxn ang="0">
                    <a:pos x="63" y="8"/>
                  </a:cxn>
                  <a:cxn ang="0">
                    <a:pos x="52" y="14"/>
                  </a:cxn>
                  <a:cxn ang="0">
                    <a:pos x="42" y="21"/>
                  </a:cxn>
                  <a:cxn ang="0">
                    <a:pos x="32" y="28"/>
                  </a:cxn>
                  <a:cxn ang="0">
                    <a:pos x="23" y="36"/>
                  </a:cxn>
                  <a:cxn ang="0">
                    <a:pos x="13" y="45"/>
                  </a:cxn>
                  <a:cxn ang="0">
                    <a:pos x="5" y="53"/>
                  </a:cxn>
                  <a:cxn ang="0">
                    <a:pos x="0" y="56"/>
                  </a:cxn>
                  <a:cxn ang="0">
                    <a:pos x="2" y="57"/>
                  </a:cxn>
                  <a:cxn ang="0">
                    <a:pos x="5" y="55"/>
                  </a:cxn>
                </a:cxnLst>
                <a:rect l="0" t="0" r="r" b="b"/>
                <a:pathLst>
                  <a:path w="122" h="58">
                    <a:moveTo>
                      <a:pt x="8" y="53"/>
                    </a:moveTo>
                    <a:lnTo>
                      <a:pt x="11" y="51"/>
                    </a:lnTo>
                    <a:lnTo>
                      <a:pt x="14" y="49"/>
                    </a:lnTo>
                    <a:lnTo>
                      <a:pt x="16" y="46"/>
                    </a:lnTo>
                    <a:lnTo>
                      <a:pt x="19" y="44"/>
                    </a:lnTo>
                    <a:lnTo>
                      <a:pt x="22" y="41"/>
                    </a:lnTo>
                    <a:lnTo>
                      <a:pt x="25" y="39"/>
                    </a:lnTo>
                    <a:lnTo>
                      <a:pt x="28" y="36"/>
                    </a:lnTo>
                    <a:lnTo>
                      <a:pt x="31" y="34"/>
                    </a:lnTo>
                    <a:lnTo>
                      <a:pt x="34" y="31"/>
                    </a:lnTo>
                    <a:lnTo>
                      <a:pt x="37" y="29"/>
                    </a:lnTo>
                    <a:lnTo>
                      <a:pt x="40" y="27"/>
                    </a:lnTo>
                    <a:lnTo>
                      <a:pt x="43" y="25"/>
                    </a:lnTo>
                    <a:lnTo>
                      <a:pt x="45" y="22"/>
                    </a:lnTo>
                    <a:lnTo>
                      <a:pt x="49" y="20"/>
                    </a:lnTo>
                    <a:lnTo>
                      <a:pt x="52" y="18"/>
                    </a:lnTo>
                    <a:lnTo>
                      <a:pt x="55" y="17"/>
                    </a:lnTo>
                    <a:lnTo>
                      <a:pt x="57" y="15"/>
                    </a:lnTo>
                    <a:lnTo>
                      <a:pt x="60" y="14"/>
                    </a:lnTo>
                    <a:lnTo>
                      <a:pt x="62" y="13"/>
                    </a:lnTo>
                    <a:lnTo>
                      <a:pt x="64" y="12"/>
                    </a:lnTo>
                    <a:lnTo>
                      <a:pt x="67" y="11"/>
                    </a:lnTo>
                    <a:lnTo>
                      <a:pt x="69" y="10"/>
                    </a:lnTo>
                    <a:lnTo>
                      <a:pt x="71" y="9"/>
                    </a:lnTo>
                    <a:lnTo>
                      <a:pt x="74" y="8"/>
                    </a:lnTo>
                    <a:lnTo>
                      <a:pt x="76" y="7"/>
                    </a:lnTo>
                    <a:lnTo>
                      <a:pt x="79" y="6"/>
                    </a:lnTo>
                    <a:lnTo>
                      <a:pt x="81" y="6"/>
                    </a:lnTo>
                    <a:lnTo>
                      <a:pt x="84" y="5"/>
                    </a:lnTo>
                    <a:lnTo>
                      <a:pt x="86" y="5"/>
                    </a:lnTo>
                    <a:lnTo>
                      <a:pt x="89" y="4"/>
                    </a:lnTo>
                    <a:lnTo>
                      <a:pt x="91" y="4"/>
                    </a:lnTo>
                    <a:lnTo>
                      <a:pt x="94" y="4"/>
                    </a:lnTo>
                    <a:lnTo>
                      <a:pt x="97" y="4"/>
                    </a:lnTo>
                    <a:lnTo>
                      <a:pt x="100" y="4"/>
                    </a:lnTo>
                    <a:lnTo>
                      <a:pt x="104" y="5"/>
                    </a:lnTo>
                    <a:lnTo>
                      <a:pt x="107" y="5"/>
                    </a:lnTo>
                    <a:lnTo>
                      <a:pt x="111" y="7"/>
                    </a:lnTo>
                    <a:lnTo>
                      <a:pt x="113" y="9"/>
                    </a:lnTo>
                    <a:lnTo>
                      <a:pt x="116" y="12"/>
                    </a:lnTo>
                    <a:lnTo>
                      <a:pt x="118" y="15"/>
                    </a:lnTo>
                    <a:lnTo>
                      <a:pt x="118" y="18"/>
                    </a:lnTo>
                    <a:lnTo>
                      <a:pt x="116" y="21"/>
                    </a:lnTo>
                    <a:lnTo>
                      <a:pt x="115" y="24"/>
                    </a:lnTo>
                    <a:lnTo>
                      <a:pt x="113" y="25"/>
                    </a:lnTo>
                    <a:lnTo>
                      <a:pt x="111" y="27"/>
                    </a:lnTo>
                    <a:lnTo>
                      <a:pt x="108" y="28"/>
                    </a:lnTo>
                    <a:lnTo>
                      <a:pt x="106" y="29"/>
                    </a:lnTo>
                    <a:lnTo>
                      <a:pt x="103" y="30"/>
                    </a:lnTo>
                    <a:lnTo>
                      <a:pt x="101" y="31"/>
                    </a:lnTo>
                    <a:lnTo>
                      <a:pt x="96" y="33"/>
                    </a:lnTo>
                    <a:lnTo>
                      <a:pt x="92" y="34"/>
                    </a:lnTo>
                    <a:lnTo>
                      <a:pt x="88" y="35"/>
                    </a:lnTo>
                    <a:lnTo>
                      <a:pt x="84" y="36"/>
                    </a:lnTo>
                    <a:lnTo>
                      <a:pt x="79" y="37"/>
                    </a:lnTo>
                    <a:lnTo>
                      <a:pt x="75" y="38"/>
                    </a:lnTo>
                    <a:lnTo>
                      <a:pt x="71" y="40"/>
                    </a:lnTo>
                    <a:lnTo>
                      <a:pt x="67" y="42"/>
                    </a:lnTo>
                    <a:lnTo>
                      <a:pt x="65" y="43"/>
                    </a:lnTo>
                    <a:lnTo>
                      <a:pt x="62" y="45"/>
                    </a:lnTo>
                    <a:lnTo>
                      <a:pt x="59" y="47"/>
                    </a:lnTo>
                    <a:lnTo>
                      <a:pt x="57" y="49"/>
                    </a:lnTo>
                    <a:lnTo>
                      <a:pt x="55" y="51"/>
                    </a:lnTo>
                    <a:lnTo>
                      <a:pt x="55" y="53"/>
                    </a:lnTo>
                    <a:lnTo>
                      <a:pt x="56" y="55"/>
                    </a:lnTo>
                    <a:lnTo>
                      <a:pt x="60" y="57"/>
                    </a:lnTo>
                    <a:lnTo>
                      <a:pt x="61" y="57"/>
                    </a:lnTo>
                    <a:lnTo>
                      <a:pt x="63" y="57"/>
                    </a:lnTo>
                    <a:lnTo>
                      <a:pt x="63" y="58"/>
                    </a:lnTo>
                    <a:lnTo>
                      <a:pt x="65" y="58"/>
                    </a:lnTo>
                    <a:lnTo>
                      <a:pt x="66" y="58"/>
                    </a:lnTo>
                    <a:lnTo>
                      <a:pt x="67" y="58"/>
                    </a:lnTo>
                    <a:lnTo>
                      <a:pt x="67" y="58"/>
                    </a:lnTo>
                    <a:lnTo>
                      <a:pt x="68" y="58"/>
                    </a:lnTo>
                    <a:lnTo>
                      <a:pt x="69" y="58"/>
                    </a:lnTo>
                    <a:lnTo>
                      <a:pt x="70" y="57"/>
                    </a:lnTo>
                    <a:lnTo>
                      <a:pt x="70" y="57"/>
                    </a:lnTo>
                    <a:lnTo>
                      <a:pt x="71" y="55"/>
                    </a:lnTo>
                    <a:lnTo>
                      <a:pt x="70" y="55"/>
                    </a:lnTo>
                    <a:lnTo>
                      <a:pt x="70" y="54"/>
                    </a:lnTo>
                    <a:lnTo>
                      <a:pt x="69" y="53"/>
                    </a:lnTo>
                    <a:lnTo>
                      <a:pt x="68" y="53"/>
                    </a:lnTo>
                    <a:lnTo>
                      <a:pt x="67" y="53"/>
                    </a:lnTo>
                    <a:lnTo>
                      <a:pt x="67" y="53"/>
                    </a:lnTo>
                    <a:lnTo>
                      <a:pt x="65" y="53"/>
                    </a:lnTo>
                    <a:lnTo>
                      <a:pt x="64" y="53"/>
                    </a:lnTo>
                    <a:lnTo>
                      <a:pt x="63" y="53"/>
                    </a:lnTo>
                    <a:lnTo>
                      <a:pt x="62" y="53"/>
                    </a:lnTo>
                    <a:lnTo>
                      <a:pt x="61" y="52"/>
                    </a:lnTo>
                    <a:lnTo>
                      <a:pt x="61" y="51"/>
                    </a:lnTo>
                    <a:lnTo>
                      <a:pt x="63" y="48"/>
                    </a:lnTo>
                    <a:lnTo>
                      <a:pt x="65" y="46"/>
                    </a:lnTo>
                    <a:lnTo>
                      <a:pt x="67" y="44"/>
                    </a:lnTo>
                    <a:lnTo>
                      <a:pt x="70" y="42"/>
                    </a:lnTo>
                    <a:lnTo>
                      <a:pt x="74" y="41"/>
                    </a:lnTo>
                    <a:lnTo>
                      <a:pt x="77" y="40"/>
                    </a:lnTo>
                    <a:lnTo>
                      <a:pt x="81" y="39"/>
                    </a:lnTo>
                    <a:lnTo>
                      <a:pt x="85" y="38"/>
                    </a:lnTo>
                    <a:lnTo>
                      <a:pt x="89" y="37"/>
                    </a:lnTo>
                    <a:lnTo>
                      <a:pt x="94" y="36"/>
                    </a:lnTo>
                    <a:lnTo>
                      <a:pt x="98" y="36"/>
                    </a:lnTo>
                    <a:lnTo>
                      <a:pt x="102" y="34"/>
                    </a:lnTo>
                    <a:lnTo>
                      <a:pt x="106" y="33"/>
                    </a:lnTo>
                    <a:lnTo>
                      <a:pt x="110" y="31"/>
                    </a:lnTo>
                    <a:lnTo>
                      <a:pt x="114" y="29"/>
                    </a:lnTo>
                    <a:lnTo>
                      <a:pt x="117" y="27"/>
                    </a:lnTo>
                    <a:lnTo>
                      <a:pt x="120" y="24"/>
                    </a:lnTo>
                    <a:lnTo>
                      <a:pt x="121" y="22"/>
                    </a:lnTo>
                    <a:lnTo>
                      <a:pt x="122" y="20"/>
                    </a:lnTo>
                    <a:lnTo>
                      <a:pt x="122" y="18"/>
                    </a:lnTo>
                    <a:lnTo>
                      <a:pt x="122" y="16"/>
                    </a:lnTo>
                    <a:lnTo>
                      <a:pt x="121" y="14"/>
                    </a:lnTo>
                    <a:lnTo>
                      <a:pt x="121" y="13"/>
                    </a:lnTo>
                    <a:lnTo>
                      <a:pt x="121" y="13"/>
                    </a:lnTo>
                    <a:lnTo>
                      <a:pt x="119" y="9"/>
                    </a:lnTo>
                    <a:lnTo>
                      <a:pt x="116" y="6"/>
                    </a:lnTo>
                    <a:lnTo>
                      <a:pt x="112" y="4"/>
                    </a:lnTo>
                    <a:lnTo>
                      <a:pt x="109" y="2"/>
                    </a:lnTo>
                    <a:lnTo>
                      <a:pt x="105" y="0"/>
                    </a:lnTo>
                    <a:lnTo>
                      <a:pt x="101" y="0"/>
                    </a:lnTo>
                    <a:lnTo>
                      <a:pt x="97" y="0"/>
                    </a:lnTo>
                    <a:lnTo>
                      <a:pt x="93" y="0"/>
                    </a:lnTo>
                    <a:lnTo>
                      <a:pt x="89" y="0"/>
                    </a:lnTo>
                    <a:lnTo>
                      <a:pt x="85" y="1"/>
                    </a:lnTo>
                    <a:lnTo>
                      <a:pt x="80" y="2"/>
                    </a:lnTo>
                    <a:lnTo>
                      <a:pt x="76" y="3"/>
                    </a:lnTo>
                    <a:lnTo>
                      <a:pt x="71" y="4"/>
                    </a:lnTo>
                    <a:lnTo>
                      <a:pt x="67" y="6"/>
                    </a:lnTo>
                    <a:lnTo>
                      <a:pt x="63" y="8"/>
                    </a:lnTo>
                    <a:lnTo>
                      <a:pt x="59" y="10"/>
                    </a:lnTo>
                    <a:lnTo>
                      <a:pt x="55" y="12"/>
                    </a:lnTo>
                    <a:lnTo>
                      <a:pt x="52" y="14"/>
                    </a:lnTo>
                    <a:lnTo>
                      <a:pt x="48" y="16"/>
                    </a:lnTo>
                    <a:lnTo>
                      <a:pt x="45" y="18"/>
                    </a:lnTo>
                    <a:lnTo>
                      <a:pt x="42" y="21"/>
                    </a:lnTo>
                    <a:lnTo>
                      <a:pt x="38" y="23"/>
                    </a:lnTo>
                    <a:lnTo>
                      <a:pt x="35" y="26"/>
                    </a:lnTo>
                    <a:lnTo>
                      <a:pt x="32" y="28"/>
                    </a:lnTo>
                    <a:lnTo>
                      <a:pt x="29" y="31"/>
                    </a:lnTo>
                    <a:lnTo>
                      <a:pt x="26" y="34"/>
                    </a:lnTo>
                    <a:lnTo>
                      <a:pt x="23" y="36"/>
                    </a:lnTo>
                    <a:lnTo>
                      <a:pt x="19" y="39"/>
                    </a:lnTo>
                    <a:lnTo>
                      <a:pt x="16" y="42"/>
                    </a:lnTo>
                    <a:lnTo>
                      <a:pt x="13" y="45"/>
                    </a:lnTo>
                    <a:lnTo>
                      <a:pt x="10" y="48"/>
                    </a:lnTo>
                    <a:lnTo>
                      <a:pt x="7" y="51"/>
                    </a:lnTo>
                    <a:lnTo>
                      <a:pt x="5" y="53"/>
                    </a:lnTo>
                    <a:lnTo>
                      <a:pt x="3" y="54"/>
                    </a:lnTo>
                    <a:lnTo>
                      <a:pt x="2" y="55"/>
                    </a:lnTo>
                    <a:lnTo>
                      <a:pt x="0" y="56"/>
                    </a:lnTo>
                    <a:lnTo>
                      <a:pt x="0" y="57"/>
                    </a:lnTo>
                    <a:lnTo>
                      <a:pt x="1" y="57"/>
                    </a:lnTo>
                    <a:lnTo>
                      <a:pt x="2" y="57"/>
                    </a:lnTo>
                    <a:lnTo>
                      <a:pt x="3" y="56"/>
                    </a:lnTo>
                    <a:lnTo>
                      <a:pt x="4" y="55"/>
                    </a:lnTo>
                    <a:lnTo>
                      <a:pt x="5" y="55"/>
                    </a:lnTo>
                    <a:lnTo>
                      <a:pt x="7" y="54"/>
                    </a:lnTo>
                    <a:lnTo>
                      <a:pt x="8" y="5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375" name="Freeform 127"/>
              <p:cNvSpPr>
                <a:spLocks/>
              </p:cNvSpPr>
              <p:nvPr/>
            </p:nvSpPr>
            <p:spPr bwMode="auto">
              <a:xfrm>
                <a:off x="2530" y="455"/>
                <a:ext cx="39" cy="14"/>
              </a:xfrm>
              <a:custGeom>
                <a:avLst/>
                <a:gdLst/>
                <a:ahLst/>
                <a:cxnLst>
                  <a:cxn ang="0">
                    <a:pos x="2" y="14"/>
                  </a:cxn>
                  <a:cxn ang="0">
                    <a:pos x="7" y="13"/>
                  </a:cxn>
                  <a:cxn ang="0">
                    <a:pos x="12" y="11"/>
                  </a:cxn>
                  <a:cxn ang="0">
                    <a:pos x="17" y="10"/>
                  </a:cxn>
                  <a:cxn ang="0">
                    <a:pos x="22" y="8"/>
                  </a:cxn>
                  <a:cxn ang="0">
                    <a:pos x="27" y="7"/>
                  </a:cxn>
                  <a:cxn ang="0">
                    <a:pos x="32" y="5"/>
                  </a:cxn>
                  <a:cxn ang="0">
                    <a:pos x="36" y="4"/>
                  </a:cxn>
                  <a:cxn ang="0">
                    <a:pos x="39" y="2"/>
                  </a:cxn>
                  <a:cxn ang="0">
                    <a:pos x="39" y="2"/>
                  </a:cxn>
                  <a:cxn ang="0">
                    <a:pos x="38" y="1"/>
                  </a:cxn>
                  <a:cxn ang="0">
                    <a:pos x="38" y="0"/>
                  </a:cxn>
                  <a:cxn ang="0">
                    <a:pos x="37" y="0"/>
                  </a:cxn>
                  <a:cxn ang="0">
                    <a:pos x="33" y="0"/>
                  </a:cxn>
                  <a:cxn ang="0">
                    <a:pos x="28" y="1"/>
                  </a:cxn>
                  <a:cxn ang="0">
                    <a:pos x="24" y="2"/>
                  </a:cxn>
                  <a:cxn ang="0">
                    <a:pos x="20" y="4"/>
                  </a:cxn>
                  <a:cxn ang="0">
                    <a:pos x="16" y="5"/>
                  </a:cxn>
                  <a:cxn ang="0">
                    <a:pos x="12" y="7"/>
                  </a:cxn>
                  <a:cxn ang="0">
                    <a:pos x="8" y="8"/>
                  </a:cxn>
                  <a:cxn ang="0">
                    <a:pos x="4" y="10"/>
                  </a:cxn>
                  <a:cxn ang="0">
                    <a:pos x="3" y="11"/>
                  </a:cxn>
                  <a:cxn ang="0">
                    <a:pos x="2" y="12"/>
                  </a:cxn>
                  <a:cxn ang="0">
                    <a:pos x="1" y="13"/>
                  </a:cxn>
                  <a:cxn ang="0">
                    <a:pos x="0" y="14"/>
                  </a:cxn>
                  <a:cxn ang="0">
                    <a:pos x="0" y="14"/>
                  </a:cxn>
                  <a:cxn ang="0">
                    <a:pos x="1" y="14"/>
                  </a:cxn>
                  <a:cxn ang="0">
                    <a:pos x="1" y="14"/>
                  </a:cxn>
                  <a:cxn ang="0">
                    <a:pos x="2" y="14"/>
                  </a:cxn>
                </a:cxnLst>
                <a:rect l="0" t="0" r="r" b="b"/>
                <a:pathLst>
                  <a:path w="39" h="14">
                    <a:moveTo>
                      <a:pt x="2" y="14"/>
                    </a:moveTo>
                    <a:lnTo>
                      <a:pt x="7" y="13"/>
                    </a:lnTo>
                    <a:lnTo>
                      <a:pt x="12" y="11"/>
                    </a:lnTo>
                    <a:lnTo>
                      <a:pt x="17" y="10"/>
                    </a:lnTo>
                    <a:lnTo>
                      <a:pt x="22" y="8"/>
                    </a:lnTo>
                    <a:lnTo>
                      <a:pt x="27" y="7"/>
                    </a:lnTo>
                    <a:lnTo>
                      <a:pt x="32" y="5"/>
                    </a:lnTo>
                    <a:lnTo>
                      <a:pt x="36" y="4"/>
                    </a:lnTo>
                    <a:lnTo>
                      <a:pt x="39" y="2"/>
                    </a:lnTo>
                    <a:lnTo>
                      <a:pt x="39" y="2"/>
                    </a:lnTo>
                    <a:lnTo>
                      <a:pt x="38" y="1"/>
                    </a:lnTo>
                    <a:lnTo>
                      <a:pt x="38" y="0"/>
                    </a:lnTo>
                    <a:lnTo>
                      <a:pt x="37" y="0"/>
                    </a:lnTo>
                    <a:lnTo>
                      <a:pt x="33" y="0"/>
                    </a:lnTo>
                    <a:lnTo>
                      <a:pt x="28" y="1"/>
                    </a:lnTo>
                    <a:lnTo>
                      <a:pt x="24" y="2"/>
                    </a:lnTo>
                    <a:lnTo>
                      <a:pt x="20" y="4"/>
                    </a:lnTo>
                    <a:lnTo>
                      <a:pt x="16" y="5"/>
                    </a:lnTo>
                    <a:lnTo>
                      <a:pt x="12" y="7"/>
                    </a:lnTo>
                    <a:lnTo>
                      <a:pt x="8" y="8"/>
                    </a:lnTo>
                    <a:lnTo>
                      <a:pt x="4" y="10"/>
                    </a:lnTo>
                    <a:lnTo>
                      <a:pt x="3" y="11"/>
                    </a:lnTo>
                    <a:lnTo>
                      <a:pt x="2" y="12"/>
                    </a:lnTo>
                    <a:lnTo>
                      <a:pt x="1" y="13"/>
                    </a:lnTo>
                    <a:lnTo>
                      <a:pt x="0" y="14"/>
                    </a:lnTo>
                    <a:lnTo>
                      <a:pt x="0" y="14"/>
                    </a:lnTo>
                    <a:lnTo>
                      <a:pt x="1" y="14"/>
                    </a:lnTo>
                    <a:lnTo>
                      <a:pt x="1" y="14"/>
                    </a:lnTo>
                    <a:lnTo>
                      <a:pt x="2" y="1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376" name="Freeform 128"/>
              <p:cNvSpPr>
                <a:spLocks/>
              </p:cNvSpPr>
              <p:nvPr/>
            </p:nvSpPr>
            <p:spPr bwMode="auto">
              <a:xfrm>
                <a:off x="2530" y="470"/>
                <a:ext cx="22" cy="63"/>
              </a:xfrm>
              <a:custGeom>
                <a:avLst/>
                <a:gdLst/>
                <a:ahLst/>
                <a:cxnLst>
                  <a:cxn ang="0">
                    <a:pos x="10" y="27"/>
                  </a:cxn>
                  <a:cxn ang="0">
                    <a:pos x="12" y="31"/>
                  </a:cxn>
                  <a:cxn ang="0">
                    <a:pos x="13" y="36"/>
                  </a:cxn>
                  <a:cxn ang="0">
                    <a:pos x="13" y="40"/>
                  </a:cxn>
                  <a:cxn ang="0">
                    <a:pos x="14" y="44"/>
                  </a:cxn>
                  <a:cxn ang="0">
                    <a:pos x="15" y="49"/>
                  </a:cxn>
                  <a:cxn ang="0">
                    <a:pos x="16" y="53"/>
                  </a:cxn>
                  <a:cxn ang="0">
                    <a:pos x="17" y="57"/>
                  </a:cxn>
                  <a:cxn ang="0">
                    <a:pos x="18" y="61"/>
                  </a:cxn>
                  <a:cxn ang="0">
                    <a:pos x="19" y="62"/>
                  </a:cxn>
                  <a:cxn ang="0">
                    <a:pos x="19" y="62"/>
                  </a:cxn>
                  <a:cxn ang="0">
                    <a:pos x="20" y="63"/>
                  </a:cxn>
                  <a:cxn ang="0">
                    <a:pos x="21" y="63"/>
                  </a:cxn>
                  <a:cxn ang="0">
                    <a:pos x="22" y="62"/>
                  </a:cxn>
                  <a:cxn ang="0">
                    <a:pos x="22" y="61"/>
                  </a:cxn>
                  <a:cxn ang="0">
                    <a:pos x="22" y="60"/>
                  </a:cxn>
                  <a:cxn ang="0">
                    <a:pos x="22" y="60"/>
                  </a:cxn>
                  <a:cxn ang="0">
                    <a:pos x="21" y="55"/>
                  </a:cxn>
                  <a:cxn ang="0">
                    <a:pos x="20" y="51"/>
                  </a:cxn>
                  <a:cxn ang="0">
                    <a:pos x="19" y="47"/>
                  </a:cxn>
                  <a:cxn ang="0">
                    <a:pos x="18" y="42"/>
                  </a:cxn>
                  <a:cxn ang="0">
                    <a:pos x="17" y="38"/>
                  </a:cxn>
                  <a:cxn ang="0">
                    <a:pos x="16" y="34"/>
                  </a:cxn>
                  <a:cxn ang="0">
                    <a:pos x="15" y="29"/>
                  </a:cxn>
                  <a:cxn ang="0">
                    <a:pos x="14" y="25"/>
                  </a:cxn>
                  <a:cxn ang="0">
                    <a:pos x="13" y="21"/>
                  </a:cxn>
                  <a:cxn ang="0">
                    <a:pos x="11" y="17"/>
                  </a:cxn>
                  <a:cxn ang="0">
                    <a:pos x="10" y="13"/>
                  </a:cxn>
                  <a:cxn ang="0">
                    <a:pos x="8" y="10"/>
                  </a:cxn>
                  <a:cxn ang="0">
                    <a:pos x="6" y="6"/>
                  </a:cxn>
                  <a:cxn ang="0">
                    <a:pos x="4" y="3"/>
                  </a:cxn>
                  <a:cxn ang="0">
                    <a:pos x="3" y="1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1" y="3"/>
                  </a:cxn>
                  <a:cxn ang="0">
                    <a:pos x="2" y="6"/>
                  </a:cxn>
                  <a:cxn ang="0">
                    <a:pos x="4" y="10"/>
                  </a:cxn>
                  <a:cxn ang="0">
                    <a:pos x="5" y="14"/>
                  </a:cxn>
                  <a:cxn ang="0">
                    <a:pos x="7" y="19"/>
                  </a:cxn>
                  <a:cxn ang="0">
                    <a:pos x="9" y="23"/>
                  </a:cxn>
                  <a:cxn ang="0">
                    <a:pos x="10" y="27"/>
                  </a:cxn>
                </a:cxnLst>
                <a:rect l="0" t="0" r="r" b="b"/>
                <a:pathLst>
                  <a:path w="22" h="63">
                    <a:moveTo>
                      <a:pt x="10" y="27"/>
                    </a:moveTo>
                    <a:lnTo>
                      <a:pt x="12" y="31"/>
                    </a:lnTo>
                    <a:lnTo>
                      <a:pt x="13" y="36"/>
                    </a:lnTo>
                    <a:lnTo>
                      <a:pt x="13" y="40"/>
                    </a:lnTo>
                    <a:lnTo>
                      <a:pt x="14" y="44"/>
                    </a:lnTo>
                    <a:lnTo>
                      <a:pt x="15" y="49"/>
                    </a:lnTo>
                    <a:lnTo>
                      <a:pt x="16" y="53"/>
                    </a:lnTo>
                    <a:lnTo>
                      <a:pt x="17" y="57"/>
                    </a:lnTo>
                    <a:lnTo>
                      <a:pt x="18" y="61"/>
                    </a:lnTo>
                    <a:lnTo>
                      <a:pt x="19" y="62"/>
                    </a:lnTo>
                    <a:lnTo>
                      <a:pt x="19" y="62"/>
                    </a:lnTo>
                    <a:lnTo>
                      <a:pt x="20" y="63"/>
                    </a:lnTo>
                    <a:lnTo>
                      <a:pt x="21" y="63"/>
                    </a:lnTo>
                    <a:lnTo>
                      <a:pt x="22" y="62"/>
                    </a:lnTo>
                    <a:lnTo>
                      <a:pt x="22" y="61"/>
                    </a:lnTo>
                    <a:lnTo>
                      <a:pt x="22" y="60"/>
                    </a:lnTo>
                    <a:lnTo>
                      <a:pt x="22" y="60"/>
                    </a:lnTo>
                    <a:lnTo>
                      <a:pt x="21" y="55"/>
                    </a:lnTo>
                    <a:lnTo>
                      <a:pt x="20" y="51"/>
                    </a:lnTo>
                    <a:lnTo>
                      <a:pt x="19" y="47"/>
                    </a:lnTo>
                    <a:lnTo>
                      <a:pt x="18" y="42"/>
                    </a:lnTo>
                    <a:lnTo>
                      <a:pt x="17" y="38"/>
                    </a:lnTo>
                    <a:lnTo>
                      <a:pt x="16" y="34"/>
                    </a:lnTo>
                    <a:lnTo>
                      <a:pt x="15" y="29"/>
                    </a:lnTo>
                    <a:lnTo>
                      <a:pt x="14" y="25"/>
                    </a:lnTo>
                    <a:lnTo>
                      <a:pt x="13" y="21"/>
                    </a:lnTo>
                    <a:lnTo>
                      <a:pt x="11" y="17"/>
                    </a:lnTo>
                    <a:lnTo>
                      <a:pt x="10" y="13"/>
                    </a:lnTo>
                    <a:lnTo>
                      <a:pt x="8" y="10"/>
                    </a:lnTo>
                    <a:lnTo>
                      <a:pt x="6" y="6"/>
                    </a:lnTo>
                    <a:lnTo>
                      <a:pt x="4" y="3"/>
                    </a:lnTo>
                    <a:lnTo>
                      <a:pt x="3" y="1"/>
                    </a:lnTo>
                    <a:lnTo>
                      <a:pt x="1" y="0"/>
                    </a:lnTo>
                    <a:lnTo>
                      <a:pt x="0" y="1"/>
                    </a:lnTo>
                    <a:lnTo>
                      <a:pt x="1" y="3"/>
                    </a:lnTo>
                    <a:lnTo>
                      <a:pt x="2" y="6"/>
                    </a:lnTo>
                    <a:lnTo>
                      <a:pt x="4" y="10"/>
                    </a:lnTo>
                    <a:lnTo>
                      <a:pt x="5" y="14"/>
                    </a:lnTo>
                    <a:lnTo>
                      <a:pt x="7" y="19"/>
                    </a:lnTo>
                    <a:lnTo>
                      <a:pt x="9" y="23"/>
                    </a:lnTo>
                    <a:lnTo>
                      <a:pt x="10" y="2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377" name="Freeform 129"/>
              <p:cNvSpPr>
                <a:spLocks/>
              </p:cNvSpPr>
              <p:nvPr/>
            </p:nvSpPr>
            <p:spPr bwMode="auto">
              <a:xfrm>
                <a:off x="2566" y="460"/>
                <a:ext cx="23" cy="52"/>
              </a:xfrm>
              <a:custGeom>
                <a:avLst/>
                <a:gdLst/>
                <a:ahLst/>
                <a:cxnLst>
                  <a:cxn ang="0">
                    <a:pos x="3" y="9"/>
                  </a:cxn>
                  <a:cxn ang="0">
                    <a:pos x="5" y="15"/>
                  </a:cxn>
                  <a:cxn ang="0">
                    <a:pos x="7" y="19"/>
                  </a:cxn>
                  <a:cxn ang="0">
                    <a:pos x="9" y="25"/>
                  </a:cxn>
                  <a:cxn ang="0">
                    <a:pos x="11" y="29"/>
                  </a:cxn>
                  <a:cxn ang="0">
                    <a:pos x="13" y="35"/>
                  </a:cxn>
                  <a:cxn ang="0">
                    <a:pos x="16" y="40"/>
                  </a:cxn>
                  <a:cxn ang="0">
                    <a:pos x="17" y="45"/>
                  </a:cxn>
                  <a:cxn ang="0">
                    <a:pos x="19" y="50"/>
                  </a:cxn>
                  <a:cxn ang="0">
                    <a:pos x="20" y="51"/>
                  </a:cxn>
                  <a:cxn ang="0">
                    <a:pos x="20" y="51"/>
                  </a:cxn>
                  <a:cxn ang="0">
                    <a:pos x="21" y="52"/>
                  </a:cxn>
                  <a:cxn ang="0">
                    <a:pos x="22" y="52"/>
                  </a:cxn>
                  <a:cxn ang="0">
                    <a:pos x="22" y="51"/>
                  </a:cxn>
                  <a:cxn ang="0">
                    <a:pos x="23" y="50"/>
                  </a:cxn>
                  <a:cxn ang="0">
                    <a:pos x="23" y="49"/>
                  </a:cxn>
                  <a:cxn ang="0">
                    <a:pos x="23" y="48"/>
                  </a:cxn>
                  <a:cxn ang="0">
                    <a:pos x="21" y="41"/>
                  </a:cxn>
                  <a:cxn ang="0">
                    <a:pos x="18" y="34"/>
                  </a:cxn>
                  <a:cxn ang="0">
                    <a:pos x="15" y="25"/>
                  </a:cxn>
                  <a:cxn ang="0">
                    <a:pos x="11" y="18"/>
                  </a:cxn>
                  <a:cxn ang="0">
                    <a:pos x="8" y="11"/>
                  </a:cxn>
                  <a:cxn ang="0">
                    <a:pos x="5" y="6"/>
                  </a:cxn>
                  <a:cxn ang="0">
                    <a:pos x="2" y="2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3"/>
                  </a:cxn>
                  <a:cxn ang="0">
                    <a:pos x="2" y="6"/>
                  </a:cxn>
                  <a:cxn ang="0">
                    <a:pos x="3" y="9"/>
                  </a:cxn>
                </a:cxnLst>
                <a:rect l="0" t="0" r="r" b="b"/>
                <a:pathLst>
                  <a:path w="23" h="52">
                    <a:moveTo>
                      <a:pt x="3" y="9"/>
                    </a:moveTo>
                    <a:lnTo>
                      <a:pt x="5" y="15"/>
                    </a:lnTo>
                    <a:lnTo>
                      <a:pt x="7" y="19"/>
                    </a:lnTo>
                    <a:lnTo>
                      <a:pt x="9" y="25"/>
                    </a:lnTo>
                    <a:lnTo>
                      <a:pt x="11" y="29"/>
                    </a:lnTo>
                    <a:lnTo>
                      <a:pt x="13" y="35"/>
                    </a:lnTo>
                    <a:lnTo>
                      <a:pt x="16" y="40"/>
                    </a:lnTo>
                    <a:lnTo>
                      <a:pt x="17" y="45"/>
                    </a:lnTo>
                    <a:lnTo>
                      <a:pt x="19" y="50"/>
                    </a:lnTo>
                    <a:lnTo>
                      <a:pt x="20" y="51"/>
                    </a:lnTo>
                    <a:lnTo>
                      <a:pt x="20" y="51"/>
                    </a:lnTo>
                    <a:lnTo>
                      <a:pt x="21" y="52"/>
                    </a:lnTo>
                    <a:lnTo>
                      <a:pt x="22" y="52"/>
                    </a:lnTo>
                    <a:lnTo>
                      <a:pt x="22" y="51"/>
                    </a:lnTo>
                    <a:lnTo>
                      <a:pt x="23" y="50"/>
                    </a:lnTo>
                    <a:lnTo>
                      <a:pt x="23" y="49"/>
                    </a:lnTo>
                    <a:lnTo>
                      <a:pt x="23" y="48"/>
                    </a:lnTo>
                    <a:lnTo>
                      <a:pt x="21" y="41"/>
                    </a:lnTo>
                    <a:lnTo>
                      <a:pt x="18" y="34"/>
                    </a:lnTo>
                    <a:lnTo>
                      <a:pt x="15" y="25"/>
                    </a:lnTo>
                    <a:lnTo>
                      <a:pt x="11" y="18"/>
                    </a:lnTo>
                    <a:lnTo>
                      <a:pt x="8" y="11"/>
                    </a:lnTo>
                    <a:lnTo>
                      <a:pt x="5" y="6"/>
                    </a:lnTo>
                    <a:lnTo>
                      <a:pt x="2" y="2"/>
                    </a:lnTo>
                    <a:lnTo>
                      <a:pt x="1" y="0"/>
                    </a:lnTo>
                    <a:lnTo>
                      <a:pt x="0" y="0"/>
                    </a:lnTo>
                    <a:lnTo>
                      <a:pt x="0" y="3"/>
                    </a:lnTo>
                    <a:lnTo>
                      <a:pt x="2" y="6"/>
                    </a:lnTo>
                    <a:lnTo>
                      <a:pt x="3" y="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378" name="Freeform 130"/>
              <p:cNvSpPr>
                <a:spLocks/>
              </p:cNvSpPr>
              <p:nvPr/>
            </p:nvSpPr>
            <p:spPr bwMode="auto">
              <a:xfrm>
                <a:off x="2545" y="465"/>
                <a:ext cx="23" cy="23"/>
              </a:xfrm>
              <a:custGeom>
                <a:avLst/>
                <a:gdLst/>
                <a:ahLst/>
                <a:cxnLst>
                  <a:cxn ang="0">
                    <a:pos x="2" y="23"/>
                  </a:cxn>
                  <a:cxn ang="0">
                    <a:pos x="5" y="23"/>
                  </a:cxn>
                  <a:cxn ang="0">
                    <a:pos x="7" y="22"/>
                  </a:cxn>
                  <a:cxn ang="0">
                    <a:pos x="11" y="21"/>
                  </a:cxn>
                  <a:cxn ang="0">
                    <a:pos x="13" y="19"/>
                  </a:cxn>
                  <a:cxn ang="0">
                    <a:pos x="16" y="17"/>
                  </a:cxn>
                  <a:cxn ang="0">
                    <a:pos x="19" y="15"/>
                  </a:cxn>
                  <a:cxn ang="0">
                    <a:pos x="21" y="14"/>
                  </a:cxn>
                  <a:cxn ang="0">
                    <a:pos x="23" y="12"/>
                  </a:cxn>
                  <a:cxn ang="0">
                    <a:pos x="23" y="10"/>
                  </a:cxn>
                  <a:cxn ang="0">
                    <a:pos x="23" y="8"/>
                  </a:cxn>
                  <a:cxn ang="0">
                    <a:pos x="22" y="6"/>
                  </a:cxn>
                  <a:cxn ang="0">
                    <a:pos x="21" y="4"/>
                  </a:cxn>
                  <a:cxn ang="0">
                    <a:pos x="19" y="2"/>
                  </a:cxn>
                  <a:cxn ang="0">
                    <a:pos x="18" y="1"/>
                  </a:cxn>
                  <a:cxn ang="0">
                    <a:pos x="17" y="0"/>
                  </a:cxn>
                  <a:cxn ang="0">
                    <a:pos x="15" y="0"/>
                  </a:cxn>
                  <a:cxn ang="0">
                    <a:pos x="13" y="1"/>
                  </a:cxn>
                  <a:cxn ang="0">
                    <a:pos x="11" y="2"/>
                  </a:cxn>
                  <a:cxn ang="0">
                    <a:pos x="10" y="3"/>
                  </a:cxn>
                  <a:cxn ang="0">
                    <a:pos x="10" y="3"/>
                  </a:cxn>
                  <a:cxn ang="0">
                    <a:pos x="10" y="4"/>
                  </a:cxn>
                  <a:cxn ang="0">
                    <a:pos x="11" y="4"/>
                  </a:cxn>
                  <a:cxn ang="0">
                    <a:pos x="11" y="4"/>
                  </a:cxn>
                  <a:cxn ang="0">
                    <a:pos x="11" y="4"/>
                  </a:cxn>
                  <a:cxn ang="0">
                    <a:pos x="12" y="4"/>
                  </a:cxn>
                  <a:cxn ang="0">
                    <a:pos x="13" y="3"/>
                  </a:cxn>
                  <a:cxn ang="0">
                    <a:pos x="14" y="3"/>
                  </a:cxn>
                  <a:cxn ang="0">
                    <a:pos x="15" y="3"/>
                  </a:cxn>
                  <a:cxn ang="0">
                    <a:pos x="15" y="3"/>
                  </a:cxn>
                  <a:cxn ang="0">
                    <a:pos x="17" y="6"/>
                  </a:cxn>
                  <a:cxn ang="0">
                    <a:pos x="18" y="9"/>
                  </a:cxn>
                  <a:cxn ang="0">
                    <a:pos x="18" y="12"/>
                  </a:cxn>
                  <a:cxn ang="0">
                    <a:pos x="16" y="13"/>
                  </a:cxn>
                  <a:cxn ang="0">
                    <a:pos x="14" y="14"/>
                  </a:cxn>
                  <a:cxn ang="0">
                    <a:pos x="12" y="15"/>
                  </a:cxn>
                  <a:cxn ang="0">
                    <a:pos x="9" y="16"/>
                  </a:cxn>
                  <a:cxn ang="0">
                    <a:pos x="7" y="17"/>
                  </a:cxn>
                  <a:cxn ang="0">
                    <a:pos x="5" y="18"/>
                  </a:cxn>
                  <a:cxn ang="0">
                    <a:pos x="3" y="18"/>
                  </a:cxn>
                  <a:cxn ang="0">
                    <a:pos x="3" y="19"/>
                  </a:cxn>
                  <a:cxn ang="0">
                    <a:pos x="2" y="18"/>
                  </a:cxn>
                  <a:cxn ang="0">
                    <a:pos x="2" y="17"/>
                  </a:cxn>
                  <a:cxn ang="0">
                    <a:pos x="2" y="16"/>
                  </a:cxn>
                  <a:cxn ang="0">
                    <a:pos x="1" y="16"/>
                  </a:cxn>
                  <a:cxn ang="0">
                    <a:pos x="0" y="19"/>
                  </a:cxn>
                  <a:cxn ang="0">
                    <a:pos x="0" y="21"/>
                  </a:cxn>
                  <a:cxn ang="0">
                    <a:pos x="2" y="23"/>
                  </a:cxn>
                  <a:cxn ang="0">
                    <a:pos x="2" y="23"/>
                  </a:cxn>
                </a:cxnLst>
                <a:rect l="0" t="0" r="r" b="b"/>
                <a:pathLst>
                  <a:path w="23" h="23">
                    <a:moveTo>
                      <a:pt x="2" y="23"/>
                    </a:moveTo>
                    <a:lnTo>
                      <a:pt x="5" y="23"/>
                    </a:lnTo>
                    <a:lnTo>
                      <a:pt x="7" y="22"/>
                    </a:lnTo>
                    <a:lnTo>
                      <a:pt x="11" y="21"/>
                    </a:lnTo>
                    <a:lnTo>
                      <a:pt x="13" y="19"/>
                    </a:lnTo>
                    <a:lnTo>
                      <a:pt x="16" y="17"/>
                    </a:lnTo>
                    <a:lnTo>
                      <a:pt x="19" y="15"/>
                    </a:lnTo>
                    <a:lnTo>
                      <a:pt x="21" y="14"/>
                    </a:lnTo>
                    <a:lnTo>
                      <a:pt x="23" y="12"/>
                    </a:lnTo>
                    <a:lnTo>
                      <a:pt x="23" y="10"/>
                    </a:lnTo>
                    <a:lnTo>
                      <a:pt x="23" y="8"/>
                    </a:lnTo>
                    <a:lnTo>
                      <a:pt x="22" y="6"/>
                    </a:lnTo>
                    <a:lnTo>
                      <a:pt x="21" y="4"/>
                    </a:lnTo>
                    <a:lnTo>
                      <a:pt x="19" y="2"/>
                    </a:lnTo>
                    <a:lnTo>
                      <a:pt x="18" y="1"/>
                    </a:lnTo>
                    <a:lnTo>
                      <a:pt x="17" y="0"/>
                    </a:lnTo>
                    <a:lnTo>
                      <a:pt x="15" y="0"/>
                    </a:lnTo>
                    <a:lnTo>
                      <a:pt x="13" y="1"/>
                    </a:lnTo>
                    <a:lnTo>
                      <a:pt x="11" y="2"/>
                    </a:lnTo>
                    <a:lnTo>
                      <a:pt x="10" y="3"/>
                    </a:lnTo>
                    <a:lnTo>
                      <a:pt x="10" y="3"/>
                    </a:lnTo>
                    <a:lnTo>
                      <a:pt x="10" y="4"/>
                    </a:lnTo>
                    <a:lnTo>
                      <a:pt x="11" y="4"/>
                    </a:lnTo>
                    <a:lnTo>
                      <a:pt x="11" y="4"/>
                    </a:lnTo>
                    <a:lnTo>
                      <a:pt x="11" y="4"/>
                    </a:lnTo>
                    <a:lnTo>
                      <a:pt x="12" y="4"/>
                    </a:lnTo>
                    <a:lnTo>
                      <a:pt x="13" y="3"/>
                    </a:lnTo>
                    <a:lnTo>
                      <a:pt x="14" y="3"/>
                    </a:lnTo>
                    <a:lnTo>
                      <a:pt x="15" y="3"/>
                    </a:lnTo>
                    <a:lnTo>
                      <a:pt x="15" y="3"/>
                    </a:lnTo>
                    <a:lnTo>
                      <a:pt x="17" y="6"/>
                    </a:lnTo>
                    <a:lnTo>
                      <a:pt x="18" y="9"/>
                    </a:lnTo>
                    <a:lnTo>
                      <a:pt x="18" y="12"/>
                    </a:lnTo>
                    <a:lnTo>
                      <a:pt x="16" y="13"/>
                    </a:lnTo>
                    <a:lnTo>
                      <a:pt x="14" y="14"/>
                    </a:lnTo>
                    <a:lnTo>
                      <a:pt x="12" y="15"/>
                    </a:lnTo>
                    <a:lnTo>
                      <a:pt x="9" y="16"/>
                    </a:lnTo>
                    <a:lnTo>
                      <a:pt x="7" y="17"/>
                    </a:lnTo>
                    <a:lnTo>
                      <a:pt x="5" y="18"/>
                    </a:lnTo>
                    <a:lnTo>
                      <a:pt x="3" y="18"/>
                    </a:lnTo>
                    <a:lnTo>
                      <a:pt x="3" y="19"/>
                    </a:lnTo>
                    <a:lnTo>
                      <a:pt x="2" y="18"/>
                    </a:lnTo>
                    <a:lnTo>
                      <a:pt x="2" y="17"/>
                    </a:lnTo>
                    <a:lnTo>
                      <a:pt x="2" y="16"/>
                    </a:lnTo>
                    <a:lnTo>
                      <a:pt x="1" y="16"/>
                    </a:lnTo>
                    <a:lnTo>
                      <a:pt x="0" y="19"/>
                    </a:lnTo>
                    <a:lnTo>
                      <a:pt x="0" y="21"/>
                    </a:lnTo>
                    <a:lnTo>
                      <a:pt x="2" y="23"/>
                    </a:lnTo>
                    <a:lnTo>
                      <a:pt x="2" y="2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379" name="Freeform 131"/>
              <p:cNvSpPr>
                <a:spLocks/>
              </p:cNvSpPr>
              <p:nvPr/>
            </p:nvSpPr>
            <p:spPr bwMode="auto">
              <a:xfrm>
                <a:off x="2591" y="485"/>
                <a:ext cx="16" cy="49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3" y="6"/>
                  </a:cxn>
                  <a:cxn ang="0">
                    <a:pos x="5" y="12"/>
                  </a:cxn>
                  <a:cxn ang="0">
                    <a:pos x="6" y="18"/>
                  </a:cxn>
                  <a:cxn ang="0">
                    <a:pos x="7" y="24"/>
                  </a:cxn>
                  <a:cxn ang="0">
                    <a:pos x="8" y="30"/>
                  </a:cxn>
                  <a:cxn ang="0">
                    <a:pos x="9" y="34"/>
                  </a:cxn>
                  <a:cxn ang="0">
                    <a:pos x="10" y="37"/>
                  </a:cxn>
                  <a:cxn ang="0">
                    <a:pos x="10" y="38"/>
                  </a:cxn>
                  <a:cxn ang="0">
                    <a:pos x="10" y="38"/>
                  </a:cxn>
                  <a:cxn ang="0">
                    <a:pos x="9" y="39"/>
                  </a:cxn>
                  <a:cxn ang="0">
                    <a:pos x="8" y="39"/>
                  </a:cxn>
                  <a:cxn ang="0">
                    <a:pos x="7" y="39"/>
                  </a:cxn>
                  <a:cxn ang="0">
                    <a:pos x="5" y="40"/>
                  </a:cxn>
                  <a:cxn ang="0">
                    <a:pos x="4" y="40"/>
                  </a:cxn>
                  <a:cxn ang="0">
                    <a:pos x="2" y="41"/>
                  </a:cxn>
                  <a:cxn ang="0">
                    <a:pos x="1" y="42"/>
                  </a:cxn>
                  <a:cxn ang="0">
                    <a:pos x="0" y="43"/>
                  </a:cxn>
                  <a:cxn ang="0">
                    <a:pos x="0" y="44"/>
                  </a:cxn>
                  <a:cxn ang="0">
                    <a:pos x="0" y="45"/>
                  </a:cxn>
                  <a:cxn ang="0">
                    <a:pos x="0" y="47"/>
                  </a:cxn>
                  <a:cxn ang="0">
                    <a:pos x="0" y="48"/>
                  </a:cxn>
                  <a:cxn ang="0">
                    <a:pos x="1" y="49"/>
                  </a:cxn>
                  <a:cxn ang="0">
                    <a:pos x="2" y="49"/>
                  </a:cxn>
                  <a:cxn ang="0">
                    <a:pos x="3" y="49"/>
                  </a:cxn>
                  <a:cxn ang="0">
                    <a:pos x="4" y="49"/>
                  </a:cxn>
                  <a:cxn ang="0">
                    <a:pos x="5" y="49"/>
                  </a:cxn>
                  <a:cxn ang="0">
                    <a:pos x="7" y="48"/>
                  </a:cxn>
                  <a:cxn ang="0">
                    <a:pos x="9" y="47"/>
                  </a:cxn>
                  <a:cxn ang="0">
                    <a:pos x="11" y="47"/>
                  </a:cxn>
                  <a:cxn ang="0">
                    <a:pos x="13" y="45"/>
                  </a:cxn>
                  <a:cxn ang="0">
                    <a:pos x="15" y="44"/>
                  </a:cxn>
                  <a:cxn ang="0">
                    <a:pos x="16" y="42"/>
                  </a:cxn>
                  <a:cxn ang="0">
                    <a:pos x="16" y="37"/>
                  </a:cxn>
                  <a:cxn ang="0">
                    <a:pos x="15" y="32"/>
                  </a:cxn>
                  <a:cxn ang="0">
                    <a:pos x="13" y="27"/>
                  </a:cxn>
                  <a:cxn ang="0">
                    <a:pos x="11" y="23"/>
                  </a:cxn>
                  <a:cxn ang="0">
                    <a:pos x="11" y="20"/>
                  </a:cxn>
                  <a:cxn ang="0">
                    <a:pos x="10" y="17"/>
                  </a:cxn>
                  <a:cxn ang="0">
                    <a:pos x="9" y="14"/>
                  </a:cxn>
                  <a:cxn ang="0">
                    <a:pos x="8" y="11"/>
                  </a:cxn>
                  <a:cxn ang="0">
                    <a:pos x="7" y="9"/>
                  </a:cxn>
                  <a:cxn ang="0">
                    <a:pos x="6" y="6"/>
                  </a:cxn>
                  <a:cxn ang="0">
                    <a:pos x="5" y="3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3" y="0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2" y="0"/>
                  </a:cxn>
                </a:cxnLst>
                <a:rect l="0" t="0" r="r" b="b"/>
                <a:pathLst>
                  <a:path w="16" h="49">
                    <a:moveTo>
                      <a:pt x="2" y="0"/>
                    </a:moveTo>
                    <a:lnTo>
                      <a:pt x="3" y="6"/>
                    </a:lnTo>
                    <a:lnTo>
                      <a:pt x="5" y="12"/>
                    </a:lnTo>
                    <a:lnTo>
                      <a:pt x="6" y="18"/>
                    </a:lnTo>
                    <a:lnTo>
                      <a:pt x="7" y="24"/>
                    </a:lnTo>
                    <a:lnTo>
                      <a:pt x="8" y="30"/>
                    </a:lnTo>
                    <a:lnTo>
                      <a:pt x="9" y="34"/>
                    </a:lnTo>
                    <a:lnTo>
                      <a:pt x="10" y="37"/>
                    </a:lnTo>
                    <a:lnTo>
                      <a:pt x="10" y="38"/>
                    </a:lnTo>
                    <a:lnTo>
                      <a:pt x="10" y="38"/>
                    </a:lnTo>
                    <a:lnTo>
                      <a:pt x="9" y="39"/>
                    </a:lnTo>
                    <a:lnTo>
                      <a:pt x="8" y="39"/>
                    </a:lnTo>
                    <a:lnTo>
                      <a:pt x="7" y="39"/>
                    </a:lnTo>
                    <a:lnTo>
                      <a:pt x="5" y="40"/>
                    </a:lnTo>
                    <a:lnTo>
                      <a:pt x="4" y="40"/>
                    </a:lnTo>
                    <a:lnTo>
                      <a:pt x="2" y="41"/>
                    </a:lnTo>
                    <a:lnTo>
                      <a:pt x="1" y="42"/>
                    </a:lnTo>
                    <a:lnTo>
                      <a:pt x="0" y="43"/>
                    </a:lnTo>
                    <a:lnTo>
                      <a:pt x="0" y="44"/>
                    </a:lnTo>
                    <a:lnTo>
                      <a:pt x="0" y="45"/>
                    </a:lnTo>
                    <a:lnTo>
                      <a:pt x="0" y="47"/>
                    </a:lnTo>
                    <a:lnTo>
                      <a:pt x="0" y="48"/>
                    </a:lnTo>
                    <a:lnTo>
                      <a:pt x="1" y="49"/>
                    </a:lnTo>
                    <a:lnTo>
                      <a:pt x="2" y="49"/>
                    </a:lnTo>
                    <a:lnTo>
                      <a:pt x="3" y="49"/>
                    </a:lnTo>
                    <a:lnTo>
                      <a:pt x="4" y="49"/>
                    </a:lnTo>
                    <a:lnTo>
                      <a:pt x="5" y="49"/>
                    </a:lnTo>
                    <a:lnTo>
                      <a:pt x="7" y="48"/>
                    </a:lnTo>
                    <a:lnTo>
                      <a:pt x="9" y="47"/>
                    </a:lnTo>
                    <a:lnTo>
                      <a:pt x="11" y="47"/>
                    </a:lnTo>
                    <a:lnTo>
                      <a:pt x="13" y="45"/>
                    </a:lnTo>
                    <a:lnTo>
                      <a:pt x="15" y="44"/>
                    </a:lnTo>
                    <a:lnTo>
                      <a:pt x="16" y="42"/>
                    </a:lnTo>
                    <a:lnTo>
                      <a:pt x="16" y="37"/>
                    </a:lnTo>
                    <a:lnTo>
                      <a:pt x="15" y="32"/>
                    </a:lnTo>
                    <a:lnTo>
                      <a:pt x="13" y="27"/>
                    </a:lnTo>
                    <a:lnTo>
                      <a:pt x="11" y="23"/>
                    </a:lnTo>
                    <a:lnTo>
                      <a:pt x="11" y="20"/>
                    </a:lnTo>
                    <a:lnTo>
                      <a:pt x="10" y="17"/>
                    </a:lnTo>
                    <a:lnTo>
                      <a:pt x="9" y="14"/>
                    </a:lnTo>
                    <a:lnTo>
                      <a:pt x="8" y="11"/>
                    </a:lnTo>
                    <a:lnTo>
                      <a:pt x="7" y="9"/>
                    </a:lnTo>
                    <a:lnTo>
                      <a:pt x="6" y="6"/>
                    </a:lnTo>
                    <a:lnTo>
                      <a:pt x="5" y="3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821380" name="Line 132"/>
          <p:cNvSpPr>
            <a:spLocks noChangeShapeType="1"/>
          </p:cNvSpPr>
          <p:nvPr/>
        </p:nvSpPr>
        <p:spPr bwMode="auto">
          <a:xfrm flipH="1">
            <a:off x="2982913" y="2501900"/>
            <a:ext cx="542925" cy="1625600"/>
          </a:xfrm>
          <a:prstGeom prst="line">
            <a:avLst/>
          </a:prstGeom>
          <a:noFill/>
          <a:ln w="57150">
            <a:solidFill>
              <a:srgbClr val="FF6600"/>
            </a:solidFill>
            <a:round/>
            <a:headEnd/>
            <a:tailEnd type="triangle" w="sm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1381" name="Line 133"/>
          <p:cNvSpPr>
            <a:spLocks noChangeShapeType="1"/>
          </p:cNvSpPr>
          <p:nvPr/>
        </p:nvSpPr>
        <p:spPr bwMode="auto">
          <a:xfrm>
            <a:off x="3835400" y="2508250"/>
            <a:ext cx="369888" cy="1577975"/>
          </a:xfrm>
          <a:prstGeom prst="line">
            <a:avLst/>
          </a:prstGeom>
          <a:noFill/>
          <a:ln w="57150">
            <a:solidFill>
              <a:srgbClr val="FF6600"/>
            </a:solidFill>
            <a:round/>
            <a:headEnd/>
            <a:tailEnd type="triangle" w="sm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1382" name="Line 134"/>
          <p:cNvSpPr>
            <a:spLocks noChangeShapeType="1"/>
          </p:cNvSpPr>
          <p:nvPr/>
        </p:nvSpPr>
        <p:spPr bwMode="auto">
          <a:xfrm>
            <a:off x="4148138" y="2500313"/>
            <a:ext cx="1385887" cy="1573212"/>
          </a:xfrm>
          <a:prstGeom prst="line">
            <a:avLst/>
          </a:prstGeom>
          <a:noFill/>
          <a:ln w="57150">
            <a:solidFill>
              <a:srgbClr val="FF6600"/>
            </a:solidFill>
            <a:round/>
            <a:headEnd/>
            <a:tailEnd type="triangle" w="sm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1383" name="Rectangle 135"/>
          <p:cNvSpPr>
            <a:spLocks noGrp="1" noChangeArrowheads="1"/>
          </p:cNvSpPr>
          <p:nvPr>
            <p:ph type="title"/>
          </p:nvPr>
        </p:nvSpPr>
        <p:spPr>
          <a:xfrm>
            <a:off x="160337" y="318247"/>
            <a:ext cx="8302625" cy="914400"/>
          </a:xfrm>
          <a:noFill/>
        </p:spPr>
        <p:txBody>
          <a:bodyPr/>
          <a:lstStyle/>
          <a:p>
            <a:r>
              <a:rPr lang="en-US" dirty="0"/>
              <a:t>GML enables a vendor-neutral exchange of spatial data </a:t>
            </a:r>
          </a:p>
        </p:txBody>
      </p:sp>
      <p:sp>
        <p:nvSpPr>
          <p:cNvPr id="821385" name="Line 137"/>
          <p:cNvSpPr>
            <a:spLocks noChangeShapeType="1"/>
          </p:cNvSpPr>
          <p:nvPr/>
        </p:nvSpPr>
        <p:spPr bwMode="auto">
          <a:xfrm flipH="1">
            <a:off x="4287838" y="3624263"/>
            <a:ext cx="0" cy="609600"/>
          </a:xfrm>
          <a:prstGeom prst="line">
            <a:avLst/>
          </a:prstGeom>
          <a:noFill/>
          <a:ln w="57150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821386" name="Group 138"/>
          <p:cNvGrpSpPr>
            <a:grpSpLocks/>
          </p:cNvGrpSpPr>
          <p:nvPr/>
        </p:nvGrpSpPr>
        <p:grpSpPr bwMode="auto">
          <a:xfrm>
            <a:off x="3906838" y="4157663"/>
            <a:ext cx="839787" cy="319087"/>
            <a:chOff x="3180" y="2320"/>
            <a:chExt cx="529" cy="201"/>
          </a:xfrm>
        </p:grpSpPr>
        <p:sp>
          <p:nvSpPr>
            <p:cNvPr id="821387" name="Freeform 139"/>
            <p:cNvSpPr>
              <a:spLocks noEditPoints="1"/>
            </p:cNvSpPr>
            <p:nvPr/>
          </p:nvSpPr>
          <p:spPr bwMode="auto">
            <a:xfrm>
              <a:off x="3190" y="2511"/>
              <a:ext cx="32" cy="10"/>
            </a:xfrm>
            <a:custGeom>
              <a:avLst/>
              <a:gdLst/>
              <a:ahLst/>
              <a:cxnLst>
                <a:cxn ang="0">
                  <a:pos x="23" y="7"/>
                </a:cxn>
                <a:cxn ang="0">
                  <a:pos x="22" y="7"/>
                </a:cxn>
                <a:cxn ang="0">
                  <a:pos x="22" y="4"/>
                </a:cxn>
                <a:cxn ang="0">
                  <a:pos x="21" y="2"/>
                </a:cxn>
                <a:cxn ang="0">
                  <a:pos x="19" y="1"/>
                </a:cxn>
                <a:cxn ang="0">
                  <a:pos x="17" y="0"/>
                </a:cxn>
                <a:cxn ang="0">
                  <a:pos x="7" y="0"/>
                </a:cxn>
                <a:cxn ang="0">
                  <a:pos x="4" y="1"/>
                </a:cxn>
                <a:cxn ang="0">
                  <a:pos x="2" y="2"/>
                </a:cxn>
                <a:cxn ang="0">
                  <a:pos x="1" y="4"/>
                </a:cxn>
                <a:cxn ang="0">
                  <a:pos x="0" y="7"/>
                </a:cxn>
                <a:cxn ang="0">
                  <a:pos x="22" y="7"/>
                </a:cxn>
                <a:cxn ang="0">
                  <a:pos x="23" y="7"/>
                </a:cxn>
                <a:cxn ang="0">
                  <a:pos x="23" y="0"/>
                </a:cxn>
                <a:cxn ang="0">
                  <a:pos x="22" y="3"/>
                </a:cxn>
                <a:cxn ang="0">
                  <a:pos x="21" y="5"/>
                </a:cxn>
                <a:cxn ang="0">
                  <a:pos x="19" y="6"/>
                </a:cxn>
                <a:cxn ang="0">
                  <a:pos x="17" y="6"/>
                </a:cxn>
                <a:cxn ang="0">
                  <a:pos x="7" y="6"/>
                </a:cxn>
                <a:cxn ang="0">
                  <a:pos x="4" y="6"/>
                </a:cxn>
                <a:cxn ang="0">
                  <a:pos x="2" y="5"/>
                </a:cxn>
                <a:cxn ang="0">
                  <a:pos x="1" y="3"/>
                </a:cxn>
                <a:cxn ang="0">
                  <a:pos x="0" y="0"/>
                </a:cxn>
                <a:cxn ang="0">
                  <a:pos x="0" y="7"/>
                </a:cxn>
                <a:cxn ang="0">
                  <a:pos x="23" y="7"/>
                </a:cxn>
                <a:cxn ang="0">
                  <a:pos x="23" y="0"/>
                </a:cxn>
              </a:cxnLst>
              <a:rect l="0" t="0" r="r" b="b"/>
              <a:pathLst>
                <a:path w="23" h="7">
                  <a:moveTo>
                    <a:pt x="23" y="7"/>
                  </a:moveTo>
                  <a:lnTo>
                    <a:pt x="22" y="7"/>
                  </a:lnTo>
                  <a:lnTo>
                    <a:pt x="22" y="4"/>
                  </a:lnTo>
                  <a:lnTo>
                    <a:pt x="21" y="2"/>
                  </a:lnTo>
                  <a:lnTo>
                    <a:pt x="19" y="1"/>
                  </a:lnTo>
                  <a:lnTo>
                    <a:pt x="17" y="0"/>
                  </a:lnTo>
                  <a:lnTo>
                    <a:pt x="7" y="0"/>
                  </a:lnTo>
                  <a:lnTo>
                    <a:pt x="4" y="1"/>
                  </a:lnTo>
                  <a:lnTo>
                    <a:pt x="2" y="2"/>
                  </a:lnTo>
                  <a:lnTo>
                    <a:pt x="1" y="4"/>
                  </a:lnTo>
                  <a:lnTo>
                    <a:pt x="0" y="7"/>
                  </a:lnTo>
                  <a:lnTo>
                    <a:pt x="22" y="7"/>
                  </a:lnTo>
                  <a:lnTo>
                    <a:pt x="23" y="7"/>
                  </a:lnTo>
                  <a:close/>
                  <a:moveTo>
                    <a:pt x="23" y="0"/>
                  </a:moveTo>
                  <a:lnTo>
                    <a:pt x="22" y="3"/>
                  </a:lnTo>
                  <a:lnTo>
                    <a:pt x="21" y="5"/>
                  </a:lnTo>
                  <a:lnTo>
                    <a:pt x="19" y="6"/>
                  </a:lnTo>
                  <a:lnTo>
                    <a:pt x="17" y="6"/>
                  </a:lnTo>
                  <a:lnTo>
                    <a:pt x="7" y="6"/>
                  </a:lnTo>
                  <a:lnTo>
                    <a:pt x="4" y="6"/>
                  </a:lnTo>
                  <a:lnTo>
                    <a:pt x="2" y="5"/>
                  </a:lnTo>
                  <a:lnTo>
                    <a:pt x="1" y="3"/>
                  </a:lnTo>
                  <a:lnTo>
                    <a:pt x="0" y="0"/>
                  </a:lnTo>
                  <a:lnTo>
                    <a:pt x="0" y="7"/>
                  </a:lnTo>
                  <a:lnTo>
                    <a:pt x="23" y="7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388" name="Freeform 140"/>
            <p:cNvSpPr>
              <a:spLocks noEditPoints="1"/>
            </p:cNvSpPr>
            <p:nvPr/>
          </p:nvSpPr>
          <p:spPr bwMode="auto">
            <a:xfrm>
              <a:off x="3665" y="2511"/>
              <a:ext cx="34" cy="10"/>
            </a:xfrm>
            <a:custGeom>
              <a:avLst/>
              <a:gdLst/>
              <a:ahLst/>
              <a:cxnLst>
                <a:cxn ang="0">
                  <a:pos x="24" y="7"/>
                </a:cxn>
                <a:cxn ang="0">
                  <a:pos x="23" y="7"/>
                </a:cxn>
                <a:cxn ang="0">
                  <a:pos x="23" y="4"/>
                </a:cxn>
                <a:cxn ang="0">
                  <a:pos x="21" y="2"/>
                </a:cxn>
                <a:cxn ang="0">
                  <a:pos x="19" y="1"/>
                </a:cxn>
                <a:cxn ang="0">
                  <a:pos x="17" y="0"/>
                </a:cxn>
                <a:cxn ang="0">
                  <a:pos x="7" y="0"/>
                </a:cxn>
                <a:cxn ang="0">
                  <a:pos x="4" y="1"/>
                </a:cxn>
                <a:cxn ang="0">
                  <a:pos x="2" y="2"/>
                </a:cxn>
                <a:cxn ang="0">
                  <a:pos x="1" y="4"/>
                </a:cxn>
                <a:cxn ang="0">
                  <a:pos x="0" y="7"/>
                </a:cxn>
                <a:cxn ang="0">
                  <a:pos x="23" y="7"/>
                </a:cxn>
                <a:cxn ang="0">
                  <a:pos x="24" y="7"/>
                </a:cxn>
                <a:cxn ang="0">
                  <a:pos x="24" y="0"/>
                </a:cxn>
                <a:cxn ang="0">
                  <a:pos x="23" y="3"/>
                </a:cxn>
                <a:cxn ang="0">
                  <a:pos x="21" y="5"/>
                </a:cxn>
                <a:cxn ang="0">
                  <a:pos x="19" y="6"/>
                </a:cxn>
                <a:cxn ang="0">
                  <a:pos x="17" y="6"/>
                </a:cxn>
                <a:cxn ang="0">
                  <a:pos x="7" y="6"/>
                </a:cxn>
                <a:cxn ang="0">
                  <a:pos x="4" y="6"/>
                </a:cxn>
                <a:cxn ang="0">
                  <a:pos x="2" y="5"/>
                </a:cxn>
                <a:cxn ang="0">
                  <a:pos x="1" y="3"/>
                </a:cxn>
                <a:cxn ang="0">
                  <a:pos x="0" y="0"/>
                </a:cxn>
                <a:cxn ang="0">
                  <a:pos x="0" y="7"/>
                </a:cxn>
                <a:cxn ang="0">
                  <a:pos x="24" y="7"/>
                </a:cxn>
                <a:cxn ang="0">
                  <a:pos x="24" y="0"/>
                </a:cxn>
              </a:cxnLst>
              <a:rect l="0" t="0" r="r" b="b"/>
              <a:pathLst>
                <a:path w="24" h="7">
                  <a:moveTo>
                    <a:pt x="24" y="7"/>
                  </a:moveTo>
                  <a:lnTo>
                    <a:pt x="23" y="7"/>
                  </a:lnTo>
                  <a:lnTo>
                    <a:pt x="23" y="4"/>
                  </a:lnTo>
                  <a:lnTo>
                    <a:pt x="21" y="2"/>
                  </a:lnTo>
                  <a:lnTo>
                    <a:pt x="19" y="1"/>
                  </a:lnTo>
                  <a:lnTo>
                    <a:pt x="17" y="0"/>
                  </a:lnTo>
                  <a:lnTo>
                    <a:pt x="7" y="0"/>
                  </a:lnTo>
                  <a:lnTo>
                    <a:pt x="4" y="1"/>
                  </a:lnTo>
                  <a:lnTo>
                    <a:pt x="2" y="2"/>
                  </a:lnTo>
                  <a:lnTo>
                    <a:pt x="1" y="4"/>
                  </a:lnTo>
                  <a:lnTo>
                    <a:pt x="0" y="7"/>
                  </a:lnTo>
                  <a:lnTo>
                    <a:pt x="23" y="7"/>
                  </a:lnTo>
                  <a:lnTo>
                    <a:pt x="24" y="7"/>
                  </a:lnTo>
                  <a:close/>
                  <a:moveTo>
                    <a:pt x="24" y="0"/>
                  </a:moveTo>
                  <a:lnTo>
                    <a:pt x="23" y="3"/>
                  </a:lnTo>
                  <a:lnTo>
                    <a:pt x="21" y="5"/>
                  </a:lnTo>
                  <a:lnTo>
                    <a:pt x="19" y="6"/>
                  </a:lnTo>
                  <a:lnTo>
                    <a:pt x="17" y="6"/>
                  </a:lnTo>
                  <a:lnTo>
                    <a:pt x="7" y="6"/>
                  </a:lnTo>
                  <a:lnTo>
                    <a:pt x="4" y="6"/>
                  </a:lnTo>
                  <a:lnTo>
                    <a:pt x="2" y="5"/>
                  </a:lnTo>
                  <a:lnTo>
                    <a:pt x="1" y="3"/>
                  </a:lnTo>
                  <a:lnTo>
                    <a:pt x="0" y="0"/>
                  </a:lnTo>
                  <a:lnTo>
                    <a:pt x="0" y="7"/>
                  </a:lnTo>
                  <a:lnTo>
                    <a:pt x="24" y="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389" name="Freeform 141"/>
            <p:cNvSpPr>
              <a:spLocks/>
            </p:cNvSpPr>
            <p:nvPr/>
          </p:nvSpPr>
          <p:spPr bwMode="auto">
            <a:xfrm>
              <a:off x="3180" y="2320"/>
              <a:ext cx="529" cy="74"/>
            </a:xfrm>
            <a:custGeom>
              <a:avLst/>
              <a:gdLst/>
              <a:ahLst/>
              <a:cxnLst>
                <a:cxn ang="0">
                  <a:pos x="0" y="74"/>
                </a:cxn>
                <a:cxn ang="0">
                  <a:pos x="77" y="0"/>
                </a:cxn>
                <a:cxn ang="0">
                  <a:pos x="450" y="0"/>
                </a:cxn>
                <a:cxn ang="0">
                  <a:pos x="529" y="74"/>
                </a:cxn>
                <a:cxn ang="0">
                  <a:pos x="0" y="74"/>
                </a:cxn>
              </a:cxnLst>
              <a:rect l="0" t="0" r="r" b="b"/>
              <a:pathLst>
                <a:path w="529" h="74">
                  <a:moveTo>
                    <a:pt x="0" y="74"/>
                  </a:moveTo>
                  <a:lnTo>
                    <a:pt x="77" y="0"/>
                  </a:lnTo>
                  <a:lnTo>
                    <a:pt x="450" y="0"/>
                  </a:lnTo>
                  <a:lnTo>
                    <a:pt x="529" y="74"/>
                  </a:lnTo>
                  <a:lnTo>
                    <a:pt x="0" y="74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390" name="Freeform 142"/>
            <p:cNvSpPr>
              <a:spLocks/>
            </p:cNvSpPr>
            <p:nvPr/>
          </p:nvSpPr>
          <p:spPr bwMode="auto">
            <a:xfrm>
              <a:off x="3180" y="2320"/>
              <a:ext cx="529" cy="74"/>
            </a:xfrm>
            <a:custGeom>
              <a:avLst/>
              <a:gdLst/>
              <a:ahLst/>
              <a:cxnLst>
                <a:cxn ang="0">
                  <a:pos x="0" y="74"/>
                </a:cxn>
                <a:cxn ang="0">
                  <a:pos x="77" y="0"/>
                </a:cxn>
                <a:cxn ang="0">
                  <a:pos x="450" y="0"/>
                </a:cxn>
                <a:cxn ang="0">
                  <a:pos x="529" y="74"/>
                </a:cxn>
                <a:cxn ang="0">
                  <a:pos x="0" y="74"/>
                </a:cxn>
                <a:cxn ang="0">
                  <a:pos x="529" y="74"/>
                </a:cxn>
                <a:cxn ang="0">
                  <a:pos x="450" y="0"/>
                </a:cxn>
                <a:cxn ang="0">
                  <a:pos x="77" y="0"/>
                </a:cxn>
                <a:cxn ang="0">
                  <a:pos x="0" y="74"/>
                </a:cxn>
              </a:cxnLst>
              <a:rect l="0" t="0" r="r" b="b"/>
              <a:pathLst>
                <a:path w="529" h="74">
                  <a:moveTo>
                    <a:pt x="0" y="74"/>
                  </a:moveTo>
                  <a:lnTo>
                    <a:pt x="77" y="0"/>
                  </a:lnTo>
                  <a:lnTo>
                    <a:pt x="450" y="0"/>
                  </a:lnTo>
                  <a:lnTo>
                    <a:pt x="529" y="74"/>
                  </a:lnTo>
                  <a:lnTo>
                    <a:pt x="0" y="74"/>
                  </a:lnTo>
                  <a:lnTo>
                    <a:pt x="529" y="74"/>
                  </a:lnTo>
                  <a:lnTo>
                    <a:pt x="450" y="0"/>
                  </a:lnTo>
                  <a:lnTo>
                    <a:pt x="77" y="0"/>
                  </a:lnTo>
                  <a:lnTo>
                    <a:pt x="0" y="74"/>
                  </a:lnTo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391" name="Rectangle 143"/>
            <p:cNvSpPr>
              <a:spLocks noChangeArrowheads="1"/>
            </p:cNvSpPr>
            <p:nvPr/>
          </p:nvSpPr>
          <p:spPr bwMode="auto">
            <a:xfrm>
              <a:off x="3181" y="2395"/>
              <a:ext cx="526" cy="122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392" name="Freeform 144"/>
            <p:cNvSpPr>
              <a:spLocks/>
            </p:cNvSpPr>
            <p:nvPr/>
          </p:nvSpPr>
          <p:spPr bwMode="auto">
            <a:xfrm>
              <a:off x="3181" y="2394"/>
              <a:ext cx="526" cy="123"/>
            </a:xfrm>
            <a:custGeom>
              <a:avLst/>
              <a:gdLst/>
              <a:ahLst/>
              <a:cxnLst>
                <a:cxn ang="0">
                  <a:pos x="0" y="123"/>
                </a:cxn>
                <a:cxn ang="0">
                  <a:pos x="0" y="0"/>
                </a:cxn>
                <a:cxn ang="0">
                  <a:pos x="526" y="0"/>
                </a:cxn>
                <a:cxn ang="0">
                  <a:pos x="526" y="123"/>
                </a:cxn>
                <a:cxn ang="0">
                  <a:pos x="0" y="123"/>
                </a:cxn>
                <a:cxn ang="0">
                  <a:pos x="526" y="123"/>
                </a:cxn>
                <a:cxn ang="0">
                  <a:pos x="526" y="0"/>
                </a:cxn>
                <a:cxn ang="0">
                  <a:pos x="0" y="0"/>
                </a:cxn>
                <a:cxn ang="0">
                  <a:pos x="0" y="123"/>
                </a:cxn>
              </a:cxnLst>
              <a:rect l="0" t="0" r="r" b="b"/>
              <a:pathLst>
                <a:path w="526" h="123">
                  <a:moveTo>
                    <a:pt x="0" y="123"/>
                  </a:moveTo>
                  <a:lnTo>
                    <a:pt x="0" y="0"/>
                  </a:lnTo>
                  <a:lnTo>
                    <a:pt x="526" y="0"/>
                  </a:lnTo>
                  <a:lnTo>
                    <a:pt x="526" y="123"/>
                  </a:lnTo>
                  <a:lnTo>
                    <a:pt x="0" y="123"/>
                  </a:lnTo>
                  <a:lnTo>
                    <a:pt x="526" y="123"/>
                  </a:lnTo>
                  <a:lnTo>
                    <a:pt x="526" y="0"/>
                  </a:lnTo>
                  <a:lnTo>
                    <a:pt x="0" y="0"/>
                  </a:lnTo>
                  <a:lnTo>
                    <a:pt x="0" y="123"/>
                  </a:lnTo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393" name="Rectangle 145"/>
            <p:cNvSpPr>
              <a:spLocks noChangeArrowheads="1"/>
            </p:cNvSpPr>
            <p:nvPr/>
          </p:nvSpPr>
          <p:spPr bwMode="auto">
            <a:xfrm>
              <a:off x="3188" y="2402"/>
              <a:ext cx="511" cy="108"/>
            </a:xfrm>
            <a:prstGeom prst="rect">
              <a:avLst/>
            </a:prstGeom>
            <a:solidFill>
              <a:srgbClr val="9F9F9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394" name="Freeform 146"/>
            <p:cNvSpPr>
              <a:spLocks/>
            </p:cNvSpPr>
            <p:nvPr/>
          </p:nvSpPr>
          <p:spPr bwMode="auto">
            <a:xfrm>
              <a:off x="3188" y="2401"/>
              <a:ext cx="511" cy="109"/>
            </a:xfrm>
            <a:custGeom>
              <a:avLst/>
              <a:gdLst/>
              <a:ahLst/>
              <a:cxnLst>
                <a:cxn ang="0">
                  <a:pos x="0" y="109"/>
                </a:cxn>
                <a:cxn ang="0">
                  <a:pos x="0" y="0"/>
                </a:cxn>
                <a:cxn ang="0">
                  <a:pos x="511" y="0"/>
                </a:cxn>
                <a:cxn ang="0">
                  <a:pos x="511" y="109"/>
                </a:cxn>
                <a:cxn ang="0">
                  <a:pos x="0" y="109"/>
                </a:cxn>
                <a:cxn ang="0">
                  <a:pos x="511" y="109"/>
                </a:cxn>
                <a:cxn ang="0">
                  <a:pos x="511" y="0"/>
                </a:cxn>
                <a:cxn ang="0">
                  <a:pos x="0" y="0"/>
                </a:cxn>
                <a:cxn ang="0">
                  <a:pos x="0" y="109"/>
                </a:cxn>
              </a:cxnLst>
              <a:rect l="0" t="0" r="r" b="b"/>
              <a:pathLst>
                <a:path w="511" h="109">
                  <a:moveTo>
                    <a:pt x="0" y="109"/>
                  </a:moveTo>
                  <a:lnTo>
                    <a:pt x="0" y="0"/>
                  </a:lnTo>
                  <a:lnTo>
                    <a:pt x="511" y="0"/>
                  </a:lnTo>
                  <a:lnTo>
                    <a:pt x="511" y="109"/>
                  </a:lnTo>
                  <a:lnTo>
                    <a:pt x="0" y="109"/>
                  </a:lnTo>
                  <a:lnTo>
                    <a:pt x="511" y="109"/>
                  </a:lnTo>
                  <a:lnTo>
                    <a:pt x="511" y="0"/>
                  </a:lnTo>
                  <a:lnTo>
                    <a:pt x="0" y="0"/>
                  </a:lnTo>
                  <a:lnTo>
                    <a:pt x="0" y="109"/>
                  </a:lnTo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395" name="Rectangle 147"/>
            <p:cNvSpPr>
              <a:spLocks noChangeArrowheads="1"/>
            </p:cNvSpPr>
            <p:nvPr/>
          </p:nvSpPr>
          <p:spPr bwMode="auto">
            <a:xfrm>
              <a:off x="3201" y="2417"/>
              <a:ext cx="38" cy="39"/>
            </a:xfrm>
            <a:prstGeom prst="rect">
              <a:avLst/>
            </a:prstGeom>
            <a:solidFill>
              <a:srgbClr val="5F5F5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396" name="Freeform 148"/>
            <p:cNvSpPr>
              <a:spLocks/>
            </p:cNvSpPr>
            <p:nvPr/>
          </p:nvSpPr>
          <p:spPr bwMode="auto">
            <a:xfrm>
              <a:off x="3201" y="2417"/>
              <a:ext cx="38" cy="39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0" y="0"/>
                </a:cxn>
                <a:cxn ang="0">
                  <a:pos x="38" y="0"/>
                </a:cxn>
                <a:cxn ang="0">
                  <a:pos x="38" y="39"/>
                </a:cxn>
                <a:cxn ang="0">
                  <a:pos x="0" y="39"/>
                </a:cxn>
                <a:cxn ang="0">
                  <a:pos x="38" y="39"/>
                </a:cxn>
                <a:cxn ang="0">
                  <a:pos x="38" y="0"/>
                </a:cxn>
                <a:cxn ang="0">
                  <a:pos x="0" y="0"/>
                </a:cxn>
                <a:cxn ang="0">
                  <a:pos x="0" y="39"/>
                </a:cxn>
              </a:cxnLst>
              <a:rect l="0" t="0" r="r" b="b"/>
              <a:pathLst>
                <a:path w="38" h="39">
                  <a:moveTo>
                    <a:pt x="0" y="39"/>
                  </a:moveTo>
                  <a:lnTo>
                    <a:pt x="0" y="0"/>
                  </a:lnTo>
                  <a:lnTo>
                    <a:pt x="38" y="0"/>
                  </a:lnTo>
                  <a:lnTo>
                    <a:pt x="38" y="39"/>
                  </a:lnTo>
                  <a:lnTo>
                    <a:pt x="0" y="39"/>
                  </a:lnTo>
                  <a:lnTo>
                    <a:pt x="38" y="39"/>
                  </a:lnTo>
                  <a:lnTo>
                    <a:pt x="38" y="0"/>
                  </a:lnTo>
                  <a:lnTo>
                    <a:pt x="0" y="0"/>
                  </a:lnTo>
                  <a:lnTo>
                    <a:pt x="0" y="39"/>
                  </a:lnTo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397" name="Rectangle 149"/>
            <p:cNvSpPr>
              <a:spLocks noChangeArrowheads="1"/>
            </p:cNvSpPr>
            <p:nvPr/>
          </p:nvSpPr>
          <p:spPr bwMode="auto">
            <a:xfrm>
              <a:off x="3201" y="2480"/>
              <a:ext cx="24" cy="13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398" name="Freeform 150"/>
            <p:cNvSpPr>
              <a:spLocks/>
            </p:cNvSpPr>
            <p:nvPr/>
          </p:nvSpPr>
          <p:spPr bwMode="auto">
            <a:xfrm>
              <a:off x="3201" y="2480"/>
              <a:ext cx="24" cy="13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0" y="0"/>
                </a:cxn>
                <a:cxn ang="0">
                  <a:pos x="24" y="0"/>
                </a:cxn>
                <a:cxn ang="0">
                  <a:pos x="24" y="13"/>
                </a:cxn>
                <a:cxn ang="0">
                  <a:pos x="0" y="13"/>
                </a:cxn>
                <a:cxn ang="0">
                  <a:pos x="24" y="13"/>
                </a:cxn>
                <a:cxn ang="0">
                  <a:pos x="24" y="0"/>
                </a:cxn>
                <a:cxn ang="0">
                  <a:pos x="0" y="0"/>
                </a:cxn>
                <a:cxn ang="0">
                  <a:pos x="0" y="13"/>
                </a:cxn>
              </a:cxnLst>
              <a:rect l="0" t="0" r="r" b="b"/>
              <a:pathLst>
                <a:path w="24" h="13">
                  <a:moveTo>
                    <a:pt x="0" y="13"/>
                  </a:moveTo>
                  <a:lnTo>
                    <a:pt x="0" y="0"/>
                  </a:lnTo>
                  <a:lnTo>
                    <a:pt x="24" y="0"/>
                  </a:lnTo>
                  <a:lnTo>
                    <a:pt x="24" y="13"/>
                  </a:lnTo>
                  <a:lnTo>
                    <a:pt x="0" y="13"/>
                  </a:lnTo>
                  <a:lnTo>
                    <a:pt x="24" y="13"/>
                  </a:lnTo>
                  <a:lnTo>
                    <a:pt x="24" y="0"/>
                  </a:lnTo>
                  <a:lnTo>
                    <a:pt x="0" y="0"/>
                  </a:lnTo>
                  <a:lnTo>
                    <a:pt x="0" y="13"/>
                  </a:lnTo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399" name="Rectangle 151"/>
            <p:cNvSpPr>
              <a:spLocks noChangeArrowheads="1"/>
            </p:cNvSpPr>
            <p:nvPr/>
          </p:nvSpPr>
          <p:spPr bwMode="auto">
            <a:xfrm>
              <a:off x="3366" y="2412"/>
              <a:ext cx="316" cy="87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400" name="Freeform 152"/>
            <p:cNvSpPr>
              <a:spLocks/>
            </p:cNvSpPr>
            <p:nvPr/>
          </p:nvSpPr>
          <p:spPr bwMode="auto">
            <a:xfrm>
              <a:off x="3366" y="2412"/>
              <a:ext cx="316" cy="87"/>
            </a:xfrm>
            <a:custGeom>
              <a:avLst/>
              <a:gdLst/>
              <a:ahLst/>
              <a:cxnLst>
                <a:cxn ang="0">
                  <a:pos x="0" y="87"/>
                </a:cxn>
                <a:cxn ang="0">
                  <a:pos x="0" y="0"/>
                </a:cxn>
                <a:cxn ang="0">
                  <a:pos x="316" y="0"/>
                </a:cxn>
                <a:cxn ang="0">
                  <a:pos x="316" y="87"/>
                </a:cxn>
                <a:cxn ang="0">
                  <a:pos x="0" y="87"/>
                </a:cxn>
                <a:cxn ang="0">
                  <a:pos x="316" y="87"/>
                </a:cxn>
                <a:cxn ang="0">
                  <a:pos x="316" y="0"/>
                </a:cxn>
                <a:cxn ang="0">
                  <a:pos x="0" y="0"/>
                </a:cxn>
                <a:cxn ang="0">
                  <a:pos x="0" y="87"/>
                </a:cxn>
              </a:cxnLst>
              <a:rect l="0" t="0" r="r" b="b"/>
              <a:pathLst>
                <a:path w="316" h="87">
                  <a:moveTo>
                    <a:pt x="0" y="87"/>
                  </a:moveTo>
                  <a:lnTo>
                    <a:pt x="0" y="0"/>
                  </a:lnTo>
                  <a:lnTo>
                    <a:pt x="316" y="0"/>
                  </a:lnTo>
                  <a:lnTo>
                    <a:pt x="316" y="87"/>
                  </a:lnTo>
                  <a:lnTo>
                    <a:pt x="0" y="87"/>
                  </a:lnTo>
                  <a:lnTo>
                    <a:pt x="316" y="87"/>
                  </a:lnTo>
                  <a:lnTo>
                    <a:pt x="316" y="0"/>
                  </a:lnTo>
                  <a:lnTo>
                    <a:pt x="0" y="0"/>
                  </a:lnTo>
                  <a:lnTo>
                    <a:pt x="0" y="87"/>
                  </a:lnTo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401" name="Rectangle 153"/>
            <p:cNvSpPr>
              <a:spLocks noChangeArrowheads="1"/>
            </p:cNvSpPr>
            <p:nvPr/>
          </p:nvSpPr>
          <p:spPr bwMode="auto">
            <a:xfrm>
              <a:off x="3562" y="2472"/>
              <a:ext cx="112" cy="11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402" name="Freeform 154"/>
            <p:cNvSpPr>
              <a:spLocks/>
            </p:cNvSpPr>
            <p:nvPr/>
          </p:nvSpPr>
          <p:spPr bwMode="auto">
            <a:xfrm>
              <a:off x="3606" y="2470"/>
              <a:ext cx="54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4" y="12"/>
                </a:cxn>
                <a:cxn ang="0">
                  <a:pos x="54" y="2"/>
                </a:cxn>
                <a:cxn ang="0">
                  <a:pos x="0" y="0"/>
                </a:cxn>
              </a:cxnLst>
              <a:rect l="0" t="0" r="r" b="b"/>
              <a:pathLst>
                <a:path w="54" h="12">
                  <a:moveTo>
                    <a:pt x="0" y="0"/>
                  </a:moveTo>
                  <a:lnTo>
                    <a:pt x="54" y="12"/>
                  </a:lnTo>
                  <a:lnTo>
                    <a:pt x="54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F5F5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403" name="Rectangle 155"/>
            <p:cNvSpPr>
              <a:spLocks noChangeArrowheads="1"/>
            </p:cNvSpPr>
            <p:nvPr/>
          </p:nvSpPr>
          <p:spPr bwMode="auto">
            <a:xfrm>
              <a:off x="3660" y="2472"/>
              <a:ext cx="14" cy="11"/>
            </a:xfrm>
            <a:prstGeom prst="rect">
              <a:avLst/>
            </a:prstGeom>
            <a:solidFill>
              <a:srgbClr val="3F3F3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404" name="Freeform 156"/>
            <p:cNvSpPr>
              <a:spLocks/>
            </p:cNvSpPr>
            <p:nvPr/>
          </p:nvSpPr>
          <p:spPr bwMode="auto">
            <a:xfrm>
              <a:off x="3561" y="2470"/>
              <a:ext cx="113" cy="13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0" y="0"/>
                </a:cxn>
                <a:cxn ang="0">
                  <a:pos x="113" y="0"/>
                </a:cxn>
                <a:cxn ang="0">
                  <a:pos x="113" y="13"/>
                </a:cxn>
                <a:cxn ang="0">
                  <a:pos x="0" y="13"/>
                </a:cxn>
                <a:cxn ang="0">
                  <a:pos x="113" y="13"/>
                </a:cxn>
                <a:cxn ang="0">
                  <a:pos x="113" y="0"/>
                </a:cxn>
                <a:cxn ang="0">
                  <a:pos x="0" y="0"/>
                </a:cxn>
                <a:cxn ang="0">
                  <a:pos x="0" y="13"/>
                </a:cxn>
              </a:cxnLst>
              <a:rect l="0" t="0" r="r" b="b"/>
              <a:pathLst>
                <a:path w="113" h="13">
                  <a:moveTo>
                    <a:pt x="0" y="13"/>
                  </a:moveTo>
                  <a:lnTo>
                    <a:pt x="0" y="0"/>
                  </a:lnTo>
                  <a:lnTo>
                    <a:pt x="113" y="0"/>
                  </a:lnTo>
                  <a:lnTo>
                    <a:pt x="113" y="13"/>
                  </a:lnTo>
                  <a:lnTo>
                    <a:pt x="0" y="13"/>
                  </a:lnTo>
                  <a:lnTo>
                    <a:pt x="113" y="13"/>
                  </a:lnTo>
                  <a:lnTo>
                    <a:pt x="113" y="0"/>
                  </a:lnTo>
                  <a:lnTo>
                    <a:pt x="0" y="0"/>
                  </a:lnTo>
                  <a:lnTo>
                    <a:pt x="0" y="13"/>
                  </a:lnTo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405" name="Freeform 157"/>
            <p:cNvSpPr>
              <a:spLocks/>
            </p:cNvSpPr>
            <p:nvPr/>
          </p:nvSpPr>
          <p:spPr bwMode="auto">
            <a:xfrm>
              <a:off x="3667" y="2419"/>
              <a:ext cx="7" cy="47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0" y="5"/>
                </a:cxn>
                <a:cxn ang="0">
                  <a:pos x="0" y="41"/>
                </a:cxn>
                <a:cxn ang="0">
                  <a:pos x="7" y="47"/>
                </a:cxn>
                <a:cxn ang="0">
                  <a:pos x="7" y="0"/>
                </a:cxn>
              </a:cxnLst>
              <a:rect l="0" t="0" r="r" b="b"/>
              <a:pathLst>
                <a:path w="7" h="47">
                  <a:moveTo>
                    <a:pt x="7" y="0"/>
                  </a:moveTo>
                  <a:lnTo>
                    <a:pt x="0" y="5"/>
                  </a:lnTo>
                  <a:lnTo>
                    <a:pt x="0" y="41"/>
                  </a:lnTo>
                  <a:lnTo>
                    <a:pt x="7" y="47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9F9F9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406" name="Freeform 158"/>
            <p:cNvSpPr>
              <a:spLocks/>
            </p:cNvSpPr>
            <p:nvPr/>
          </p:nvSpPr>
          <p:spPr bwMode="auto">
            <a:xfrm>
              <a:off x="3374" y="2419"/>
              <a:ext cx="6" cy="4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6"/>
                </a:cxn>
                <a:cxn ang="0">
                  <a:pos x="6" y="41"/>
                </a:cxn>
                <a:cxn ang="0">
                  <a:pos x="0" y="47"/>
                </a:cxn>
                <a:cxn ang="0">
                  <a:pos x="0" y="0"/>
                </a:cxn>
              </a:cxnLst>
              <a:rect l="0" t="0" r="r" b="b"/>
              <a:pathLst>
                <a:path w="6" h="47">
                  <a:moveTo>
                    <a:pt x="0" y="0"/>
                  </a:moveTo>
                  <a:lnTo>
                    <a:pt x="6" y="6"/>
                  </a:lnTo>
                  <a:lnTo>
                    <a:pt x="6" y="41"/>
                  </a:lnTo>
                  <a:lnTo>
                    <a:pt x="0" y="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F9F9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407" name="Freeform 159"/>
            <p:cNvSpPr>
              <a:spLocks/>
            </p:cNvSpPr>
            <p:nvPr/>
          </p:nvSpPr>
          <p:spPr bwMode="auto">
            <a:xfrm>
              <a:off x="3374" y="2419"/>
              <a:ext cx="300" cy="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5"/>
                </a:cxn>
                <a:cxn ang="0">
                  <a:pos x="293" y="5"/>
                </a:cxn>
                <a:cxn ang="0">
                  <a:pos x="300" y="0"/>
                </a:cxn>
                <a:cxn ang="0">
                  <a:pos x="0" y="0"/>
                </a:cxn>
              </a:cxnLst>
              <a:rect l="0" t="0" r="r" b="b"/>
              <a:pathLst>
                <a:path w="300" h="5">
                  <a:moveTo>
                    <a:pt x="0" y="0"/>
                  </a:moveTo>
                  <a:lnTo>
                    <a:pt x="6" y="5"/>
                  </a:lnTo>
                  <a:lnTo>
                    <a:pt x="293" y="5"/>
                  </a:lnTo>
                  <a:lnTo>
                    <a:pt x="3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F5F5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408" name="Freeform 160"/>
            <p:cNvSpPr>
              <a:spLocks/>
            </p:cNvSpPr>
            <p:nvPr/>
          </p:nvSpPr>
          <p:spPr bwMode="auto">
            <a:xfrm>
              <a:off x="3374" y="2460"/>
              <a:ext cx="300" cy="6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6" y="0"/>
                </a:cxn>
                <a:cxn ang="0">
                  <a:pos x="293" y="0"/>
                </a:cxn>
                <a:cxn ang="0">
                  <a:pos x="300" y="6"/>
                </a:cxn>
                <a:cxn ang="0">
                  <a:pos x="0" y="6"/>
                </a:cxn>
              </a:cxnLst>
              <a:rect l="0" t="0" r="r" b="b"/>
              <a:pathLst>
                <a:path w="300" h="6">
                  <a:moveTo>
                    <a:pt x="0" y="6"/>
                  </a:moveTo>
                  <a:lnTo>
                    <a:pt x="6" y="0"/>
                  </a:lnTo>
                  <a:lnTo>
                    <a:pt x="293" y="0"/>
                  </a:lnTo>
                  <a:lnTo>
                    <a:pt x="300" y="6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409" name="Rectangle 161"/>
            <p:cNvSpPr>
              <a:spLocks noChangeArrowheads="1"/>
            </p:cNvSpPr>
            <p:nvPr/>
          </p:nvSpPr>
          <p:spPr bwMode="auto">
            <a:xfrm>
              <a:off x="3380" y="2424"/>
              <a:ext cx="287" cy="36"/>
            </a:xfrm>
            <a:prstGeom prst="rect">
              <a:avLst/>
            </a:prstGeom>
            <a:solidFill>
              <a:srgbClr val="3F3F3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410" name="Freeform 162"/>
            <p:cNvSpPr>
              <a:spLocks/>
            </p:cNvSpPr>
            <p:nvPr/>
          </p:nvSpPr>
          <p:spPr bwMode="auto">
            <a:xfrm>
              <a:off x="3374" y="2419"/>
              <a:ext cx="300" cy="48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0" y="0"/>
                </a:cxn>
                <a:cxn ang="0">
                  <a:pos x="300" y="0"/>
                </a:cxn>
                <a:cxn ang="0">
                  <a:pos x="300" y="48"/>
                </a:cxn>
                <a:cxn ang="0">
                  <a:pos x="0" y="48"/>
                </a:cxn>
                <a:cxn ang="0">
                  <a:pos x="300" y="48"/>
                </a:cxn>
                <a:cxn ang="0">
                  <a:pos x="300" y="0"/>
                </a:cxn>
                <a:cxn ang="0">
                  <a:pos x="0" y="0"/>
                </a:cxn>
                <a:cxn ang="0">
                  <a:pos x="0" y="48"/>
                </a:cxn>
              </a:cxnLst>
              <a:rect l="0" t="0" r="r" b="b"/>
              <a:pathLst>
                <a:path w="300" h="48">
                  <a:moveTo>
                    <a:pt x="0" y="48"/>
                  </a:moveTo>
                  <a:lnTo>
                    <a:pt x="0" y="0"/>
                  </a:lnTo>
                  <a:lnTo>
                    <a:pt x="300" y="0"/>
                  </a:lnTo>
                  <a:lnTo>
                    <a:pt x="300" y="48"/>
                  </a:lnTo>
                  <a:lnTo>
                    <a:pt x="0" y="48"/>
                  </a:lnTo>
                  <a:lnTo>
                    <a:pt x="300" y="48"/>
                  </a:lnTo>
                  <a:lnTo>
                    <a:pt x="300" y="0"/>
                  </a:lnTo>
                  <a:lnTo>
                    <a:pt x="0" y="0"/>
                  </a:lnTo>
                  <a:lnTo>
                    <a:pt x="0" y="48"/>
                  </a:lnTo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411" name="Rectangle 163"/>
            <p:cNvSpPr>
              <a:spLocks noChangeArrowheads="1"/>
            </p:cNvSpPr>
            <p:nvPr/>
          </p:nvSpPr>
          <p:spPr bwMode="auto">
            <a:xfrm>
              <a:off x="3503" y="2469"/>
              <a:ext cx="30" cy="28"/>
            </a:xfrm>
            <a:prstGeom prst="rect">
              <a:avLst/>
            </a:prstGeom>
            <a:solidFill>
              <a:srgbClr val="5F5F5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412" name="Freeform 164"/>
            <p:cNvSpPr>
              <a:spLocks/>
            </p:cNvSpPr>
            <p:nvPr/>
          </p:nvSpPr>
          <p:spPr bwMode="auto">
            <a:xfrm>
              <a:off x="3503" y="2469"/>
              <a:ext cx="30" cy="28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28"/>
                </a:cxn>
                <a:cxn ang="0">
                  <a:pos x="0" y="28"/>
                </a:cxn>
                <a:cxn ang="0">
                  <a:pos x="30" y="28"/>
                </a:cxn>
                <a:cxn ang="0">
                  <a:pos x="30" y="0"/>
                </a:cxn>
                <a:cxn ang="0">
                  <a:pos x="0" y="0"/>
                </a:cxn>
                <a:cxn ang="0">
                  <a:pos x="0" y="28"/>
                </a:cxn>
              </a:cxnLst>
              <a:rect l="0" t="0" r="r" b="b"/>
              <a:pathLst>
                <a:path w="30" h="28">
                  <a:moveTo>
                    <a:pt x="0" y="28"/>
                  </a:moveTo>
                  <a:lnTo>
                    <a:pt x="0" y="0"/>
                  </a:lnTo>
                  <a:lnTo>
                    <a:pt x="30" y="0"/>
                  </a:lnTo>
                  <a:lnTo>
                    <a:pt x="30" y="28"/>
                  </a:lnTo>
                  <a:lnTo>
                    <a:pt x="0" y="28"/>
                  </a:lnTo>
                  <a:lnTo>
                    <a:pt x="30" y="28"/>
                  </a:lnTo>
                  <a:lnTo>
                    <a:pt x="30" y="0"/>
                  </a:lnTo>
                  <a:lnTo>
                    <a:pt x="0" y="0"/>
                  </a:lnTo>
                  <a:lnTo>
                    <a:pt x="0" y="28"/>
                  </a:lnTo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413" name="Rectangle 165"/>
            <p:cNvSpPr>
              <a:spLocks noChangeArrowheads="1"/>
            </p:cNvSpPr>
            <p:nvPr/>
          </p:nvSpPr>
          <p:spPr bwMode="auto">
            <a:xfrm>
              <a:off x="3415" y="2487"/>
              <a:ext cx="9" cy="9"/>
            </a:xfrm>
            <a:prstGeom prst="rect">
              <a:avLst/>
            </a:prstGeom>
            <a:solidFill>
              <a:srgbClr val="8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414" name="Rectangle 166"/>
            <p:cNvSpPr>
              <a:spLocks noChangeArrowheads="1"/>
            </p:cNvSpPr>
            <p:nvPr/>
          </p:nvSpPr>
          <p:spPr bwMode="auto">
            <a:xfrm>
              <a:off x="3435" y="2487"/>
              <a:ext cx="9" cy="9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415" name="Rectangle 167"/>
            <p:cNvSpPr>
              <a:spLocks noChangeArrowheads="1"/>
            </p:cNvSpPr>
            <p:nvPr/>
          </p:nvSpPr>
          <p:spPr bwMode="auto">
            <a:xfrm>
              <a:off x="3466" y="2487"/>
              <a:ext cx="4" cy="9"/>
            </a:xfrm>
            <a:prstGeom prst="rect">
              <a:avLst/>
            </a:prstGeom>
            <a:solidFill>
              <a:srgbClr val="3F3F3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416" name="Rectangle 168"/>
            <p:cNvSpPr>
              <a:spLocks noChangeArrowheads="1"/>
            </p:cNvSpPr>
            <p:nvPr/>
          </p:nvSpPr>
          <p:spPr bwMode="auto">
            <a:xfrm>
              <a:off x="3472" y="2487"/>
              <a:ext cx="4" cy="9"/>
            </a:xfrm>
            <a:prstGeom prst="rect">
              <a:avLst/>
            </a:prstGeom>
            <a:solidFill>
              <a:srgbClr val="3F3F3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417" name="Rectangle 169"/>
            <p:cNvSpPr>
              <a:spLocks noChangeArrowheads="1"/>
            </p:cNvSpPr>
            <p:nvPr/>
          </p:nvSpPr>
          <p:spPr bwMode="auto">
            <a:xfrm>
              <a:off x="3483" y="2487"/>
              <a:ext cx="3" cy="9"/>
            </a:xfrm>
            <a:prstGeom prst="rect">
              <a:avLst/>
            </a:prstGeom>
            <a:solidFill>
              <a:srgbClr val="3F3F3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418" name="Rectangle 170"/>
            <p:cNvSpPr>
              <a:spLocks noChangeArrowheads="1"/>
            </p:cNvSpPr>
            <p:nvPr/>
          </p:nvSpPr>
          <p:spPr bwMode="auto">
            <a:xfrm>
              <a:off x="3487" y="2487"/>
              <a:ext cx="5" cy="9"/>
            </a:xfrm>
            <a:prstGeom prst="rect">
              <a:avLst/>
            </a:prstGeom>
            <a:solidFill>
              <a:srgbClr val="3F3F3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419" name="Rectangle 171"/>
            <p:cNvSpPr>
              <a:spLocks noChangeArrowheads="1"/>
            </p:cNvSpPr>
            <p:nvPr/>
          </p:nvSpPr>
          <p:spPr bwMode="auto">
            <a:xfrm>
              <a:off x="3499" y="2487"/>
              <a:ext cx="2" cy="9"/>
            </a:xfrm>
            <a:prstGeom prst="rect">
              <a:avLst/>
            </a:prstGeom>
            <a:solidFill>
              <a:srgbClr val="3F3F3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420" name="Rectangle 172"/>
            <p:cNvSpPr>
              <a:spLocks noChangeArrowheads="1"/>
            </p:cNvSpPr>
            <p:nvPr/>
          </p:nvSpPr>
          <p:spPr bwMode="auto">
            <a:xfrm>
              <a:off x="3545" y="2487"/>
              <a:ext cx="3" cy="9"/>
            </a:xfrm>
            <a:prstGeom prst="rect">
              <a:avLst/>
            </a:prstGeom>
            <a:solidFill>
              <a:srgbClr val="3F3F3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421" name="Rectangle 173"/>
            <p:cNvSpPr>
              <a:spLocks noChangeArrowheads="1"/>
            </p:cNvSpPr>
            <p:nvPr/>
          </p:nvSpPr>
          <p:spPr bwMode="auto">
            <a:xfrm>
              <a:off x="3561" y="2487"/>
              <a:ext cx="3" cy="9"/>
            </a:xfrm>
            <a:prstGeom prst="rect">
              <a:avLst/>
            </a:prstGeom>
            <a:solidFill>
              <a:srgbClr val="3F3F3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422" name="Rectangle 174"/>
            <p:cNvSpPr>
              <a:spLocks noChangeArrowheads="1"/>
            </p:cNvSpPr>
            <p:nvPr/>
          </p:nvSpPr>
          <p:spPr bwMode="auto">
            <a:xfrm>
              <a:off x="3576" y="2487"/>
              <a:ext cx="3" cy="9"/>
            </a:xfrm>
            <a:prstGeom prst="rect">
              <a:avLst/>
            </a:prstGeom>
            <a:solidFill>
              <a:srgbClr val="3F3F3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423" name="Rectangle 175"/>
            <p:cNvSpPr>
              <a:spLocks noChangeArrowheads="1"/>
            </p:cNvSpPr>
            <p:nvPr/>
          </p:nvSpPr>
          <p:spPr bwMode="auto">
            <a:xfrm>
              <a:off x="3586" y="2487"/>
              <a:ext cx="4" cy="9"/>
            </a:xfrm>
            <a:prstGeom prst="rect">
              <a:avLst/>
            </a:prstGeom>
            <a:solidFill>
              <a:srgbClr val="3F3F3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424" name="Rectangle 176"/>
            <p:cNvSpPr>
              <a:spLocks noChangeArrowheads="1"/>
            </p:cNvSpPr>
            <p:nvPr/>
          </p:nvSpPr>
          <p:spPr bwMode="auto">
            <a:xfrm>
              <a:off x="3592" y="2487"/>
              <a:ext cx="3" cy="9"/>
            </a:xfrm>
            <a:prstGeom prst="rect">
              <a:avLst/>
            </a:prstGeom>
            <a:solidFill>
              <a:srgbClr val="3F3F3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425" name="Rectangle 177"/>
            <p:cNvSpPr>
              <a:spLocks noChangeArrowheads="1"/>
            </p:cNvSpPr>
            <p:nvPr/>
          </p:nvSpPr>
          <p:spPr bwMode="auto">
            <a:xfrm>
              <a:off x="3607" y="2487"/>
              <a:ext cx="5" cy="9"/>
            </a:xfrm>
            <a:prstGeom prst="rect">
              <a:avLst/>
            </a:prstGeom>
            <a:solidFill>
              <a:srgbClr val="3F3F3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426" name="Rectangle 178"/>
            <p:cNvSpPr>
              <a:spLocks noChangeArrowheads="1"/>
            </p:cNvSpPr>
            <p:nvPr/>
          </p:nvSpPr>
          <p:spPr bwMode="auto">
            <a:xfrm>
              <a:off x="3617" y="2487"/>
              <a:ext cx="4" cy="9"/>
            </a:xfrm>
            <a:prstGeom prst="rect">
              <a:avLst/>
            </a:prstGeom>
            <a:solidFill>
              <a:srgbClr val="3F3F3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427" name="Rectangle 179"/>
            <p:cNvSpPr>
              <a:spLocks noChangeArrowheads="1"/>
            </p:cNvSpPr>
            <p:nvPr/>
          </p:nvSpPr>
          <p:spPr bwMode="auto">
            <a:xfrm>
              <a:off x="3623" y="2487"/>
              <a:ext cx="3" cy="9"/>
            </a:xfrm>
            <a:prstGeom prst="rect">
              <a:avLst/>
            </a:prstGeom>
            <a:solidFill>
              <a:srgbClr val="3F3F3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428" name="Rectangle 180"/>
            <p:cNvSpPr>
              <a:spLocks noChangeArrowheads="1"/>
            </p:cNvSpPr>
            <p:nvPr/>
          </p:nvSpPr>
          <p:spPr bwMode="auto">
            <a:xfrm>
              <a:off x="3633" y="2487"/>
              <a:ext cx="4" cy="9"/>
            </a:xfrm>
            <a:prstGeom prst="rect">
              <a:avLst/>
            </a:prstGeom>
            <a:solidFill>
              <a:srgbClr val="3F3F3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429" name="Rectangle 181"/>
            <p:cNvSpPr>
              <a:spLocks noChangeArrowheads="1"/>
            </p:cNvSpPr>
            <p:nvPr/>
          </p:nvSpPr>
          <p:spPr bwMode="auto">
            <a:xfrm>
              <a:off x="3648" y="2487"/>
              <a:ext cx="4" cy="9"/>
            </a:xfrm>
            <a:prstGeom prst="rect">
              <a:avLst/>
            </a:prstGeom>
            <a:solidFill>
              <a:srgbClr val="3F3F3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430" name="Rectangle 182"/>
            <p:cNvSpPr>
              <a:spLocks noChangeArrowheads="1"/>
            </p:cNvSpPr>
            <p:nvPr/>
          </p:nvSpPr>
          <p:spPr bwMode="auto">
            <a:xfrm>
              <a:off x="3665" y="2487"/>
              <a:ext cx="3" cy="9"/>
            </a:xfrm>
            <a:prstGeom prst="rect">
              <a:avLst/>
            </a:prstGeom>
            <a:solidFill>
              <a:srgbClr val="3F3F3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431" name="Rectangle 183"/>
            <p:cNvSpPr>
              <a:spLocks noChangeArrowheads="1"/>
            </p:cNvSpPr>
            <p:nvPr/>
          </p:nvSpPr>
          <p:spPr bwMode="auto">
            <a:xfrm>
              <a:off x="3669" y="2487"/>
              <a:ext cx="5" cy="9"/>
            </a:xfrm>
            <a:prstGeom prst="rect">
              <a:avLst/>
            </a:prstGeom>
            <a:solidFill>
              <a:srgbClr val="3F3F3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21434" name="Line 186"/>
          <p:cNvSpPr>
            <a:spLocks noChangeShapeType="1"/>
          </p:cNvSpPr>
          <p:nvPr/>
        </p:nvSpPr>
        <p:spPr bwMode="auto">
          <a:xfrm flipH="1">
            <a:off x="5583238" y="3619500"/>
            <a:ext cx="0" cy="609600"/>
          </a:xfrm>
          <a:prstGeom prst="line">
            <a:avLst/>
          </a:prstGeom>
          <a:noFill/>
          <a:ln w="57150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821435" name="Group 187"/>
          <p:cNvGrpSpPr>
            <a:grpSpLocks/>
          </p:cNvGrpSpPr>
          <p:nvPr/>
        </p:nvGrpSpPr>
        <p:grpSpPr bwMode="auto">
          <a:xfrm>
            <a:off x="5202238" y="4152900"/>
            <a:ext cx="839787" cy="319088"/>
            <a:chOff x="3180" y="2320"/>
            <a:chExt cx="529" cy="201"/>
          </a:xfrm>
        </p:grpSpPr>
        <p:sp>
          <p:nvSpPr>
            <p:cNvPr id="821436" name="Freeform 188"/>
            <p:cNvSpPr>
              <a:spLocks noEditPoints="1"/>
            </p:cNvSpPr>
            <p:nvPr/>
          </p:nvSpPr>
          <p:spPr bwMode="auto">
            <a:xfrm>
              <a:off x="3190" y="2511"/>
              <a:ext cx="32" cy="10"/>
            </a:xfrm>
            <a:custGeom>
              <a:avLst/>
              <a:gdLst/>
              <a:ahLst/>
              <a:cxnLst>
                <a:cxn ang="0">
                  <a:pos x="23" y="7"/>
                </a:cxn>
                <a:cxn ang="0">
                  <a:pos x="22" y="7"/>
                </a:cxn>
                <a:cxn ang="0">
                  <a:pos x="22" y="4"/>
                </a:cxn>
                <a:cxn ang="0">
                  <a:pos x="21" y="2"/>
                </a:cxn>
                <a:cxn ang="0">
                  <a:pos x="19" y="1"/>
                </a:cxn>
                <a:cxn ang="0">
                  <a:pos x="17" y="0"/>
                </a:cxn>
                <a:cxn ang="0">
                  <a:pos x="7" y="0"/>
                </a:cxn>
                <a:cxn ang="0">
                  <a:pos x="4" y="1"/>
                </a:cxn>
                <a:cxn ang="0">
                  <a:pos x="2" y="2"/>
                </a:cxn>
                <a:cxn ang="0">
                  <a:pos x="1" y="4"/>
                </a:cxn>
                <a:cxn ang="0">
                  <a:pos x="0" y="7"/>
                </a:cxn>
                <a:cxn ang="0">
                  <a:pos x="22" y="7"/>
                </a:cxn>
                <a:cxn ang="0">
                  <a:pos x="23" y="7"/>
                </a:cxn>
                <a:cxn ang="0">
                  <a:pos x="23" y="0"/>
                </a:cxn>
                <a:cxn ang="0">
                  <a:pos x="22" y="3"/>
                </a:cxn>
                <a:cxn ang="0">
                  <a:pos x="21" y="5"/>
                </a:cxn>
                <a:cxn ang="0">
                  <a:pos x="19" y="6"/>
                </a:cxn>
                <a:cxn ang="0">
                  <a:pos x="17" y="6"/>
                </a:cxn>
                <a:cxn ang="0">
                  <a:pos x="7" y="6"/>
                </a:cxn>
                <a:cxn ang="0">
                  <a:pos x="4" y="6"/>
                </a:cxn>
                <a:cxn ang="0">
                  <a:pos x="2" y="5"/>
                </a:cxn>
                <a:cxn ang="0">
                  <a:pos x="1" y="3"/>
                </a:cxn>
                <a:cxn ang="0">
                  <a:pos x="0" y="0"/>
                </a:cxn>
                <a:cxn ang="0">
                  <a:pos x="0" y="7"/>
                </a:cxn>
                <a:cxn ang="0">
                  <a:pos x="23" y="7"/>
                </a:cxn>
                <a:cxn ang="0">
                  <a:pos x="23" y="0"/>
                </a:cxn>
              </a:cxnLst>
              <a:rect l="0" t="0" r="r" b="b"/>
              <a:pathLst>
                <a:path w="23" h="7">
                  <a:moveTo>
                    <a:pt x="23" y="7"/>
                  </a:moveTo>
                  <a:lnTo>
                    <a:pt x="22" y="7"/>
                  </a:lnTo>
                  <a:lnTo>
                    <a:pt x="22" y="4"/>
                  </a:lnTo>
                  <a:lnTo>
                    <a:pt x="21" y="2"/>
                  </a:lnTo>
                  <a:lnTo>
                    <a:pt x="19" y="1"/>
                  </a:lnTo>
                  <a:lnTo>
                    <a:pt x="17" y="0"/>
                  </a:lnTo>
                  <a:lnTo>
                    <a:pt x="7" y="0"/>
                  </a:lnTo>
                  <a:lnTo>
                    <a:pt x="4" y="1"/>
                  </a:lnTo>
                  <a:lnTo>
                    <a:pt x="2" y="2"/>
                  </a:lnTo>
                  <a:lnTo>
                    <a:pt x="1" y="4"/>
                  </a:lnTo>
                  <a:lnTo>
                    <a:pt x="0" y="7"/>
                  </a:lnTo>
                  <a:lnTo>
                    <a:pt x="22" y="7"/>
                  </a:lnTo>
                  <a:lnTo>
                    <a:pt x="23" y="7"/>
                  </a:lnTo>
                  <a:close/>
                  <a:moveTo>
                    <a:pt x="23" y="0"/>
                  </a:moveTo>
                  <a:lnTo>
                    <a:pt x="22" y="3"/>
                  </a:lnTo>
                  <a:lnTo>
                    <a:pt x="21" y="5"/>
                  </a:lnTo>
                  <a:lnTo>
                    <a:pt x="19" y="6"/>
                  </a:lnTo>
                  <a:lnTo>
                    <a:pt x="17" y="6"/>
                  </a:lnTo>
                  <a:lnTo>
                    <a:pt x="7" y="6"/>
                  </a:lnTo>
                  <a:lnTo>
                    <a:pt x="4" y="6"/>
                  </a:lnTo>
                  <a:lnTo>
                    <a:pt x="2" y="5"/>
                  </a:lnTo>
                  <a:lnTo>
                    <a:pt x="1" y="3"/>
                  </a:lnTo>
                  <a:lnTo>
                    <a:pt x="0" y="0"/>
                  </a:lnTo>
                  <a:lnTo>
                    <a:pt x="0" y="7"/>
                  </a:lnTo>
                  <a:lnTo>
                    <a:pt x="23" y="7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437" name="Freeform 189"/>
            <p:cNvSpPr>
              <a:spLocks noEditPoints="1"/>
            </p:cNvSpPr>
            <p:nvPr/>
          </p:nvSpPr>
          <p:spPr bwMode="auto">
            <a:xfrm>
              <a:off x="3665" y="2511"/>
              <a:ext cx="34" cy="10"/>
            </a:xfrm>
            <a:custGeom>
              <a:avLst/>
              <a:gdLst/>
              <a:ahLst/>
              <a:cxnLst>
                <a:cxn ang="0">
                  <a:pos x="24" y="7"/>
                </a:cxn>
                <a:cxn ang="0">
                  <a:pos x="23" y="7"/>
                </a:cxn>
                <a:cxn ang="0">
                  <a:pos x="23" y="4"/>
                </a:cxn>
                <a:cxn ang="0">
                  <a:pos x="21" y="2"/>
                </a:cxn>
                <a:cxn ang="0">
                  <a:pos x="19" y="1"/>
                </a:cxn>
                <a:cxn ang="0">
                  <a:pos x="17" y="0"/>
                </a:cxn>
                <a:cxn ang="0">
                  <a:pos x="7" y="0"/>
                </a:cxn>
                <a:cxn ang="0">
                  <a:pos x="4" y="1"/>
                </a:cxn>
                <a:cxn ang="0">
                  <a:pos x="2" y="2"/>
                </a:cxn>
                <a:cxn ang="0">
                  <a:pos x="1" y="4"/>
                </a:cxn>
                <a:cxn ang="0">
                  <a:pos x="0" y="7"/>
                </a:cxn>
                <a:cxn ang="0">
                  <a:pos x="23" y="7"/>
                </a:cxn>
                <a:cxn ang="0">
                  <a:pos x="24" y="7"/>
                </a:cxn>
                <a:cxn ang="0">
                  <a:pos x="24" y="0"/>
                </a:cxn>
                <a:cxn ang="0">
                  <a:pos x="23" y="3"/>
                </a:cxn>
                <a:cxn ang="0">
                  <a:pos x="21" y="5"/>
                </a:cxn>
                <a:cxn ang="0">
                  <a:pos x="19" y="6"/>
                </a:cxn>
                <a:cxn ang="0">
                  <a:pos x="17" y="6"/>
                </a:cxn>
                <a:cxn ang="0">
                  <a:pos x="7" y="6"/>
                </a:cxn>
                <a:cxn ang="0">
                  <a:pos x="4" y="6"/>
                </a:cxn>
                <a:cxn ang="0">
                  <a:pos x="2" y="5"/>
                </a:cxn>
                <a:cxn ang="0">
                  <a:pos x="1" y="3"/>
                </a:cxn>
                <a:cxn ang="0">
                  <a:pos x="0" y="0"/>
                </a:cxn>
                <a:cxn ang="0">
                  <a:pos x="0" y="7"/>
                </a:cxn>
                <a:cxn ang="0">
                  <a:pos x="24" y="7"/>
                </a:cxn>
                <a:cxn ang="0">
                  <a:pos x="24" y="0"/>
                </a:cxn>
              </a:cxnLst>
              <a:rect l="0" t="0" r="r" b="b"/>
              <a:pathLst>
                <a:path w="24" h="7">
                  <a:moveTo>
                    <a:pt x="24" y="7"/>
                  </a:moveTo>
                  <a:lnTo>
                    <a:pt x="23" y="7"/>
                  </a:lnTo>
                  <a:lnTo>
                    <a:pt x="23" y="4"/>
                  </a:lnTo>
                  <a:lnTo>
                    <a:pt x="21" y="2"/>
                  </a:lnTo>
                  <a:lnTo>
                    <a:pt x="19" y="1"/>
                  </a:lnTo>
                  <a:lnTo>
                    <a:pt x="17" y="0"/>
                  </a:lnTo>
                  <a:lnTo>
                    <a:pt x="7" y="0"/>
                  </a:lnTo>
                  <a:lnTo>
                    <a:pt x="4" y="1"/>
                  </a:lnTo>
                  <a:lnTo>
                    <a:pt x="2" y="2"/>
                  </a:lnTo>
                  <a:lnTo>
                    <a:pt x="1" y="4"/>
                  </a:lnTo>
                  <a:lnTo>
                    <a:pt x="0" y="7"/>
                  </a:lnTo>
                  <a:lnTo>
                    <a:pt x="23" y="7"/>
                  </a:lnTo>
                  <a:lnTo>
                    <a:pt x="24" y="7"/>
                  </a:lnTo>
                  <a:close/>
                  <a:moveTo>
                    <a:pt x="24" y="0"/>
                  </a:moveTo>
                  <a:lnTo>
                    <a:pt x="23" y="3"/>
                  </a:lnTo>
                  <a:lnTo>
                    <a:pt x="21" y="5"/>
                  </a:lnTo>
                  <a:lnTo>
                    <a:pt x="19" y="6"/>
                  </a:lnTo>
                  <a:lnTo>
                    <a:pt x="17" y="6"/>
                  </a:lnTo>
                  <a:lnTo>
                    <a:pt x="7" y="6"/>
                  </a:lnTo>
                  <a:lnTo>
                    <a:pt x="4" y="6"/>
                  </a:lnTo>
                  <a:lnTo>
                    <a:pt x="2" y="5"/>
                  </a:lnTo>
                  <a:lnTo>
                    <a:pt x="1" y="3"/>
                  </a:lnTo>
                  <a:lnTo>
                    <a:pt x="0" y="0"/>
                  </a:lnTo>
                  <a:lnTo>
                    <a:pt x="0" y="7"/>
                  </a:lnTo>
                  <a:lnTo>
                    <a:pt x="24" y="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438" name="Freeform 190"/>
            <p:cNvSpPr>
              <a:spLocks/>
            </p:cNvSpPr>
            <p:nvPr/>
          </p:nvSpPr>
          <p:spPr bwMode="auto">
            <a:xfrm>
              <a:off x="3180" y="2320"/>
              <a:ext cx="529" cy="74"/>
            </a:xfrm>
            <a:custGeom>
              <a:avLst/>
              <a:gdLst/>
              <a:ahLst/>
              <a:cxnLst>
                <a:cxn ang="0">
                  <a:pos x="0" y="74"/>
                </a:cxn>
                <a:cxn ang="0">
                  <a:pos x="77" y="0"/>
                </a:cxn>
                <a:cxn ang="0">
                  <a:pos x="450" y="0"/>
                </a:cxn>
                <a:cxn ang="0">
                  <a:pos x="529" y="74"/>
                </a:cxn>
                <a:cxn ang="0">
                  <a:pos x="0" y="74"/>
                </a:cxn>
              </a:cxnLst>
              <a:rect l="0" t="0" r="r" b="b"/>
              <a:pathLst>
                <a:path w="529" h="74">
                  <a:moveTo>
                    <a:pt x="0" y="74"/>
                  </a:moveTo>
                  <a:lnTo>
                    <a:pt x="77" y="0"/>
                  </a:lnTo>
                  <a:lnTo>
                    <a:pt x="450" y="0"/>
                  </a:lnTo>
                  <a:lnTo>
                    <a:pt x="529" y="74"/>
                  </a:lnTo>
                  <a:lnTo>
                    <a:pt x="0" y="74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439" name="Freeform 191"/>
            <p:cNvSpPr>
              <a:spLocks/>
            </p:cNvSpPr>
            <p:nvPr/>
          </p:nvSpPr>
          <p:spPr bwMode="auto">
            <a:xfrm>
              <a:off x="3180" y="2320"/>
              <a:ext cx="529" cy="74"/>
            </a:xfrm>
            <a:custGeom>
              <a:avLst/>
              <a:gdLst/>
              <a:ahLst/>
              <a:cxnLst>
                <a:cxn ang="0">
                  <a:pos x="0" y="74"/>
                </a:cxn>
                <a:cxn ang="0">
                  <a:pos x="77" y="0"/>
                </a:cxn>
                <a:cxn ang="0">
                  <a:pos x="450" y="0"/>
                </a:cxn>
                <a:cxn ang="0">
                  <a:pos x="529" y="74"/>
                </a:cxn>
                <a:cxn ang="0">
                  <a:pos x="0" y="74"/>
                </a:cxn>
                <a:cxn ang="0">
                  <a:pos x="529" y="74"/>
                </a:cxn>
                <a:cxn ang="0">
                  <a:pos x="450" y="0"/>
                </a:cxn>
                <a:cxn ang="0">
                  <a:pos x="77" y="0"/>
                </a:cxn>
                <a:cxn ang="0">
                  <a:pos x="0" y="74"/>
                </a:cxn>
              </a:cxnLst>
              <a:rect l="0" t="0" r="r" b="b"/>
              <a:pathLst>
                <a:path w="529" h="74">
                  <a:moveTo>
                    <a:pt x="0" y="74"/>
                  </a:moveTo>
                  <a:lnTo>
                    <a:pt x="77" y="0"/>
                  </a:lnTo>
                  <a:lnTo>
                    <a:pt x="450" y="0"/>
                  </a:lnTo>
                  <a:lnTo>
                    <a:pt x="529" y="74"/>
                  </a:lnTo>
                  <a:lnTo>
                    <a:pt x="0" y="74"/>
                  </a:lnTo>
                  <a:lnTo>
                    <a:pt x="529" y="74"/>
                  </a:lnTo>
                  <a:lnTo>
                    <a:pt x="450" y="0"/>
                  </a:lnTo>
                  <a:lnTo>
                    <a:pt x="77" y="0"/>
                  </a:lnTo>
                  <a:lnTo>
                    <a:pt x="0" y="74"/>
                  </a:lnTo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440" name="Rectangle 192"/>
            <p:cNvSpPr>
              <a:spLocks noChangeArrowheads="1"/>
            </p:cNvSpPr>
            <p:nvPr/>
          </p:nvSpPr>
          <p:spPr bwMode="auto">
            <a:xfrm>
              <a:off x="3181" y="2395"/>
              <a:ext cx="526" cy="122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441" name="Freeform 193"/>
            <p:cNvSpPr>
              <a:spLocks/>
            </p:cNvSpPr>
            <p:nvPr/>
          </p:nvSpPr>
          <p:spPr bwMode="auto">
            <a:xfrm>
              <a:off x="3181" y="2394"/>
              <a:ext cx="526" cy="123"/>
            </a:xfrm>
            <a:custGeom>
              <a:avLst/>
              <a:gdLst/>
              <a:ahLst/>
              <a:cxnLst>
                <a:cxn ang="0">
                  <a:pos x="0" y="123"/>
                </a:cxn>
                <a:cxn ang="0">
                  <a:pos x="0" y="0"/>
                </a:cxn>
                <a:cxn ang="0">
                  <a:pos x="526" y="0"/>
                </a:cxn>
                <a:cxn ang="0">
                  <a:pos x="526" y="123"/>
                </a:cxn>
                <a:cxn ang="0">
                  <a:pos x="0" y="123"/>
                </a:cxn>
                <a:cxn ang="0">
                  <a:pos x="526" y="123"/>
                </a:cxn>
                <a:cxn ang="0">
                  <a:pos x="526" y="0"/>
                </a:cxn>
                <a:cxn ang="0">
                  <a:pos x="0" y="0"/>
                </a:cxn>
                <a:cxn ang="0">
                  <a:pos x="0" y="123"/>
                </a:cxn>
              </a:cxnLst>
              <a:rect l="0" t="0" r="r" b="b"/>
              <a:pathLst>
                <a:path w="526" h="123">
                  <a:moveTo>
                    <a:pt x="0" y="123"/>
                  </a:moveTo>
                  <a:lnTo>
                    <a:pt x="0" y="0"/>
                  </a:lnTo>
                  <a:lnTo>
                    <a:pt x="526" y="0"/>
                  </a:lnTo>
                  <a:lnTo>
                    <a:pt x="526" y="123"/>
                  </a:lnTo>
                  <a:lnTo>
                    <a:pt x="0" y="123"/>
                  </a:lnTo>
                  <a:lnTo>
                    <a:pt x="526" y="123"/>
                  </a:lnTo>
                  <a:lnTo>
                    <a:pt x="526" y="0"/>
                  </a:lnTo>
                  <a:lnTo>
                    <a:pt x="0" y="0"/>
                  </a:lnTo>
                  <a:lnTo>
                    <a:pt x="0" y="123"/>
                  </a:lnTo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442" name="Rectangle 194"/>
            <p:cNvSpPr>
              <a:spLocks noChangeArrowheads="1"/>
            </p:cNvSpPr>
            <p:nvPr/>
          </p:nvSpPr>
          <p:spPr bwMode="auto">
            <a:xfrm>
              <a:off x="3188" y="2402"/>
              <a:ext cx="511" cy="108"/>
            </a:xfrm>
            <a:prstGeom prst="rect">
              <a:avLst/>
            </a:prstGeom>
            <a:solidFill>
              <a:srgbClr val="9F9F9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443" name="Freeform 195"/>
            <p:cNvSpPr>
              <a:spLocks/>
            </p:cNvSpPr>
            <p:nvPr/>
          </p:nvSpPr>
          <p:spPr bwMode="auto">
            <a:xfrm>
              <a:off x="3188" y="2401"/>
              <a:ext cx="511" cy="109"/>
            </a:xfrm>
            <a:custGeom>
              <a:avLst/>
              <a:gdLst/>
              <a:ahLst/>
              <a:cxnLst>
                <a:cxn ang="0">
                  <a:pos x="0" y="109"/>
                </a:cxn>
                <a:cxn ang="0">
                  <a:pos x="0" y="0"/>
                </a:cxn>
                <a:cxn ang="0">
                  <a:pos x="511" y="0"/>
                </a:cxn>
                <a:cxn ang="0">
                  <a:pos x="511" y="109"/>
                </a:cxn>
                <a:cxn ang="0">
                  <a:pos x="0" y="109"/>
                </a:cxn>
                <a:cxn ang="0">
                  <a:pos x="511" y="109"/>
                </a:cxn>
                <a:cxn ang="0">
                  <a:pos x="511" y="0"/>
                </a:cxn>
                <a:cxn ang="0">
                  <a:pos x="0" y="0"/>
                </a:cxn>
                <a:cxn ang="0">
                  <a:pos x="0" y="109"/>
                </a:cxn>
              </a:cxnLst>
              <a:rect l="0" t="0" r="r" b="b"/>
              <a:pathLst>
                <a:path w="511" h="109">
                  <a:moveTo>
                    <a:pt x="0" y="109"/>
                  </a:moveTo>
                  <a:lnTo>
                    <a:pt x="0" y="0"/>
                  </a:lnTo>
                  <a:lnTo>
                    <a:pt x="511" y="0"/>
                  </a:lnTo>
                  <a:lnTo>
                    <a:pt x="511" y="109"/>
                  </a:lnTo>
                  <a:lnTo>
                    <a:pt x="0" y="109"/>
                  </a:lnTo>
                  <a:lnTo>
                    <a:pt x="511" y="109"/>
                  </a:lnTo>
                  <a:lnTo>
                    <a:pt x="511" y="0"/>
                  </a:lnTo>
                  <a:lnTo>
                    <a:pt x="0" y="0"/>
                  </a:lnTo>
                  <a:lnTo>
                    <a:pt x="0" y="109"/>
                  </a:lnTo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444" name="Rectangle 196"/>
            <p:cNvSpPr>
              <a:spLocks noChangeArrowheads="1"/>
            </p:cNvSpPr>
            <p:nvPr/>
          </p:nvSpPr>
          <p:spPr bwMode="auto">
            <a:xfrm>
              <a:off x="3201" y="2417"/>
              <a:ext cx="38" cy="39"/>
            </a:xfrm>
            <a:prstGeom prst="rect">
              <a:avLst/>
            </a:prstGeom>
            <a:solidFill>
              <a:srgbClr val="5F5F5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445" name="Freeform 197"/>
            <p:cNvSpPr>
              <a:spLocks/>
            </p:cNvSpPr>
            <p:nvPr/>
          </p:nvSpPr>
          <p:spPr bwMode="auto">
            <a:xfrm>
              <a:off x="3201" y="2417"/>
              <a:ext cx="38" cy="39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0" y="0"/>
                </a:cxn>
                <a:cxn ang="0">
                  <a:pos x="38" y="0"/>
                </a:cxn>
                <a:cxn ang="0">
                  <a:pos x="38" y="39"/>
                </a:cxn>
                <a:cxn ang="0">
                  <a:pos x="0" y="39"/>
                </a:cxn>
                <a:cxn ang="0">
                  <a:pos x="38" y="39"/>
                </a:cxn>
                <a:cxn ang="0">
                  <a:pos x="38" y="0"/>
                </a:cxn>
                <a:cxn ang="0">
                  <a:pos x="0" y="0"/>
                </a:cxn>
                <a:cxn ang="0">
                  <a:pos x="0" y="39"/>
                </a:cxn>
              </a:cxnLst>
              <a:rect l="0" t="0" r="r" b="b"/>
              <a:pathLst>
                <a:path w="38" h="39">
                  <a:moveTo>
                    <a:pt x="0" y="39"/>
                  </a:moveTo>
                  <a:lnTo>
                    <a:pt x="0" y="0"/>
                  </a:lnTo>
                  <a:lnTo>
                    <a:pt x="38" y="0"/>
                  </a:lnTo>
                  <a:lnTo>
                    <a:pt x="38" y="39"/>
                  </a:lnTo>
                  <a:lnTo>
                    <a:pt x="0" y="39"/>
                  </a:lnTo>
                  <a:lnTo>
                    <a:pt x="38" y="39"/>
                  </a:lnTo>
                  <a:lnTo>
                    <a:pt x="38" y="0"/>
                  </a:lnTo>
                  <a:lnTo>
                    <a:pt x="0" y="0"/>
                  </a:lnTo>
                  <a:lnTo>
                    <a:pt x="0" y="39"/>
                  </a:lnTo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446" name="Rectangle 198"/>
            <p:cNvSpPr>
              <a:spLocks noChangeArrowheads="1"/>
            </p:cNvSpPr>
            <p:nvPr/>
          </p:nvSpPr>
          <p:spPr bwMode="auto">
            <a:xfrm>
              <a:off x="3201" y="2480"/>
              <a:ext cx="24" cy="13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447" name="Freeform 199"/>
            <p:cNvSpPr>
              <a:spLocks/>
            </p:cNvSpPr>
            <p:nvPr/>
          </p:nvSpPr>
          <p:spPr bwMode="auto">
            <a:xfrm>
              <a:off x="3201" y="2480"/>
              <a:ext cx="24" cy="13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0" y="0"/>
                </a:cxn>
                <a:cxn ang="0">
                  <a:pos x="24" y="0"/>
                </a:cxn>
                <a:cxn ang="0">
                  <a:pos x="24" y="13"/>
                </a:cxn>
                <a:cxn ang="0">
                  <a:pos x="0" y="13"/>
                </a:cxn>
                <a:cxn ang="0">
                  <a:pos x="24" y="13"/>
                </a:cxn>
                <a:cxn ang="0">
                  <a:pos x="24" y="0"/>
                </a:cxn>
                <a:cxn ang="0">
                  <a:pos x="0" y="0"/>
                </a:cxn>
                <a:cxn ang="0">
                  <a:pos x="0" y="13"/>
                </a:cxn>
              </a:cxnLst>
              <a:rect l="0" t="0" r="r" b="b"/>
              <a:pathLst>
                <a:path w="24" h="13">
                  <a:moveTo>
                    <a:pt x="0" y="13"/>
                  </a:moveTo>
                  <a:lnTo>
                    <a:pt x="0" y="0"/>
                  </a:lnTo>
                  <a:lnTo>
                    <a:pt x="24" y="0"/>
                  </a:lnTo>
                  <a:lnTo>
                    <a:pt x="24" y="13"/>
                  </a:lnTo>
                  <a:lnTo>
                    <a:pt x="0" y="13"/>
                  </a:lnTo>
                  <a:lnTo>
                    <a:pt x="24" y="13"/>
                  </a:lnTo>
                  <a:lnTo>
                    <a:pt x="24" y="0"/>
                  </a:lnTo>
                  <a:lnTo>
                    <a:pt x="0" y="0"/>
                  </a:lnTo>
                  <a:lnTo>
                    <a:pt x="0" y="13"/>
                  </a:lnTo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448" name="Rectangle 200"/>
            <p:cNvSpPr>
              <a:spLocks noChangeArrowheads="1"/>
            </p:cNvSpPr>
            <p:nvPr/>
          </p:nvSpPr>
          <p:spPr bwMode="auto">
            <a:xfrm>
              <a:off x="3366" y="2412"/>
              <a:ext cx="316" cy="87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449" name="Freeform 201"/>
            <p:cNvSpPr>
              <a:spLocks/>
            </p:cNvSpPr>
            <p:nvPr/>
          </p:nvSpPr>
          <p:spPr bwMode="auto">
            <a:xfrm>
              <a:off x="3366" y="2412"/>
              <a:ext cx="316" cy="87"/>
            </a:xfrm>
            <a:custGeom>
              <a:avLst/>
              <a:gdLst/>
              <a:ahLst/>
              <a:cxnLst>
                <a:cxn ang="0">
                  <a:pos x="0" y="87"/>
                </a:cxn>
                <a:cxn ang="0">
                  <a:pos x="0" y="0"/>
                </a:cxn>
                <a:cxn ang="0">
                  <a:pos x="316" y="0"/>
                </a:cxn>
                <a:cxn ang="0">
                  <a:pos x="316" y="87"/>
                </a:cxn>
                <a:cxn ang="0">
                  <a:pos x="0" y="87"/>
                </a:cxn>
                <a:cxn ang="0">
                  <a:pos x="316" y="87"/>
                </a:cxn>
                <a:cxn ang="0">
                  <a:pos x="316" y="0"/>
                </a:cxn>
                <a:cxn ang="0">
                  <a:pos x="0" y="0"/>
                </a:cxn>
                <a:cxn ang="0">
                  <a:pos x="0" y="87"/>
                </a:cxn>
              </a:cxnLst>
              <a:rect l="0" t="0" r="r" b="b"/>
              <a:pathLst>
                <a:path w="316" h="87">
                  <a:moveTo>
                    <a:pt x="0" y="87"/>
                  </a:moveTo>
                  <a:lnTo>
                    <a:pt x="0" y="0"/>
                  </a:lnTo>
                  <a:lnTo>
                    <a:pt x="316" y="0"/>
                  </a:lnTo>
                  <a:lnTo>
                    <a:pt x="316" y="87"/>
                  </a:lnTo>
                  <a:lnTo>
                    <a:pt x="0" y="87"/>
                  </a:lnTo>
                  <a:lnTo>
                    <a:pt x="316" y="87"/>
                  </a:lnTo>
                  <a:lnTo>
                    <a:pt x="316" y="0"/>
                  </a:lnTo>
                  <a:lnTo>
                    <a:pt x="0" y="0"/>
                  </a:lnTo>
                  <a:lnTo>
                    <a:pt x="0" y="87"/>
                  </a:lnTo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450" name="Rectangle 202"/>
            <p:cNvSpPr>
              <a:spLocks noChangeArrowheads="1"/>
            </p:cNvSpPr>
            <p:nvPr/>
          </p:nvSpPr>
          <p:spPr bwMode="auto">
            <a:xfrm>
              <a:off x="3562" y="2472"/>
              <a:ext cx="112" cy="11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451" name="Freeform 203"/>
            <p:cNvSpPr>
              <a:spLocks/>
            </p:cNvSpPr>
            <p:nvPr/>
          </p:nvSpPr>
          <p:spPr bwMode="auto">
            <a:xfrm>
              <a:off x="3606" y="2470"/>
              <a:ext cx="54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4" y="12"/>
                </a:cxn>
                <a:cxn ang="0">
                  <a:pos x="54" y="2"/>
                </a:cxn>
                <a:cxn ang="0">
                  <a:pos x="0" y="0"/>
                </a:cxn>
              </a:cxnLst>
              <a:rect l="0" t="0" r="r" b="b"/>
              <a:pathLst>
                <a:path w="54" h="12">
                  <a:moveTo>
                    <a:pt x="0" y="0"/>
                  </a:moveTo>
                  <a:lnTo>
                    <a:pt x="54" y="12"/>
                  </a:lnTo>
                  <a:lnTo>
                    <a:pt x="54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F5F5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452" name="Rectangle 204"/>
            <p:cNvSpPr>
              <a:spLocks noChangeArrowheads="1"/>
            </p:cNvSpPr>
            <p:nvPr/>
          </p:nvSpPr>
          <p:spPr bwMode="auto">
            <a:xfrm>
              <a:off x="3660" y="2472"/>
              <a:ext cx="14" cy="11"/>
            </a:xfrm>
            <a:prstGeom prst="rect">
              <a:avLst/>
            </a:prstGeom>
            <a:solidFill>
              <a:srgbClr val="3F3F3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453" name="Freeform 205"/>
            <p:cNvSpPr>
              <a:spLocks/>
            </p:cNvSpPr>
            <p:nvPr/>
          </p:nvSpPr>
          <p:spPr bwMode="auto">
            <a:xfrm>
              <a:off x="3561" y="2470"/>
              <a:ext cx="113" cy="13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0" y="0"/>
                </a:cxn>
                <a:cxn ang="0">
                  <a:pos x="113" y="0"/>
                </a:cxn>
                <a:cxn ang="0">
                  <a:pos x="113" y="13"/>
                </a:cxn>
                <a:cxn ang="0">
                  <a:pos x="0" y="13"/>
                </a:cxn>
                <a:cxn ang="0">
                  <a:pos x="113" y="13"/>
                </a:cxn>
                <a:cxn ang="0">
                  <a:pos x="113" y="0"/>
                </a:cxn>
                <a:cxn ang="0">
                  <a:pos x="0" y="0"/>
                </a:cxn>
                <a:cxn ang="0">
                  <a:pos x="0" y="13"/>
                </a:cxn>
              </a:cxnLst>
              <a:rect l="0" t="0" r="r" b="b"/>
              <a:pathLst>
                <a:path w="113" h="13">
                  <a:moveTo>
                    <a:pt x="0" y="13"/>
                  </a:moveTo>
                  <a:lnTo>
                    <a:pt x="0" y="0"/>
                  </a:lnTo>
                  <a:lnTo>
                    <a:pt x="113" y="0"/>
                  </a:lnTo>
                  <a:lnTo>
                    <a:pt x="113" y="13"/>
                  </a:lnTo>
                  <a:lnTo>
                    <a:pt x="0" y="13"/>
                  </a:lnTo>
                  <a:lnTo>
                    <a:pt x="113" y="13"/>
                  </a:lnTo>
                  <a:lnTo>
                    <a:pt x="113" y="0"/>
                  </a:lnTo>
                  <a:lnTo>
                    <a:pt x="0" y="0"/>
                  </a:lnTo>
                  <a:lnTo>
                    <a:pt x="0" y="13"/>
                  </a:lnTo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454" name="Freeform 206"/>
            <p:cNvSpPr>
              <a:spLocks/>
            </p:cNvSpPr>
            <p:nvPr/>
          </p:nvSpPr>
          <p:spPr bwMode="auto">
            <a:xfrm>
              <a:off x="3667" y="2419"/>
              <a:ext cx="7" cy="47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0" y="5"/>
                </a:cxn>
                <a:cxn ang="0">
                  <a:pos x="0" y="41"/>
                </a:cxn>
                <a:cxn ang="0">
                  <a:pos x="7" y="47"/>
                </a:cxn>
                <a:cxn ang="0">
                  <a:pos x="7" y="0"/>
                </a:cxn>
              </a:cxnLst>
              <a:rect l="0" t="0" r="r" b="b"/>
              <a:pathLst>
                <a:path w="7" h="47">
                  <a:moveTo>
                    <a:pt x="7" y="0"/>
                  </a:moveTo>
                  <a:lnTo>
                    <a:pt x="0" y="5"/>
                  </a:lnTo>
                  <a:lnTo>
                    <a:pt x="0" y="41"/>
                  </a:lnTo>
                  <a:lnTo>
                    <a:pt x="7" y="47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9F9F9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455" name="Freeform 207"/>
            <p:cNvSpPr>
              <a:spLocks/>
            </p:cNvSpPr>
            <p:nvPr/>
          </p:nvSpPr>
          <p:spPr bwMode="auto">
            <a:xfrm>
              <a:off x="3374" y="2419"/>
              <a:ext cx="6" cy="4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6"/>
                </a:cxn>
                <a:cxn ang="0">
                  <a:pos x="6" y="41"/>
                </a:cxn>
                <a:cxn ang="0">
                  <a:pos x="0" y="47"/>
                </a:cxn>
                <a:cxn ang="0">
                  <a:pos x="0" y="0"/>
                </a:cxn>
              </a:cxnLst>
              <a:rect l="0" t="0" r="r" b="b"/>
              <a:pathLst>
                <a:path w="6" h="47">
                  <a:moveTo>
                    <a:pt x="0" y="0"/>
                  </a:moveTo>
                  <a:lnTo>
                    <a:pt x="6" y="6"/>
                  </a:lnTo>
                  <a:lnTo>
                    <a:pt x="6" y="41"/>
                  </a:lnTo>
                  <a:lnTo>
                    <a:pt x="0" y="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F9F9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456" name="Freeform 208"/>
            <p:cNvSpPr>
              <a:spLocks/>
            </p:cNvSpPr>
            <p:nvPr/>
          </p:nvSpPr>
          <p:spPr bwMode="auto">
            <a:xfrm>
              <a:off x="3374" y="2419"/>
              <a:ext cx="300" cy="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5"/>
                </a:cxn>
                <a:cxn ang="0">
                  <a:pos x="293" y="5"/>
                </a:cxn>
                <a:cxn ang="0">
                  <a:pos x="300" y="0"/>
                </a:cxn>
                <a:cxn ang="0">
                  <a:pos x="0" y="0"/>
                </a:cxn>
              </a:cxnLst>
              <a:rect l="0" t="0" r="r" b="b"/>
              <a:pathLst>
                <a:path w="300" h="5">
                  <a:moveTo>
                    <a:pt x="0" y="0"/>
                  </a:moveTo>
                  <a:lnTo>
                    <a:pt x="6" y="5"/>
                  </a:lnTo>
                  <a:lnTo>
                    <a:pt x="293" y="5"/>
                  </a:lnTo>
                  <a:lnTo>
                    <a:pt x="3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F5F5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457" name="Freeform 209"/>
            <p:cNvSpPr>
              <a:spLocks/>
            </p:cNvSpPr>
            <p:nvPr/>
          </p:nvSpPr>
          <p:spPr bwMode="auto">
            <a:xfrm>
              <a:off x="3374" y="2460"/>
              <a:ext cx="300" cy="6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6" y="0"/>
                </a:cxn>
                <a:cxn ang="0">
                  <a:pos x="293" y="0"/>
                </a:cxn>
                <a:cxn ang="0">
                  <a:pos x="300" y="6"/>
                </a:cxn>
                <a:cxn ang="0">
                  <a:pos x="0" y="6"/>
                </a:cxn>
              </a:cxnLst>
              <a:rect l="0" t="0" r="r" b="b"/>
              <a:pathLst>
                <a:path w="300" h="6">
                  <a:moveTo>
                    <a:pt x="0" y="6"/>
                  </a:moveTo>
                  <a:lnTo>
                    <a:pt x="6" y="0"/>
                  </a:lnTo>
                  <a:lnTo>
                    <a:pt x="293" y="0"/>
                  </a:lnTo>
                  <a:lnTo>
                    <a:pt x="300" y="6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458" name="Rectangle 210"/>
            <p:cNvSpPr>
              <a:spLocks noChangeArrowheads="1"/>
            </p:cNvSpPr>
            <p:nvPr/>
          </p:nvSpPr>
          <p:spPr bwMode="auto">
            <a:xfrm>
              <a:off x="3380" y="2424"/>
              <a:ext cx="287" cy="36"/>
            </a:xfrm>
            <a:prstGeom prst="rect">
              <a:avLst/>
            </a:prstGeom>
            <a:solidFill>
              <a:srgbClr val="3F3F3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459" name="Freeform 211"/>
            <p:cNvSpPr>
              <a:spLocks/>
            </p:cNvSpPr>
            <p:nvPr/>
          </p:nvSpPr>
          <p:spPr bwMode="auto">
            <a:xfrm>
              <a:off x="3374" y="2419"/>
              <a:ext cx="300" cy="48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0" y="0"/>
                </a:cxn>
                <a:cxn ang="0">
                  <a:pos x="300" y="0"/>
                </a:cxn>
                <a:cxn ang="0">
                  <a:pos x="300" y="48"/>
                </a:cxn>
                <a:cxn ang="0">
                  <a:pos x="0" y="48"/>
                </a:cxn>
                <a:cxn ang="0">
                  <a:pos x="300" y="48"/>
                </a:cxn>
                <a:cxn ang="0">
                  <a:pos x="300" y="0"/>
                </a:cxn>
                <a:cxn ang="0">
                  <a:pos x="0" y="0"/>
                </a:cxn>
                <a:cxn ang="0">
                  <a:pos x="0" y="48"/>
                </a:cxn>
              </a:cxnLst>
              <a:rect l="0" t="0" r="r" b="b"/>
              <a:pathLst>
                <a:path w="300" h="48">
                  <a:moveTo>
                    <a:pt x="0" y="48"/>
                  </a:moveTo>
                  <a:lnTo>
                    <a:pt x="0" y="0"/>
                  </a:lnTo>
                  <a:lnTo>
                    <a:pt x="300" y="0"/>
                  </a:lnTo>
                  <a:lnTo>
                    <a:pt x="300" y="48"/>
                  </a:lnTo>
                  <a:lnTo>
                    <a:pt x="0" y="48"/>
                  </a:lnTo>
                  <a:lnTo>
                    <a:pt x="300" y="48"/>
                  </a:lnTo>
                  <a:lnTo>
                    <a:pt x="300" y="0"/>
                  </a:lnTo>
                  <a:lnTo>
                    <a:pt x="0" y="0"/>
                  </a:lnTo>
                  <a:lnTo>
                    <a:pt x="0" y="48"/>
                  </a:lnTo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460" name="Rectangle 212"/>
            <p:cNvSpPr>
              <a:spLocks noChangeArrowheads="1"/>
            </p:cNvSpPr>
            <p:nvPr/>
          </p:nvSpPr>
          <p:spPr bwMode="auto">
            <a:xfrm>
              <a:off x="3503" y="2469"/>
              <a:ext cx="30" cy="28"/>
            </a:xfrm>
            <a:prstGeom prst="rect">
              <a:avLst/>
            </a:prstGeom>
            <a:solidFill>
              <a:srgbClr val="5F5F5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461" name="Freeform 213"/>
            <p:cNvSpPr>
              <a:spLocks/>
            </p:cNvSpPr>
            <p:nvPr/>
          </p:nvSpPr>
          <p:spPr bwMode="auto">
            <a:xfrm>
              <a:off x="3503" y="2469"/>
              <a:ext cx="30" cy="28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28"/>
                </a:cxn>
                <a:cxn ang="0">
                  <a:pos x="0" y="28"/>
                </a:cxn>
                <a:cxn ang="0">
                  <a:pos x="30" y="28"/>
                </a:cxn>
                <a:cxn ang="0">
                  <a:pos x="30" y="0"/>
                </a:cxn>
                <a:cxn ang="0">
                  <a:pos x="0" y="0"/>
                </a:cxn>
                <a:cxn ang="0">
                  <a:pos x="0" y="28"/>
                </a:cxn>
              </a:cxnLst>
              <a:rect l="0" t="0" r="r" b="b"/>
              <a:pathLst>
                <a:path w="30" h="28">
                  <a:moveTo>
                    <a:pt x="0" y="28"/>
                  </a:moveTo>
                  <a:lnTo>
                    <a:pt x="0" y="0"/>
                  </a:lnTo>
                  <a:lnTo>
                    <a:pt x="30" y="0"/>
                  </a:lnTo>
                  <a:lnTo>
                    <a:pt x="30" y="28"/>
                  </a:lnTo>
                  <a:lnTo>
                    <a:pt x="0" y="28"/>
                  </a:lnTo>
                  <a:lnTo>
                    <a:pt x="30" y="28"/>
                  </a:lnTo>
                  <a:lnTo>
                    <a:pt x="30" y="0"/>
                  </a:lnTo>
                  <a:lnTo>
                    <a:pt x="0" y="0"/>
                  </a:lnTo>
                  <a:lnTo>
                    <a:pt x="0" y="28"/>
                  </a:lnTo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462" name="Rectangle 214"/>
            <p:cNvSpPr>
              <a:spLocks noChangeArrowheads="1"/>
            </p:cNvSpPr>
            <p:nvPr/>
          </p:nvSpPr>
          <p:spPr bwMode="auto">
            <a:xfrm>
              <a:off x="3415" y="2487"/>
              <a:ext cx="9" cy="9"/>
            </a:xfrm>
            <a:prstGeom prst="rect">
              <a:avLst/>
            </a:prstGeom>
            <a:solidFill>
              <a:srgbClr val="8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463" name="Rectangle 215"/>
            <p:cNvSpPr>
              <a:spLocks noChangeArrowheads="1"/>
            </p:cNvSpPr>
            <p:nvPr/>
          </p:nvSpPr>
          <p:spPr bwMode="auto">
            <a:xfrm>
              <a:off x="3435" y="2487"/>
              <a:ext cx="9" cy="9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464" name="Rectangle 216"/>
            <p:cNvSpPr>
              <a:spLocks noChangeArrowheads="1"/>
            </p:cNvSpPr>
            <p:nvPr/>
          </p:nvSpPr>
          <p:spPr bwMode="auto">
            <a:xfrm>
              <a:off x="3466" y="2487"/>
              <a:ext cx="4" cy="9"/>
            </a:xfrm>
            <a:prstGeom prst="rect">
              <a:avLst/>
            </a:prstGeom>
            <a:solidFill>
              <a:srgbClr val="3F3F3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465" name="Rectangle 217"/>
            <p:cNvSpPr>
              <a:spLocks noChangeArrowheads="1"/>
            </p:cNvSpPr>
            <p:nvPr/>
          </p:nvSpPr>
          <p:spPr bwMode="auto">
            <a:xfrm>
              <a:off x="3472" y="2487"/>
              <a:ext cx="4" cy="9"/>
            </a:xfrm>
            <a:prstGeom prst="rect">
              <a:avLst/>
            </a:prstGeom>
            <a:solidFill>
              <a:srgbClr val="3F3F3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466" name="Rectangle 218"/>
            <p:cNvSpPr>
              <a:spLocks noChangeArrowheads="1"/>
            </p:cNvSpPr>
            <p:nvPr/>
          </p:nvSpPr>
          <p:spPr bwMode="auto">
            <a:xfrm>
              <a:off x="3483" y="2487"/>
              <a:ext cx="3" cy="9"/>
            </a:xfrm>
            <a:prstGeom prst="rect">
              <a:avLst/>
            </a:prstGeom>
            <a:solidFill>
              <a:srgbClr val="3F3F3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467" name="Rectangle 219"/>
            <p:cNvSpPr>
              <a:spLocks noChangeArrowheads="1"/>
            </p:cNvSpPr>
            <p:nvPr/>
          </p:nvSpPr>
          <p:spPr bwMode="auto">
            <a:xfrm>
              <a:off x="3487" y="2487"/>
              <a:ext cx="5" cy="9"/>
            </a:xfrm>
            <a:prstGeom prst="rect">
              <a:avLst/>
            </a:prstGeom>
            <a:solidFill>
              <a:srgbClr val="3F3F3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468" name="Rectangle 220"/>
            <p:cNvSpPr>
              <a:spLocks noChangeArrowheads="1"/>
            </p:cNvSpPr>
            <p:nvPr/>
          </p:nvSpPr>
          <p:spPr bwMode="auto">
            <a:xfrm>
              <a:off x="3499" y="2487"/>
              <a:ext cx="2" cy="9"/>
            </a:xfrm>
            <a:prstGeom prst="rect">
              <a:avLst/>
            </a:prstGeom>
            <a:solidFill>
              <a:srgbClr val="3F3F3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469" name="Rectangle 221"/>
            <p:cNvSpPr>
              <a:spLocks noChangeArrowheads="1"/>
            </p:cNvSpPr>
            <p:nvPr/>
          </p:nvSpPr>
          <p:spPr bwMode="auto">
            <a:xfrm>
              <a:off x="3545" y="2487"/>
              <a:ext cx="3" cy="9"/>
            </a:xfrm>
            <a:prstGeom prst="rect">
              <a:avLst/>
            </a:prstGeom>
            <a:solidFill>
              <a:srgbClr val="3F3F3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470" name="Rectangle 222"/>
            <p:cNvSpPr>
              <a:spLocks noChangeArrowheads="1"/>
            </p:cNvSpPr>
            <p:nvPr/>
          </p:nvSpPr>
          <p:spPr bwMode="auto">
            <a:xfrm>
              <a:off x="3561" y="2487"/>
              <a:ext cx="3" cy="9"/>
            </a:xfrm>
            <a:prstGeom prst="rect">
              <a:avLst/>
            </a:prstGeom>
            <a:solidFill>
              <a:srgbClr val="3F3F3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471" name="Rectangle 223"/>
            <p:cNvSpPr>
              <a:spLocks noChangeArrowheads="1"/>
            </p:cNvSpPr>
            <p:nvPr/>
          </p:nvSpPr>
          <p:spPr bwMode="auto">
            <a:xfrm>
              <a:off x="3576" y="2487"/>
              <a:ext cx="3" cy="9"/>
            </a:xfrm>
            <a:prstGeom prst="rect">
              <a:avLst/>
            </a:prstGeom>
            <a:solidFill>
              <a:srgbClr val="3F3F3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472" name="Rectangle 224"/>
            <p:cNvSpPr>
              <a:spLocks noChangeArrowheads="1"/>
            </p:cNvSpPr>
            <p:nvPr/>
          </p:nvSpPr>
          <p:spPr bwMode="auto">
            <a:xfrm>
              <a:off x="3586" y="2487"/>
              <a:ext cx="4" cy="9"/>
            </a:xfrm>
            <a:prstGeom prst="rect">
              <a:avLst/>
            </a:prstGeom>
            <a:solidFill>
              <a:srgbClr val="3F3F3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473" name="Rectangle 225"/>
            <p:cNvSpPr>
              <a:spLocks noChangeArrowheads="1"/>
            </p:cNvSpPr>
            <p:nvPr/>
          </p:nvSpPr>
          <p:spPr bwMode="auto">
            <a:xfrm>
              <a:off x="3592" y="2487"/>
              <a:ext cx="3" cy="9"/>
            </a:xfrm>
            <a:prstGeom prst="rect">
              <a:avLst/>
            </a:prstGeom>
            <a:solidFill>
              <a:srgbClr val="3F3F3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474" name="Rectangle 226"/>
            <p:cNvSpPr>
              <a:spLocks noChangeArrowheads="1"/>
            </p:cNvSpPr>
            <p:nvPr/>
          </p:nvSpPr>
          <p:spPr bwMode="auto">
            <a:xfrm>
              <a:off x="3607" y="2487"/>
              <a:ext cx="5" cy="9"/>
            </a:xfrm>
            <a:prstGeom prst="rect">
              <a:avLst/>
            </a:prstGeom>
            <a:solidFill>
              <a:srgbClr val="3F3F3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475" name="Rectangle 227"/>
            <p:cNvSpPr>
              <a:spLocks noChangeArrowheads="1"/>
            </p:cNvSpPr>
            <p:nvPr/>
          </p:nvSpPr>
          <p:spPr bwMode="auto">
            <a:xfrm>
              <a:off x="3617" y="2487"/>
              <a:ext cx="4" cy="9"/>
            </a:xfrm>
            <a:prstGeom prst="rect">
              <a:avLst/>
            </a:prstGeom>
            <a:solidFill>
              <a:srgbClr val="3F3F3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476" name="Rectangle 228"/>
            <p:cNvSpPr>
              <a:spLocks noChangeArrowheads="1"/>
            </p:cNvSpPr>
            <p:nvPr/>
          </p:nvSpPr>
          <p:spPr bwMode="auto">
            <a:xfrm>
              <a:off x="3623" y="2487"/>
              <a:ext cx="3" cy="9"/>
            </a:xfrm>
            <a:prstGeom prst="rect">
              <a:avLst/>
            </a:prstGeom>
            <a:solidFill>
              <a:srgbClr val="3F3F3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477" name="Rectangle 229"/>
            <p:cNvSpPr>
              <a:spLocks noChangeArrowheads="1"/>
            </p:cNvSpPr>
            <p:nvPr/>
          </p:nvSpPr>
          <p:spPr bwMode="auto">
            <a:xfrm>
              <a:off x="3633" y="2487"/>
              <a:ext cx="4" cy="9"/>
            </a:xfrm>
            <a:prstGeom prst="rect">
              <a:avLst/>
            </a:prstGeom>
            <a:solidFill>
              <a:srgbClr val="3F3F3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478" name="Rectangle 230"/>
            <p:cNvSpPr>
              <a:spLocks noChangeArrowheads="1"/>
            </p:cNvSpPr>
            <p:nvPr/>
          </p:nvSpPr>
          <p:spPr bwMode="auto">
            <a:xfrm>
              <a:off x="3648" y="2487"/>
              <a:ext cx="4" cy="9"/>
            </a:xfrm>
            <a:prstGeom prst="rect">
              <a:avLst/>
            </a:prstGeom>
            <a:solidFill>
              <a:srgbClr val="3F3F3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479" name="Rectangle 231"/>
            <p:cNvSpPr>
              <a:spLocks noChangeArrowheads="1"/>
            </p:cNvSpPr>
            <p:nvPr/>
          </p:nvSpPr>
          <p:spPr bwMode="auto">
            <a:xfrm>
              <a:off x="3665" y="2487"/>
              <a:ext cx="3" cy="9"/>
            </a:xfrm>
            <a:prstGeom prst="rect">
              <a:avLst/>
            </a:prstGeom>
            <a:solidFill>
              <a:srgbClr val="3F3F3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480" name="Rectangle 232"/>
            <p:cNvSpPr>
              <a:spLocks noChangeArrowheads="1"/>
            </p:cNvSpPr>
            <p:nvPr/>
          </p:nvSpPr>
          <p:spPr bwMode="auto">
            <a:xfrm>
              <a:off x="3669" y="2487"/>
              <a:ext cx="5" cy="9"/>
            </a:xfrm>
            <a:prstGeom prst="rect">
              <a:avLst/>
            </a:prstGeom>
            <a:solidFill>
              <a:srgbClr val="3F3F3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21484" name="AutoShape 236"/>
          <p:cNvSpPr>
            <a:spLocks noChangeArrowheads="1"/>
          </p:cNvSpPr>
          <p:nvPr/>
        </p:nvSpPr>
        <p:spPr bwMode="auto">
          <a:xfrm>
            <a:off x="3875088" y="4551363"/>
            <a:ext cx="914400" cy="977900"/>
          </a:xfrm>
          <a:prstGeom prst="flowChartMagneticDisk">
            <a:avLst/>
          </a:prstGeom>
          <a:solidFill>
            <a:srgbClr val="FFFF66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kumimoji="0" lang="de-DE" sz="1600">
                <a:latin typeface="Arial Black" pitchFamily="34" charset="0"/>
              </a:rPr>
              <a:t>Oracle</a:t>
            </a:r>
          </a:p>
        </p:txBody>
      </p:sp>
      <p:sp>
        <p:nvSpPr>
          <p:cNvPr id="821486" name="AutoShape 238"/>
          <p:cNvSpPr>
            <a:spLocks noChangeArrowheads="1"/>
          </p:cNvSpPr>
          <p:nvPr/>
        </p:nvSpPr>
        <p:spPr bwMode="auto">
          <a:xfrm>
            <a:off x="5267325" y="4610100"/>
            <a:ext cx="736600" cy="800100"/>
          </a:xfrm>
          <a:prstGeom prst="flowChartPunchedCard">
            <a:avLst/>
          </a:prstGeom>
          <a:solidFill>
            <a:srgbClr val="FFFF66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kumimoji="0" lang="de-DE" sz="1800">
                <a:latin typeface="Arial Black" pitchFamily="34" charset="0"/>
              </a:rPr>
              <a:t>File</a:t>
            </a:r>
          </a:p>
        </p:txBody>
      </p:sp>
      <p:sp>
        <p:nvSpPr>
          <p:cNvPr id="821488" name="Line 240"/>
          <p:cNvSpPr>
            <a:spLocks noChangeShapeType="1"/>
          </p:cNvSpPr>
          <p:nvPr/>
        </p:nvSpPr>
        <p:spPr bwMode="auto">
          <a:xfrm flipH="1">
            <a:off x="3122613" y="2503488"/>
            <a:ext cx="542925" cy="162560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 type="triangle" w="med" len="med"/>
            <a:tailEnd type="none" w="sm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1489" name="Line 241"/>
          <p:cNvSpPr>
            <a:spLocks noChangeShapeType="1"/>
          </p:cNvSpPr>
          <p:nvPr/>
        </p:nvSpPr>
        <p:spPr bwMode="auto">
          <a:xfrm>
            <a:off x="3960813" y="2484438"/>
            <a:ext cx="369887" cy="1577975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 type="triangle" w="med" len="med"/>
            <a:tailEnd type="none" w="sm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1490" name="Line 242"/>
          <p:cNvSpPr>
            <a:spLocks noChangeShapeType="1"/>
          </p:cNvSpPr>
          <p:nvPr/>
        </p:nvSpPr>
        <p:spPr bwMode="auto">
          <a:xfrm>
            <a:off x="4246563" y="2406650"/>
            <a:ext cx="1385887" cy="1573213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 type="triangle" w="med" len="med"/>
            <a:tailEnd type="none" w="sm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1491" name="Rectangle 243"/>
          <p:cNvSpPr>
            <a:spLocks noChangeArrowheads="1"/>
          </p:cNvSpPr>
          <p:nvPr/>
        </p:nvSpPr>
        <p:spPr bwMode="auto">
          <a:xfrm>
            <a:off x="2632075" y="2538413"/>
            <a:ext cx="609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kumimoji="0" lang="de-DE" sz="2000" b="1">
                <a:solidFill>
                  <a:srgbClr val="0000FF"/>
                </a:solidFill>
                <a:latin typeface="Verdana" pitchFamily="34" charset="0"/>
              </a:rPr>
              <a:t>GML</a:t>
            </a:r>
            <a:endParaRPr kumimoji="0" lang="de-DE" sz="4000">
              <a:solidFill>
                <a:srgbClr val="0000FF"/>
              </a:solidFill>
              <a:latin typeface="Verdana" pitchFamily="34" charset="0"/>
            </a:endParaRPr>
          </a:p>
        </p:txBody>
      </p:sp>
      <p:sp>
        <p:nvSpPr>
          <p:cNvPr id="821497" name="Line 249"/>
          <p:cNvSpPr>
            <a:spLocks noChangeShapeType="1"/>
          </p:cNvSpPr>
          <p:nvPr/>
        </p:nvSpPr>
        <p:spPr bwMode="auto">
          <a:xfrm flipH="1">
            <a:off x="6835775" y="3614738"/>
            <a:ext cx="0" cy="609600"/>
          </a:xfrm>
          <a:prstGeom prst="line">
            <a:avLst/>
          </a:prstGeom>
          <a:noFill/>
          <a:ln w="57150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821498" name="Group 250"/>
          <p:cNvGrpSpPr>
            <a:grpSpLocks/>
          </p:cNvGrpSpPr>
          <p:nvPr/>
        </p:nvGrpSpPr>
        <p:grpSpPr bwMode="auto">
          <a:xfrm>
            <a:off x="6454775" y="4148138"/>
            <a:ext cx="839788" cy="319087"/>
            <a:chOff x="3180" y="2320"/>
            <a:chExt cx="529" cy="201"/>
          </a:xfrm>
        </p:grpSpPr>
        <p:sp>
          <p:nvSpPr>
            <p:cNvPr id="821499" name="Freeform 251"/>
            <p:cNvSpPr>
              <a:spLocks noEditPoints="1"/>
            </p:cNvSpPr>
            <p:nvPr/>
          </p:nvSpPr>
          <p:spPr bwMode="auto">
            <a:xfrm>
              <a:off x="3190" y="2511"/>
              <a:ext cx="32" cy="10"/>
            </a:xfrm>
            <a:custGeom>
              <a:avLst/>
              <a:gdLst/>
              <a:ahLst/>
              <a:cxnLst>
                <a:cxn ang="0">
                  <a:pos x="23" y="7"/>
                </a:cxn>
                <a:cxn ang="0">
                  <a:pos x="22" y="7"/>
                </a:cxn>
                <a:cxn ang="0">
                  <a:pos x="22" y="4"/>
                </a:cxn>
                <a:cxn ang="0">
                  <a:pos x="21" y="2"/>
                </a:cxn>
                <a:cxn ang="0">
                  <a:pos x="19" y="1"/>
                </a:cxn>
                <a:cxn ang="0">
                  <a:pos x="17" y="0"/>
                </a:cxn>
                <a:cxn ang="0">
                  <a:pos x="7" y="0"/>
                </a:cxn>
                <a:cxn ang="0">
                  <a:pos x="4" y="1"/>
                </a:cxn>
                <a:cxn ang="0">
                  <a:pos x="2" y="2"/>
                </a:cxn>
                <a:cxn ang="0">
                  <a:pos x="1" y="4"/>
                </a:cxn>
                <a:cxn ang="0">
                  <a:pos x="0" y="7"/>
                </a:cxn>
                <a:cxn ang="0">
                  <a:pos x="22" y="7"/>
                </a:cxn>
                <a:cxn ang="0">
                  <a:pos x="23" y="7"/>
                </a:cxn>
                <a:cxn ang="0">
                  <a:pos x="23" y="0"/>
                </a:cxn>
                <a:cxn ang="0">
                  <a:pos x="22" y="3"/>
                </a:cxn>
                <a:cxn ang="0">
                  <a:pos x="21" y="5"/>
                </a:cxn>
                <a:cxn ang="0">
                  <a:pos x="19" y="6"/>
                </a:cxn>
                <a:cxn ang="0">
                  <a:pos x="17" y="6"/>
                </a:cxn>
                <a:cxn ang="0">
                  <a:pos x="7" y="6"/>
                </a:cxn>
                <a:cxn ang="0">
                  <a:pos x="4" y="6"/>
                </a:cxn>
                <a:cxn ang="0">
                  <a:pos x="2" y="5"/>
                </a:cxn>
                <a:cxn ang="0">
                  <a:pos x="1" y="3"/>
                </a:cxn>
                <a:cxn ang="0">
                  <a:pos x="0" y="0"/>
                </a:cxn>
                <a:cxn ang="0">
                  <a:pos x="0" y="7"/>
                </a:cxn>
                <a:cxn ang="0">
                  <a:pos x="23" y="7"/>
                </a:cxn>
                <a:cxn ang="0">
                  <a:pos x="23" y="0"/>
                </a:cxn>
              </a:cxnLst>
              <a:rect l="0" t="0" r="r" b="b"/>
              <a:pathLst>
                <a:path w="23" h="7">
                  <a:moveTo>
                    <a:pt x="23" y="7"/>
                  </a:moveTo>
                  <a:lnTo>
                    <a:pt x="22" y="7"/>
                  </a:lnTo>
                  <a:lnTo>
                    <a:pt x="22" y="4"/>
                  </a:lnTo>
                  <a:lnTo>
                    <a:pt x="21" y="2"/>
                  </a:lnTo>
                  <a:lnTo>
                    <a:pt x="19" y="1"/>
                  </a:lnTo>
                  <a:lnTo>
                    <a:pt x="17" y="0"/>
                  </a:lnTo>
                  <a:lnTo>
                    <a:pt x="7" y="0"/>
                  </a:lnTo>
                  <a:lnTo>
                    <a:pt x="4" y="1"/>
                  </a:lnTo>
                  <a:lnTo>
                    <a:pt x="2" y="2"/>
                  </a:lnTo>
                  <a:lnTo>
                    <a:pt x="1" y="4"/>
                  </a:lnTo>
                  <a:lnTo>
                    <a:pt x="0" y="7"/>
                  </a:lnTo>
                  <a:lnTo>
                    <a:pt x="22" y="7"/>
                  </a:lnTo>
                  <a:lnTo>
                    <a:pt x="23" y="7"/>
                  </a:lnTo>
                  <a:close/>
                  <a:moveTo>
                    <a:pt x="23" y="0"/>
                  </a:moveTo>
                  <a:lnTo>
                    <a:pt x="22" y="3"/>
                  </a:lnTo>
                  <a:lnTo>
                    <a:pt x="21" y="5"/>
                  </a:lnTo>
                  <a:lnTo>
                    <a:pt x="19" y="6"/>
                  </a:lnTo>
                  <a:lnTo>
                    <a:pt x="17" y="6"/>
                  </a:lnTo>
                  <a:lnTo>
                    <a:pt x="7" y="6"/>
                  </a:lnTo>
                  <a:lnTo>
                    <a:pt x="4" y="6"/>
                  </a:lnTo>
                  <a:lnTo>
                    <a:pt x="2" y="5"/>
                  </a:lnTo>
                  <a:lnTo>
                    <a:pt x="1" y="3"/>
                  </a:lnTo>
                  <a:lnTo>
                    <a:pt x="0" y="0"/>
                  </a:lnTo>
                  <a:lnTo>
                    <a:pt x="0" y="7"/>
                  </a:lnTo>
                  <a:lnTo>
                    <a:pt x="23" y="7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500" name="Freeform 252"/>
            <p:cNvSpPr>
              <a:spLocks noEditPoints="1"/>
            </p:cNvSpPr>
            <p:nvPr/>
          </p:nvSpPr>
          <p:spPr bwMode="auto">
            <a:xfrm>
              <a:off x="3665" y="2511"/>
              <a:ext cx="34" cy="10"/>
            </a:xfrm>
            <a:custGeom>
              <a:avLst/>
              <a:gdLst/>
              <a:ahLst/>
              <a:cxnLst>
                <a:cxn ang="0">
                  <a:pos x="24" y="7"/>
                </a:cxn>
                <a:cxn ang="0">
                  <a:pos x="23" y="7"/>
                </a:cxn>
                <a:cxn ang="0">
                  <a:pos x="23" y="4"/>
                </a:cxn>
                <a:cxn ang="0">
                  <a:pos x="21" y="2"/>
                </a:cxn>
                <a:cxn ang="0">
                  <a:pos x="19" y="1"/>
                </a:cxn>
                <a:cxn ang="0">
                  <a:pos x="17" y="0"/>
                </a:cxn>
                <a:cxn ang="0">
                  <a:pos x="7" y="0"/>
                </a:cxn>
                <a:cxn ang="0">
                  <a:pos x="4" y="1"/>
                </a:cxn>
                <a:cxn ang="0">
                  <a:pos x="2" y="2"/>
                </a:cxn>
                <a:cxn ang="0">
                  <a:pos x="1" y="4"/>
                </a:cxn>
                <a:cxn ang="0">
                  <a:pos x="0" y="7"/>
                </a:cxn>
                <a:cxn ang="0">
                  <a:pos x="23" y="7"/>
                </a:cxn>
                <a:cxn ang="0">
                  <a:pos x="24" y="7"/>
                </a:cxn>
                <a:cxn ang="0">
                  <a:pos x="24" y="0"/>
                </a:cxn>
                <a:cxn ang="0">
                  <a:pos x="23" y="3"/>
                </a:cxn>
                <a:cxn ang="0">
                  <a:pos x="21" y="5"/>
                </a:cxn>
                <a:cxn ang="0">
                  <a:pos x="19" y="6"/>
                </a:cxn>
                <a:cxn ang="0">
                  <a:pos x="17" y="6"/>
                </a:cxn>
                <a:cxn ang="0">
                  <a:pos x="7" y="6"/>
                </a:cxn>
                <a:cxn ang="0">
                  <a:pos x="4" y="6"/>
                </a:cxn>
                <a:cxn ang="0">
                  <a:pos x="2" y="5"/>
                </a:cxn>
                <a:cxn ang="0">
                  <a:pos x="1" y="3"/>
                </a:cxn>
                <a:cxn ang="0">
                  <a:pos x="0" y="0"/>
                </a:cxn>
                <a:cxn ang="0">
                  <a:pos x="0" y="7"/>
                </a:cxn>
                <a:cxn ang="0">
                  <a:pos x="24" y="7"/>
                </a:cxn>
                <a:cxn ang="0">
                  <a:pos x="24" y="0"/>
                </a:cxn>
              </a:cxnLst>
              <a:rect l="0" t="0" r="r" b="b"/>
              <a:pathLst>
                <a:path w="24" h="7">
                  <a:moveTo>
                    <a:pt x="24" y="7"/>
                  </a:moveTo>
                  <a:lnTo>
                    <a:pt x="23" y="7"/>
                  </a:lnTo>
                  <a:lnTo>
                    <a:pt x="23" y="4"/>
                  </a:lnTo>
                  <a:lnTo>
                    <a:pt x="21" y="2"/>
                  </a:lnTo>
                  <a:lnTo>
                    <a:pt x="19" y="1"/>
                  </a:lnTo>
                  <a:lnTo>
                    <a:pt x="17" y="0"/>
                  </a:lnTo>
                  <a:lnTo>
                    <a:pt x="7" y="0"/>
                  </a:lnTo>
                  <a:lnTo>
                    <a:pt x="4" y="1"/>
                  </a:lnTo>
                  <a:lnTo>
                    <a:pt x="2" y="2"/>
                  </a:lnTo>
                  <a:lnTo>
                    <a:pt x="1" y="4"/>
                  </a:lnTo>
                  <a:lnTo>
                    <a:pt x="0" y="7"/>
                  </a:lnTo>
                  <a:lnTo>
                    <a:pt x="23" y="7"/>
                  </a:lnTo>
                  <a:lnTo>
                    <a:pt x="24" y="7"/>
                  </a:lnTo>
                  <a:close/>
                  <a:moveTo>
                    <a:pt x="24" y="0"/>
                  </a:moveTo>
                  <a:lnTo>
                    <a:pt x="23" y="3"/>
                  </a:lnTo>
                  <a:lnTo>
                    <a:pt x="21" y="5"/>
                  </a:lnTo>
                  <a:lnTo>
                    <a:pt x="19" y="6"/>
                  </a:lnTo>
                  <a:lnTo>
                    <a:pt x="17" y="6"/>
                  </a:lnTo>
                  <a:lnTo>
                    <a:pt x="7" y="6"/>
                  </a:lnTo>
                  <a:lnTo>
                    <a:pt x="4" y="6"/>
                  </a:lnTo>
                  <a:lnTo>
                    <a:pt x="2" y="5"/>
                  </a:lnTo>
                  <a:lnTo>
                    <a:pt x="1" y="3"/>
                  </a:lnTo>
                  <a:lnTo>
                    <a:pt x="0" y="0"/>
                  </a:lnTo>
                  <a:lnTo>
                    <a:pt x="0" y="7"/>
                  </a:lnTo>
                  <a:lnTo>
                    <a:pt x="24" y="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501" name="Freeform 253"/>
            <p:cNvSpPr>
              <a:spLocks/>
            </p:cNvSpPr>
            <p:nvPr/>
          </p:nvSpPr>
          <p:spPr bwMode="auto">
            <a:xfrm>
              <a:off x="3180" y="2320"/>
              <a:ext cx="529" cy="74"/>
            </a:xfrm>
            <a:custGeom>
              <a:avLst/>
              <a:gdLst/>
              <a:ahLst/>
              <a:cxnLst>
                <a:cxn ang="0">
                  <a:pos x="0" y="74"/>
                </a:cxn>
                <a:cxn ang="0">
                  <a:pos x="77" y="0"/>
                </a:cxn>
                <a:cxn ang="0">
                  <a:pos x="450" y="0"/>
                </a:cxn>
                <a:cxn ang="0">
                  <a:pos x="529" y="74"/>
                </a:cxn>
                <a:cxn ang="0">
                  <a:pos x="0" y="74"/>
                </a:cxn>
              </a:cxnLst>
              <a:rect l="0" t="0" r="r" b="b"/>
              <a:pathLst>
                <a:path w="529" h="74">
                  <a:moveTo>
                    <a:pt x="0" y="74"/>
                  </a:moveTo>
                  <a:lnTo>
                    <a:pt x="77" y="0"/>
                  </a:lnTo>
                  <a:lnTo>
                    <a:pt x="450" y="0"/>
                  </a:lnTo>
                  <a:lnTo>
                    <a:pt x="529" y="74"/>
                  </a:lnTo>
                  <a:lnTo>
                    <a:pt x="0" y="74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502" name="Freeform 254"/>
            <p:cNvSpPr>
              <a:spLocks/>
            </p:cNvSpPr>
            <p:nvPr/>
          </p:nvSpPr>
          <p:spPr bwMode="auto">
            <a:xfrm>
              <a:off x="3180" y="2320"/>
              <a:ext cx="529" cy="74"/>
            </a:xfrm>
            <a:custGeom>
              <a:avLst/>
              <a:gdLst/>
              <a:ahLst/>
              <a:cxnLst>
                <a:cxn ang="0">
                  <a:pos x="0" y="74"/>
                </a:cxn>
                <a:cxn ang="0">
                  <a:pos x="77" y="0"/>
                </a:cxn>
                <a:cxn ang="0">
                  <a:pos x="450" y="0"/>
                </a:cxn>
                <a:cxn ang="0">
                  <a:pos x="529" y="74"/>
                </a:cxn>
                <a:cxn ang="0">
                  <a:pos x="0" y="74"/>
                </a:cxn>
                <a:cxn ang="0">
                  <a:pos x="529" y="74"/>
                </a:cxn>
                <a:cxn ang="0">
                  <a:pos x="450" y="0"/>
                </a:cxn>
                <a:cxn ang="0">
                  <a:pos x="77" y="0"/>
                </a:cxn>
                <a:cxn ang="0">
                  <a:pos x="0" y="74"/>
                </a:cxn>
              </a:cxnLst>
              <a:rect l="0" t="0" r="r" b="b"/>
              <a:pathLst>
                <a:path w="529" h="74">
                  <a:moveTo>
                    <a:pt x="0" y="74"/>
                  </a:moveTo>
                  <a:lnTo>
                    <a:pt x="77" y="0"/>
                  </a:lnTo>
                  <a:lnTo>
                    <a:pt x="450" y="0"/>
                  </a:lnTo>
                  <a:lnTo>
                    <a:pt x="529" y="74"/>
                  </a:lnTo>
                  <a:lnTo>
                    <a:pt x="0" y="74"/>
                  </a:lnTo>
                  <a:lnTo>
                    <a:pt x="529" y="74"/>
                  </a:lnTo>
                  <a:lnTo>
                    <a:pt x="450" y="0"/>
                  </a:lnTo>
                  <a:lnTo>
                    <a:pt x="77" y="0"/>
                  </a:lnTo>
                  <a:lnTo>
                    <a:pt x="0" y="74"/>
                  </a:lnTo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503" name="Rectangle 255"/>
            <p:cNvSpPr>
              <a:spLocks noChangeArrowheads="1"/>
            </p:cNvSpPr>
            <p:nvPr/>
          </p:nvSpPr>
          <p:spPr bwMode="auto">
            <a:xfrm>
              <a:off x="3181" y="2395"/>
              <a:ext cx="526" cy="122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504" name="Freeform 256"/>
            <p:cNvSpPr>
              <a:spLocks/>
            </p:cNvSpPr>
            <p:nvPr/>
          </p:nvSpPr>
          <p:spPr bwMode="auto">
            <a:xfrm>
              <a:off x="3181" y="2394"/>
              <a:ext cx="526" cy="123"/>
            </a:xfrm>
            <a:custGeom>
              <a:avLst/>
              <a:gdLst/>
              <a:ahLst/>
              <a:cxnLst>
                <a:cxn ang="0">
                  <a:pos x="0" y="123"/>
                </a:cxn>
                <a:cxn ang="0">
                  <a:pos x="0" y="0"/>
                </a:cxn>
                <a:cxn ang="0">
                  <a:pos x="526" y="0"/>
                </a:cxn>
                <a:cxn ang="0">
                  <a:pos x="526" y="123"/>
                </a:cxn>
                <a:cxn ang="0">
                  <a:pos x="0" y="123"/>
                </a:cxn>
                <a:cxn ang="0">
                  <a:pos x="526" y="123"/>
                </a:cxn>
                <a:cxn ang="0">
                  <a:pos x="526" y="0"/>
                </a:cxn>
                <a:cxn ang="0">
                  <a:pos x="0" y="0"/>
                </a:cxn>
                <a:cxn ang="0">
                  <a:pos x="0" y="123"/>
                </a:cxn>
              </a:cxnLst>
              <a:rect l="0" t="0" r="r" b="b"/>
              <a:pathLst>
                <a:path w="526" h="123">
                  <a:moveTo>
                    <a:pt x="0" y="123"/>
                  </a:moveTo>
                  <a:lnTo>
                    <a:pt x="0" y="0"/>
                  </a:lnTo>
                  <a:lnTo>
                    <a:pt x="526" y="0"/>
                  </a:lnTo>
                  <a:lnTo>
                    <a:pt x="526" y="123"/>
                  </a:lnTo>
                  <a:lnTo>
                    <a:pt x="0" y="123"/>
                  </a:lnTo>
                  <a:lnTo>
                    <a:pt x="526" y="123"/>
                  </a:lnTo>
                  <a:lnTo>
                    <a:pt x="526" y="0"/>
                  </a:lnTo>
                  <a:lnTo>
                    <a:pt x="0" y="0"/>
                  </a:lnTo>
                  <a:lnTo>
                    <a:pt x="0" y="123"/>
                  </a:lnTo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505" name="Rectangle 257"/>
            <p:cNvSpPr>
              <a:spLocks noChangeArrowheads="1"/>
            </p:cNvSpPr>
            <p:nvPr/>
          </p:nvSpPr>
          <p:spPr bwMode="auto">
            <a:xfrm>
              <a:off x="3188" y="2402"/>
              <a:ext cx="511" cy="108"/>
            </a:xfrm>
            <a:prstGeom prst="rect">
              <a:avLst/>
            </a:prstGeom>
            <a:solidFill>
              <a:srgbClr val="9F9F9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506" name="Freeform 258"/>
            <p:cNvSpPr>
              <a:spLocks/>
            </p:cNvSpPr>
            <p:nvPr/>
          </p:nvSpPr>
          <p:spPr bwMode="auto">
            <a:xfrm>
              <a:off x="3188" y="2401"/>
              <a:ext cx="511" cy="109"/>
            </a:xfrm>
            <a:custGeom>
              <a:avLst/>
              <a:gdLst/>
              <a:ahLst/>
              <a:cxnLst>
                <a:cxn ang="0">
                  <a:pos x="0" y="109"/>
                </a:cxn>
                <a:cxn ang="0">
                  <a:pos x="0" y="0"/>
                </a:cxn>
                <a:cxn ang="0">
                  <a:pos x="511" y="0"/>
                </a:cxn>
                <a:cxn ang="0">
                  <a:pos x="511" y="109"/>
                </a:cxn>
                <a:cxn ang="0">
                  <a:pos x="0" y="109"/>
                </a:cxn>
                <a:cxn ang="0">
                  <a:pos x="511" y="109"/>
                </a:cxn>
                <a:cxn ang="0">
                  <a:pos x="511" y="0"/>
                </a:cxn>
                <a:cxn ang="0">
                  <a:pos x="0" y="0"/>
                </a:cxn>
                <a:cxn ang="0">
                  <a:pos x="0" y="109"/>
                </a:cxn>
              </a:cxnLst>
              <a:rect l="0" t="0" r="r" b="b"/>
              <a:pathLst>
                <a:path w="511" h="109">
                  <a:moveTo>
                    <a:pt x="0" y="109"/>
                  </a:moveTo>
                  <a:lnTo>
                    <a:pt x="0" y="0"/>
                  </a:lnTo>
                  <a:lnTo>
                    <a:pt x="511" y="0"/>
                  </a:lnTo>
                  <a:lnTo>
                    <a:pt x="511" y="109"/>
                  </a:lnTo>
                  <a:lnTo>
                    <a:pt x="0" y="109"/>
                  </a:lnTo>
                  <a:lnTo>
                    <a:pt x="511" y="109"/>
                  </a:lnTo>
                  <a:lnTo>
                    <a:pt x="511" y="0"/>
                  </a:lnTo>
                  <a:lnTo>
                    <a:pt x="0" y="0"/>
                  </a:lnTo>
                  <a:lnTo>
                    <a:pt x="0" y="109"/>
                  </a:lnTo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507" name="Rectangle 259"/>
            <p:cNvSpPr>
              <a:spLocks noChangeArrowheads="1"/>
            </p:cNvSpPr>
            <p:nvPr/>
          </p:nvSpPr>
          <p:spPr bwMode="auto">
            <a:xfrm>
              <a:off x="3201" y="2417"/>
              <a:ext cx="38" cy="39"/>
            </a:xfrm>
            <a:prstGeom prst="rect">
              <a:avLst/>
            </a:prstGeom>
            <a:solidFill>
              <a:srgbClr val="5F5F5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508" name="Freeform 260"/>
            <p:cNvSpPr>
              <a:spLocks/>
            </p:cNvSpPr>
            <p:nvPr/>
          </p:nvSpPr>
          <p:spPr bwMode="auto">
            <a:xfrm>
              <a:off x="3201" y="2417"/>
              <a:ext cx="38" cy="39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0" y="0"/>
                </a:cxn>
                <a:cxn ang="0">
                  <a:pos x="38" y="0"/>
                </a:cxn>
                <a:cxn ang="0">
                  <a:pos x="38" y="39"/>
                </a:cxn>
                <a:cxn ang="0">
                  <a:pos x="0" y="39"/>
                </a:cxn>
                <a:cxn ang="0">
                  <a:pos x="38" y="39"/>
                </a:cxn>
                <a:cxn ang="0">
                  <a:pos x="38" y="0"/>
                </a:cxn>
                <a:cxn ang="0">
                  <a:pos x="0" y="0"/>
                </a:cxn>
                <a:cxn ang="0">
                  <a:pos x="0" y="39"/>
                </a:cxn>
              </a:cxnLst>
              <a:rect l="0" t="0" r="r" b="b"/>
              <a:pathLst>
                <a:path w="38" h="39">
                  <a:moveTo>
                    <a:pt x="0" y="39"/>
                  </a:moveTo>
                  <a:lnTo>
                    <a:pt x="0" y="0"/>
                  </a:lnTo>
                  <a:lnTo>
                    <a:pt x="38" y="0"/>
                  </a:lnTo>
                  <a:lnTo>
                    <a:pt x="38" y="39"/>
                  </a:lnTo>
                  <a:lnTo>
                    <a:pt x="0" y="39"/>
                  </a:lnTo>
                  <a:lnTo>
                    <a:pt x="38" y="39"/>
                  </a:lnTo>
                  <a:lnTo>
                    <a:pt x="38" y="0"/>
                  </a:lnTo>
                  <a:lnTo>
                    <a:pt x="0" y="0"/>
                  </a:lnTo>
                  <a:lnTo>
                    <a:pt x="0" y="39"/>
                  </a:lnTo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509" name="Rectangle 261"/>
            <p:cNvSpPr>
              <a:spLocks noChangeArrowheads="1"/>
            </p:cNvSpPr>
            <p:nvPr/>
          </p:nvSpPr>
          <p:spPr bwMode="auto">
            <a:xfrm>
              <a:off x="3201" y="2480"/>
              <a:ext cx="24" cy="13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510" name="Freeform 262"/>
            <p:cNvSpPr>
              <a:spLocks/>
            </p:cNvSpPr>
            <p:nvPr/>
          </p:nvSpPr>
          <p:spPr bwMode="auto">
            <a:xfrm>
              <a:off x="3201" y="2480"/>
              <a:ext cx="24" cy="13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0" y="0"/>
                </a:cxn>
                <a:cxn ang="0">
                  <a:pos x="24" y="0"/>
                </a:cxn>
                <a:cxn ang="0">
                  <a:pos x="24" y="13"/>
                </a:cxn>
                <a:cxn ang="0">
                  <a:pos x="0" y="13"/>
                </a:cxn>
                <a:cxn ang="0">
                  <a:pos x="24" y="13"/>
                </a:cxn>
                <a:cxn ang="0">
                  <a:pos x="24" y="0"/>
                </a:cxn>
                <a:cxn ang="0">
                  <a:pos x="0" y="0"/>
                </a:cxn>
                <a:cxn ang="0">
                  <a:pos x="0" y="13"/>
                </a:cxn>
              </a:cxnLst>
              <a:rect l="0" t="0" r="r" b="b"/>
              <a:pathLst>
                <a:path w="24" h="13">
                  <a:moveTo>
                    <a:pt x="0" y="13"/>
                  </a:moveTo>
                  <a:lnTo>
                    <a:pt x="0" y="0"/>
                  </a:lnTo>
                  <a:lnTo>
                    <a:pt x="24" y="0"/>
                  </a:lnTo>
                  <a:lnTo>
                    <a:pt x="24" y="13"/>
                  </a:lnTo>
                  <a:lnTo>
                    <a:pt x="0" y="13"/>
                  </a:lnTo>
                  <a:lnTo>
                    <a:pt x="24" y="13"/>
                  </a:lnTo>
                  <a:lnTo>
                    <a:pt x="24" y="0"/>
                  </a:lnTo>
                  <a:lnTo>
                    <a:pt x="0" y="0"/>
                  </a:lnTo>
                  <a:lnTo>
                    <a:pt x="0" y="13"/>
                  </a:lnTo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511" name="Rectangle 263"/>
            <p:cNvSpPr>
              <a:spLocks noChangeArrowheads="1"/>
            </p:cNvSpPr>
            <p:nvPr/>
          </p:nvSpPr>
          <p:spPr bwMode="auto">
            <a:xfrm>
              <a:off x="3366" y="2412"/>
              <a:ext cx="316" cy="87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512" name="Freeform 264"/>
            <p:cNvSpPr>
              <a:spLocks/>
            </p:cNvSpPr>
            <p:nvPr/>
          </p:nvSpPr>
          <p:spPr bwMode="auto">
            <a:xfrm>
              <a:off x="3366" y="2412"/>
              <a:ext cx="316" cy="87"/>
            </a:xfrm>
            <a:custGeom>
              <a:avLst/>
              <a:gdLst/>
              <a:ahLst/>
              <a:cxnLst>
                <a:cxn ang="0">
                  <a:pos x="0" y="87"/>
                </a:cxn>
                <a:cxn ang="0">
                  <a:pos x="0" y="0"/>
                </a:cxn>
                <a:cxn ang="0">
                  <a:pos x="316" y="0"/>
                </a:cxn>
                <a:cxn ang="0">
                  <a:pos x="316" y="87"/>
                </a:cxn>
                <a:cxn ang="0">
                  <a:pos x="0" y="87"/>
                </a:cxn>
                <a:cxn ang="0">
                  <a:pos x="316" y="87"/>
                </a:cxn>
                <a:cxn ang="0">
                  <a:pos x="316" y="0"/>
                </a:cxn>
                <a:cxn ang="0">
                  <a:pos x="0" y="0"/>
                </a:cxn>
                <a:cxn ang="0">
                  <a:pos x="0" y="87"/>
                </a:cxn>
              </a:cxnLst>
              <a:rect l="0" t="0" r="r" b="b"/>
              <a:pathLst>
                <a:path w="316" h="87">
                  <a:moveTo>
                    <a:pt x="0" y="87"/>
                  </a:moveTo>
                  <a:lnTo>
                    <a:pt x="0" y="0"/>
                  </a:lnTo>
                  <a:lnTo>
                    <a:pt x="316" y="0"/>
                  </a:lnTo>
                  <a:lnTo>
                    <a:pt x="316" y="87"/>
                  </a:lnTo>
                  <a:lnTo>
                    <a:pt x="0" y="87"/>
                  </a:lnTo>
                  <a:lnTo>
                    <a:pt x="316" y="87"/>
                  </a:lnTo>
                  <a:lnTo>
                    <a:pt x="316" y="0"/>
                  </a:lnTo>
                  <a:lnTo>
                    <a:pt x="0" y="0"/>
                  </a:lnTo>
                  <a:lnTo>
                    <a:pt x="0" y="87"/>
                  </a:lnTo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513" name="Rectangle 265"/>
            <p:cNvSpPr>
              <a:spLocks noChangeArrowheads="1"/>
            </p:cNvSpPr>
            <p:nvPr/>
          </p:nvSpPr>
          <p:spPr bwMode="auto">
            <a:xfrm>
              <a:off x="3562" y="2472"/>
              <a:ext cx="112" cy="11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514" name="Freeform 266"/>
            <p:cNvSpPr>
              <a:spLocks/>
            </p:cNvSpPr>
            <p:nvPr/>
          </p:nvSpPr>
          <p:spPr bwMode="auto">
            <a:xfrm>
              <a:off x="3606" y="2470"/>
              <a:ext cx="54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4" y="12"/>
                </a:cxn>
                <a:cxn ang="0">
                  <a:pos x="54" y="2"/>
                </a:cxn>
                <a:cxn ang="0">
                  <a:pos x="0" y="0"/>
                </a:cxn>
              </a:cxnLst>
              <a:rect l="0" t="0" r="r" b="b"/>
              <a:pathLst>
                <a:path w="54" h="12">
                  <a:moveTo>
                    <a:pt x="0" y="0"/>
                  </a:moveTo>
                  <a:lnTo>
                    <a:pt x="54" y="12"/>
                  </a:lnTo>
                  <a:lnTo>
                    <a:pt x="54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F5F5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515" name="Rectangle 267"/>
            <p:cNvSpPr>
              <a:spLocks noChangeArrowheads="1"/>
            </p:cNvSpPr>
            <p:nvPr/>
          </p:nvSpPr>
          <p:spPr bwMode="auto">
            <a:xfrm>
              <a:off x="3660" y="2472"/>
              <a:ext cx="14" cy="11"/>
            </a:xfrm>
            <a:prstGeom prst="rect">
              <a:avLst/>
            </a:prstGeom>
            <a:solidFill>
              <a:srgbClr val="3F3F3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516" name="Freeform 268"/>
            <p:cNvSpPr>
              <a:spLocks/>
            </p:cNvSpPr>
            <p:nvPr/>
          </p:nvSpPr>
          <p:spPr bwMode="auto">
            <a:xfrm>
              <a:off x="3561" y="2470"/>
              <a:ext cx="113" cy="13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0" y="0"/>
                </a:cxn>
                <a:cxn ang="0">
                  <a:pos x="113" y="0"/>
                </a:cxn>
                <a:cxn ang="0">
                  <a:pos x="113" y="13"/>
                </a:cxn>
                <a:cxn ang="0">
                  <a:pos x="0" y="13"/>
                </a:cxn>
                <a:cxn ang="0">
                  <a:pos x="113" y="13"/>
                </a:cxn>
                <a:cxn ang="0">
                  <a:pos x="113" y="0"/>
                </a:cxn>
                <a:cxn ang="0">
                  <a:pos x="0" y="0"/>
                </a:cxn>
                <a:cxn ang="0">
                  <a:pos x="0" y="13"/>
                </a:cxn>
              </a:cxnLst>
              <a:rect l="0" t="0" r="r" b="b"/>
              <a:pathLst>
                <a:path w="113" h="13">
                  <a:moveTo>
                    <a:pt x="0" y="13"/>
                  </a:moveTo>
                  <a:lnTo>
                    <a:pt x="0" y="0"/>
                  </a:lnTo>
                  <a:lnTo>
                    <a:pt x="113" y="0"/>
                  </a:lnTo>
                  <a:lnTo>
                    <a:pt x="113" y="13"/>
                  </a:lnTo>
                  <a:lnTo>
                    <a:pt x="0" y="13"/>
                  </a:lnTo>
                  <a:lnTo>
                    <a:pt x="113" y="13"/>
                  </a:lnTo>
                  <a:lnTo>
                    <a:pt x="113" y="0"/>
                  </a:lnTo>
                  <a:lnTo>
                    <a:pt x="0" y="0"/>
                  </a:lnTo>
                  <a:lnTo>
                    <a:pt x="0" y="13"/>
                  </a:lnTo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517" name="Freeform 269"/>
            <p:cNvSpPr>
              <a:spLocks/>
            </p:cNvSpPr>
            <p:nvPr/>
          </p:nvSpPr>
          <p:spPr bwMode="auto">
            <a:xfrm>
              <a:off x="3667" y="2419"/>
              <a:ext cx="7" cy="47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0" y="5"/>
                </a:cxn>
                <a:cxn ang="0">
                  <a:pos x="0" y="41"/>
                </a:cxn>
                <a:cxn ang="0">
                  <a:pos x="7" y="47"/>
                </a:cxn>
                <a:cxn ang="0">
                  <a:pos x="7" y="0"/>
                </a:cxn>
              </a:cxnLst>
              <a:rect l="0" t="0" r="r" b="b"/>
              <a:pathLst>
                <a:path w="7" h="47">
                  <a:moveTo>
                    <a:pt x="7" y="0"/>
                  </a:moveTo>
                  <a:lnTo>
                    <a:pt x="0" y="5"/>
                  </a:lnTo>
                  <a:lnTo>
                    <a:pt x="0" y="41"/>
                  </a:lnTo>
                  <a:lnTo>
                    <a:pt x="7" y="47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9F9F9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518" name="Freeform 270"/>
            <p:cNvSpPr>
              <a:spLocks/>
            </p:cNvSpPr>
            <p:nvPr/>
          </p:nvSpPr>
          <p:spPr bwMode="auto">
            <a:xfrm>
              <a:off x="3374" y="2419"/>
              <a:ext cx="6" cy="4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6"/>
                </a:cxn>
                <a:cxn ang="0">
                  <a:pos x="6" y="41"/>
                </a:cxn>
                <a:cxn ang="0">
                  <a:pos x="0" y="47"/>
                </a:cxn>
                <a:cxn ang="0">
                  <a:pos x="0" y="0"/>
                </a:cxn>
              </a:cxnLst>
              <a:rect l="0" t="0" r="r" b="b"/>
              <a:pathLst>
                <a:path w="6" h="47">
                  <a:moveTo>
                    <a:pt x="0" y="0"/>
                  </a:moveTo>
                  <a:lnTo>
                    <a:pt x="6" y="6"/>
                  </a:lnTo>
                  <a:lnTo>
                    <a:pt x="6" y="41"/>
                  </a:lnTo>
                  <a:lnTo>
                    <a:pt x="0" y="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F9F9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519" name="Freeform 271"/>
            <p:cNvSpPr>
              <a:spLocks/>
            </p:cNvSpPr>
            <p:nvPr/>
          </p:nvSpPr>
          <p:spPr bwMode="auto">
            <a:xfrm>
              <a:off x="3374" y="2419"/>
              <a:ext cx="300" cy="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5"/>
                </a:cxn>
                <a:cxn ang="0">
                  <a:pos x="293" y="5"/>
                </a:cxn>
                <a:cxn ang="0">
                  <a:pos x="300" y="0"/>
                </a:cxn>
                <a:cxn ang="0">
                  <a:pos x="0" y="0"/>
                </a:cxn>
              </a:cxnLst>
              <a:rect l="0" t="0" r="r" b="b"/>
              <a:pathLst>
                <a:path w="300" h="5">
                  <a:moveTo>
                    <a:pt x="0" y="0"/>
                  </a:moveTo>
                  <a:lnTo>
                    <a:pt x="6" y="5"/>
                  </a:lnTo>
                  <a:lnTo>
                    <a:pt x="293" y="5"/>
                  </a:lnTo>
                  <a:lnTo>
                    <a:pt x="3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F5F5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520" name="Freeform 272"/>
            <p:cNvSpPr>
              <a:spLocks/>
            </p:cNvSpPr>
            <p:nvPr/>
          </p:nvSpPr>
          <p:spPr bwMode="auto">
            <a:xfrm>
              <a:off x="3374" y="2460"/>
              <a:ext cx="300" cy="6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6" y="0"/>
                </a:cxn>
                <a:cxn ang="0">
                  <a:pos x="293" y="0"/>
                </a:cxn>
                <a:cxn ang="0">
                  <a:pos x="300" y="6"/>
                </a:cxn>
                <a:cxn ang="0">
                  <a:pos x="0" y="6"/>
                </a:cxn>
              </a:cxnLst>
              <a:rect l="0" t="0" r="r" b="b"/>
              <a:pathLst>
                <a:path w="300" h="6">
                  <a:moveTo>
                    <a:pt x="0" y="6"/>
                  </a:moveTo>
                  <a:lnTo>
                    <a:pt x="6" y="0"/>
                  </a:lnTo>
                  <a:lnTo>
                    <a:pt x="293" y="0"/>
                  </a:lnTo>
                  <a:lnTo>
                    <a:pt x="300" y="6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521" name="Rectangle 273"/>
            <p:cNvSpPr>
              <a:spLocks noChangeArrowheads="1"/>
            </p:cNvSpPr>
            <p:nvPr/>
          </p:nvSpPr>
          <p:spPr bwMode="auto">
            <a:xfrm>
              <a:off x="3380" y="2424"/>
              <a:ext cx="287" cy="36"/>
            </a:xfrm>
            <a:prstGeom prst="rect">
              <a:avLst/>
            </a:prstGeom>
            <a:solidFill>
              <a:srgbClr val="3F3F3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522" name="Freeform 274"/>
            <p:cNvSpPr>
              <a:spLocks/>
            </p:cNvSpPr>
            <p:nvPr/>
          </p:nvSpPr>
          <p:spPr bwMode="auto">
            <a:xfrm>
              <a:off x="3374" y="2419"/>
              <a:ext cx="300" cy="48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0" y="0"/>
                </a:cxn>
                <a:cxn ang="0">
                  <a:pos x="300" y="0"/>
                </a:cxn>
                <a:cxn ang="0">
                  <a:pos x="300" y="48"/>
                </a:cxn>
                <a:cxn ang="0">
                  <a:pos x="0" y="48"/>
                </a:cxn>
                <a:cxn ang="0">
                  <a:pos x="300" y="48"/>
                </a:cxn>
                <a:cxn ang="0">
                  <a:pos x="300" y="0"/>
                </a:cxn>
                <a:cxn ang="0">
                  <a:pos x="0" y="0"/>
                </a:cxn>
                <a:cxn ang="0">
                  <a:pos x="0" y="48"/>
                </a:cxn>
              </a:cxnLst>
              <a:rect l="0" t="0" r="r" b="b"/>
              <a:pathLst>
                <a:path w="300" h="48">
                  <a:moveTo>
                    <a:pt x="0" y="48"/>
                  </a:moveTo>
                  <a:lnTo>
                    <a:pt x="0" y="0"/>
                  </a:lnTo>
                  <a:lnTo>
                    <a:pt x="300" y="0"/>
                  </a:lnTo>
                  <a:lnTo>
                    <a:pt x="300" y="48"/>
                  </a:lnTo>
                  <a:lnTo>
                    <a:pt x="0" y="48"/>
                  </a:lnTo>
                  <a:lnTo>
                    <a:pt x="300" y="48"/>
                  </a:lnTo>
                  <a:lnTo>
                    <a:pt x="300" y="0"/>
                  </a:lnTo>
                  <a:lnTo>
                    <a:pt x="0" y="0"/>
                  </a:lnTo>
                  <a:lnTo>
                    <a:pt x="0" y="48"/>
                  </a:lnTo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523" name="Rectangle 275"/>
            <p:cNvSpPr>
              <a:spLocks noChangeArrowheads="1"/>
            </p:cNvSpPr>
            <p:nvPr/>
          </p:nvSpPr>
          <p:spPr bwMode="auto">
            <a:xfrm>
              <a:off x="3503" y="2469"/>
              <a:ext cx="30" cy="28"/>
            </a:xfrm>
            <a:prstGeom prst="rect">
              <a:avLst/>
            </a:prstGeom>
            <a:solidFill>
              <a:srgbClr val="5F5F5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524" name="Freeform 276"/>
            <p:cNvSpPr>
              <a:spLocks/>
            </p:cNvSpPr>
            <p:nvPr/>
          </p:nvSpPr>
          <p:spPr bwMode="auto">
            <a:xfrm>
              <a:off x="3503" y="2469"/>
              <a:ext cx="30" cy="28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28"/>
                </a:cxn>
                <a:cxn ang="0">
                  <a:pos x="0" y="28"/>
                </a:cxn>
                <a:cxn ang="0">
                  <a:pos x="30" y="28"/>
                </a:cxn>
                <a:cxn ang="0">
                  <a:pos x="30" y="0"/>
                </a:cxn>
                <a:cxn ang="0">
                  <a:pos x="0" y="0"/>
                </a:cxn>
                <a:cxn ang="0">
                  <a:pos x="0" y="28"/>
                </a:cxn>
              </a:cxnLst>
              <a:rect l="0" t="0" r="r" b="b"/>
              <a:pathLst>
                <a:path w="30" h="28">
                  <a:moveTo>
                    <a:pt x="0" y="28"/>
                  </a:moveTo>
                  <a:lnTo>
                    <a:pt x="0" y="0"/>
                  </a:lnTo>
                  <a:lnTo>
                    <a:pt x="30" y="0"/>
                  </a:lnTo>
                  <a:lnTo>
                    <a:pt x="30" y="28"/>
                  </a:lnTo>
                  <a:lnTo>
                    <a:pt x="0" y="28"/>
                  </a:lnTo>
                  <a:lnTo>
                    <a:pt x="30" y="28"/>
                  </a:lnTo>
                  <a:lnTo>
                    <a:pt x="30" y="0"/>
                  </a:lnTo>
                  <a:lnTo>
                    <a:pt x="0" y="0"/>
                  </a:lnTo>
                  <a:lnTo>
                    <a:pt x="0" y="28"/>
                  </a:lnTo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525" name="Rectangle 277"/>
            <p:cNvSpPr>
              <a:spLocks noChangeArrowheads="1"/>
            </p:cNvSpPr>
            <p:nvPr/>
          </p:nvSpPr>
          <p:spPr bwMode="auto">
            <a:xfrm>
              <a:off x="3415" y="2487"/>
              <a:ext cx="9" cy="9"/>
            </a:xfrm>
            <a:prstGeom prst="rect">
              <a:avLst/>
            </a:prstGeom>
            <a:solidFill>
              <a:srgbClr val="8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526" name="Rectangle 278"/>
            <p:cNvSpPr>
              <a:spLocks noChangeArrowheads="1"/>
            </p:cNvSpPr>
            <p:nvPr/>
          </p:nvSpPr>
          <p:spPr bwMode="auto">
            <a:xfrm>
              <a:off x="3435" y="2487"/>
              <a:ext cx="9" cy="9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527" name="Rectangle 279"/>
            <p:cNvSpPr>
              <a:spLocks noChangeArrowheads="1"/>
            </p:cNvSpPr>
            <p:nvPr/>
          </p:nvSpPr>
          <p:spPr bwMode="auto">
            <a:xfrm>
              <a:off x="3466" y="2487"/>
              <a:ext cx="4" cy="9"/>
            </a:xfrm>
            <a:prstGeom prst="rect">
              <a:avLst/>
            </a:prstGeom>
            <a:solidFill>
              <a:srgbClr val="3F3F3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528" name="Rectangle 280"/>
            <p:cNvSpPr>
              <a:spLocks noChangeArrowheads="1"/>
            </p:cNvSpPr>
            <p:nvPr/>
          </p:nvSpPr>
          <p:spPr bwMode="auto">
            <a:xfrm>
              <a:off x="3472" y="2487"/>
              <a:ext cx="4" cy="9"/>
            </a:xfrm>
            <a:prstGeom prst="rect">
              <a:avLst/>
            </a:prstGeom>
            <a:solidFill>
              <a:srgbClr val="3F3F3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529" name="Rectangle 281"/>
            <p:cNvSpPr>
              <a:spLocks noChangeArrowheads="1"/>
            </p:cNvSpPr>
            <p:nvPr/>
          </p:nvSpPr>
          <p:spPr bwMode="auto">
            <a:xfrm>
              <a:off x="3483" y="2487"/>
              <a:ext cx="3" cy="9"/>
            </a:xfrm>
            <a:prstGeom prst="rect">
              <a:avLst/>
            </a:prstGeom>
            <a:solidFill>
              <a:srgbClr val="3F3F3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530" name="Rectangle 282"/>
            <p:cNvSpPr>
              <a:spLocks noChangeArrowheads="1"/>
            </p:cNvSpPr>
            <p:nvPr/>
          </p:nvSpPr>
          <p:spPr bwMode="auto">
            <a:xfrm>
              <a:off x="3487" y="2487"/>
              <a:ext cx="5" cy="9"/>
            </a:xfrm>
            <a:prstGeom prst="rect">
              <a:avLst/>
            </a:prstGeom>
            <a:solidFill>
              <a:srgbClr val="3F3F3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531" name="Rectangle 283"/>
            <p:cNvSpPr>
              <a:spLocks noChangeArrowheads="1"/>
            </p:cNvSpPr>
            <p:nvPr/>
          </p:nvSpPr>
          <p:spPr bwMode="auto">
            <a:xfrm>
              <a:off x="3499" y="2487"/>
              <a:ext cx="2" cy="9"/>
            </a:xfrm>
            <a:prstGeom prst="rect">
              <a:avLst/>
            </a:prstGeom>
            <a:solidFill>
              <a:srgbClr val="3F3F3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532" name="Rectangle 284"/>
            <p:cNvSpPr>
              <a:spLocks noChangeArrowheads="1"/>
            </p:cNvSpPr>
            <p:nvPr/>
          </p:nvSpPr>
          <p:spPr bwMode="auto">
            <a:xfrm>
              <a:off x="3545" y="2487"/>
              <a:ext cx="3" cy="9"/>
            </a:xfrm>
            <a:prstGeom prst="rect">
              <a:avLst/>
            </a:prstGeom>
            <a:solidFill>
              <a:srgbClr val="3F3F3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533" name="Rectangle 285"/>
            <p:cNvSpPr>
              <a:spLocks noChangeArrowheads="1"/>
            </p:cNvSpPr>
            <p:nvPr/>
          </p:nvSpPr>
          <p:spPr bwMode="auto">
            <a:xfrm>
              <a:off x="3561" y="2487"/>
              <a:ext cx="3" cy="9"/>
            </a:xfrm>
            <a:prstGeom prst="rect">
              <a:avLst/>
            </a:prstGeom>
            <a:solidFill>
              <a:srgbClr val="3F3F3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534" name="Rectangle 286"/>
            <p:cNvSpPr>
              <a:spLocks noChangeArrowheads="1"/>
            </p:cNvSpPr>
            <p:nvPr/>
          </p:nvSpPr>
          <p:spPr bwMode="auto">
            <a:xfrm>
              <a:off x="3576" y="2487"/>
              <a:ext cx="3" cy="9"/>
            </a:xfrm>
            <a:prstGeom prst="rect">
              <a:avLst/>
            </a:prstGeom>
            <a:solidFill>
              <a:srgbClr val="3F3F3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535" name="Rectangle 287"/>
            <p:cNvSpPr>
              <a:spLocks noChangeArrowheads="1"/>
            </p:cNvSpPr>
            <p:nvPr/>
          </p:nvSpPr>
          <p:spPr bwMode="auto">
            <a:xfrm>
              <a:off x="3586" y="2487"/>
              <a:ext cx="4" cy="9"/>
            </a:xfrm>
            <a:prstGeom prst="rect">
              <a:avLst/>
            </a:prstGeom>
            <a:solidFill>
              <a:srgbClr val="3F3F3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536" name="Rectangle 288"/>
            <p:cNvSpPr>
              <a:spLocks noChangeArrowheads="1"/>
            </p:cNvSpPr>
            <p:nvPr/>
          </p:nvSpPr>
          <p:spPr bwMode="auto">
            <a:xfrm>
              <a:off x="3592" y="2487"/>
              <a:ext cx="3" cy="9"/>
            </a:xfrm>
            <a:prstGeom prst="rect">
              <a:avLst/>
            </a:prstGeom>
            <a:solidFill>
              <a:srgbClr val="3F3F3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537" name="Rectangle 289"/>
            <p:cNvSpPr>
              <a:spLocks noChangeArrowheads="1"/>
            </p:cNvSpPr>
            <p:nvPr/>
          </p:nvSpPr>
          <p:spPr bwMode="auto">
            <a:xfrm>
              <a:off x="3607" y="2487"/>
              <a:ext cx="5" cy="9"/>
            </a:xfrm>
            <a:prstGeom prst="rect">
              <a:avLst/>
            </a:prstGeom>
            <a:solidFill>
              <a:srgbClr val="3F3F3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538" name="Rectangle 290"/>
            <p:cNvSpPr>
              <a:spLocks noChangeArrowheads="1"/>
            </p:cNvSpPr>
            <p:nvPr/>
          </p:nvSpPr>
          <p:spPr bwMode="auto">
            <a:xfrm>
              <a:off x="3617" y="2487"/>
              <a:ext cx="4" cy="9"/>
            </a:xfrm>
            <a:prstGeom prst="rect">
              <a:avLst/>
            </a:prstGeom>
            <a:solidFill>
              <a:srgbClr val="3F3F3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539" name="Rectangle 291"/>
            <p:cNvSpPr>
              <a:spLocks noChangeArrowheads="1"/>
            </p:cNvSpPr>
            <p:nvPr/>
          </p:nvSpPr>
          <p:spPr bwMode="auto">
            <a:xfrm>
              <a:off x="3623" y="2487"/>
              <a:ext cx="3" cy="9"/>
            </a:xfrm>
            <a:prstGeom prst="rect">
              <a:avLst/>
            </a:prstGeom>
            <a:solidFill>
              <a:srgbClr val="3F3F3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540" name="Rectangle 292"/>
            <p:cNvSpPr>
              <a:spLocks noChangeArrowheads="1"/>
            </p:cNvSpPr>
            <p:nvPr/>
          </p:nvSpPr>
          <p:spPr bwMode="auto">
            <a:xfrm>
              <a:off x="3633" y="2487"/>
              <a:ext cx="4" cy="9"/>
            </a:xfrm>
            <a:prstGeom prst="rect">
              <a:avLst/>
            </a:prstGeom>
            <a:solidFill>
              <a:srgbClr val="3F3F3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541" name="Rectangle 293"/>
            <p:cNvSpPr>
              <a:spLocks noChangeArrowheads="1"/>
            </p:cNvSpPr>
            <p:nvPr/>
          </p:nvSpPr>
          <p:spPr bwMode="auto">
            <a:xfrm>
              <a:off x="3648" y="2487"/>
              <a:ext cx="4" cy="9"/>
            </a:xfrm>
            <a:prstGeom prst="rect">
              <a:avLst/>
            </a:prstGeom>
            <a:solidFill>
              <a:srgbClr val="3F3F3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542" name="Rectangle 294"/>
            <p:cNvSpPr>
              <a:spLocks noChangeArrowheads="1"/>
            </p:cNvSpPr>
            <p:nvPr/>
          </p:nvSpPr>
          <p:spPr bwMode="auto">
            <a:xfrm>
              <a:off x="3665" y="2487"/>
              <a:ext cx="3" cy="9"/>
            </a:xfrm>
            <a:prstGeom prst="rect">
              <a:avLst/>
            </a:prstGeom>
            <a:solidFill>
              <a:srgbClr val="3F3F3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543" name="Rectangle 295"/>
            <p:cNvSpPr>
              <a:spLocks noChangeArrowheads="1"/>
            </p:cNvSpPr>
            <p:nvPr/>
          </p:nvSpPr>
          <p:spPr bwMode="auto">
            <a:xfrm>
              <a:off x="3669" y="2487"/>
              <a:ext cx="5" cy="9"/>
            </a:xfrm>
            <a:prstGeom prst="rect">
              <a:avLst/>
            </a:prstGeom>
            <a:solidFill>
              <a:srgbClr val="3F3F3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21546" name="Rectangle 298"/>
          <p:cNvSpPr>
            <a:spLocks noChangeArrowheads="1"/>
          </p:cNvSpPr>
          <p:nvPr/>
        </p:nvSpPr>
        <p:spPr bwMode="auto">
          <a:xfrm>
            <a:off x="6753225" y="4672013"/>
            <a:ext cx="2762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kumimoji="0" lang="de-DE" sz="2000" b="1">
                <a:latin typeface="Verdana" pitchFamily="34" charset="0"/>
              </a:rPr>
              <a:t>...</a:t>
            </a:r>
            <a:endParaRPr kumimoji="0" lang="de-DE" sz="4000">
              <a:latin typeface="Verdana" pitchFamily="34" charset="0"/>
            </a:endParaRPr>
          </a:p>
        </p:txBody>
      </p:sp>
      <p:sp>
        <p:nvSpPr>
          <p:cNvPr id="821548" name="Line 300"/>
          <p:cNvSpPr>
            <a:spLocks noChangeShapeType="1"/>
          </p:cNvSpPr>
          <p:nvPr/>
        </p:nvSpPr>
        <p:spPr bwMode="auto">
          <a:xfrm flipH="1">
            <a:off x="1830388" y="3624263"/>
            <a:ext cx="0" cy="609600"/>
          </a:xfrm>
          <a:prstGeom prst="line">
            <a:avLst/>
          </a:prstGeom>
          <a:noFill/>
          <a:ln w="57150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821549" name="Group 301"/>
          <p:cNvGrpSpPr>
            <a:grpSpLocks/>
          </p:cNvGrpSpPr>
          <p:nvPr/>
        </p:nvGrpSpPr>
        <p:grpSpPr bwMode="auto">
          <a:xfrm>
            <a:off x="1449388" y="4157663"/>
            <a:ext cx="839787" cy="319087"/>
            <a:chOff x="3180" y="2320"/>
            <a:chExt cx="529" cy="201"/>
          </a:xfrm>
        </p:grpSpPr>
        <p:sp>
          <p:nvSpPr>
            <p:cNvPr id="821550" name="Freeform 302"/>
            <p:cNvSpPr>
              <a:spLocks noEditPoints="1"/>
            </p:cNvSpPr>
            <p:nvPr/>
          </p:nvSpPr>
          <p:spPr bwMode="auto">
            <a:xfrm>
              <a:off x="3190" y="2511"/>
              <a:ext cx="32" cy="10"/>
            </a:xfrm>
            <a:custGeom>
              <a:avLst/>
              <a:gdLst/>
              <a:ahLst/>
              <a:cxnLst>
                <a:cxn ang="0">
                  <a:pos x="23" y="7"/>
                </a:cxn>
                <a:cxn ang="0">
                  <a:pos x="22" y="7"/>
                </a:cxn>
                <a:cxn ang="0">
                  <a:pos x="22" y="4"/>
                </a:cxn>
                <a:cxn ang="0">
                  <a:pos x="21" y="2"/>
                </a:cxn>
                <a:cxn ang="0">
                  <a:pos x="19" y="1"/>
                </a:cxn>
                <a:cxn ang="0">
                  <a:pos x="17" y="0"/>
                </a:cxn>
                <a:cxn ang="0">
                  <a:pos x="7" y="0"/>
                </a:cxn>
                <a:cxn ang="0">
                  <a:pos x="4" y="1"/>
                </a:cxn>
                <a:cxn ang="0">
                  <a:pos x="2" y="2"/>
                </a:cxn>
                <a:cxn ang="0">
                  <a:pos x="1" y="4"/>
                </a:cxn>
                <a:cxn ang="0">
                  <a:pos x="0" y="7"/>
                </a:cxn>
                <a:cxn ang="0">
                  <a:pos x="22" y="7"/>
                </a:cxn>
                <a:cxn ang="0">
                  <a:pos x="23" y="7"/>
                </a:cxn>
                <a:cxn ang="0">
                  <a:pos x="23" y="0"/>
                </a:cxn>
                <a:cxn ang="0">
                  <a:pos x="22" y="3"/>
                </a:cxn>
                <a:cxn ang="0">
                  <a:pos x="21" y="5"/>
                </a:cxn>
                <a:cxn ang="0">
                  <a:pos x="19" y="6"/>
                </a:cxn>
                <a:cxn ang="0">
                  <a:pos x="17" y="6"/>
                </a:cxn>
                <a:cxn ang="0">
                  <a:pos x="7" y="6"/>
                </a:cxn>
                <a:cxn ang="0">
                  <a:pos x="4" y="6"/>
                </a:cxn>
                <a:cxn ang="0">
                  <a:pos x="2" y="5"/>
                </a:cxn>
                <a:cxn ang="0">
                  <a:pos x="1" y="3"/>
                </a:cxn>
                <a:cxn ang="0">
                  <a:pos x="0" y="0"/>
                </a:cxn>
                <a:cxn ang="0">
                  <a:pos x="0" y="7"/>
                </a:cxn>
                <a:cxn ang="0">
                  <a:pos x="23" y="7"/>
                </a:cxn>
                <a:cxn ang="0">
                  <a:pos x="23" y="0"/>
                </a:cxn>
              </a:cxnLst>
              <a:rect l="0" t="0" r="r" b="b"/>
              <a:pathLst>
                <a:path w="23" h="7">
                  <a:moveTo>
                    <a:pt x="23" y="7"/>
                  </a:moveTo>
                  <a:lnTo>
                    <a:pt x="22" y="7"/>
                  </a:lnTo>
                  <a:lnTo>
                    <a:pt x="22" y="4"/>
                  </a:lnTo>
                  <a:lnTo>
                    <a:pt x="21" y="2"/>
                  </a:lnTo>
                  <a:lnTo>
                    <a:pt x="19" y="1"/>
                  </a:lnTo>
                  <a:lnTo>
                    <a:pt x="17" y="0"/>
                  </a:lnTo>
                  <a:lnTo>
                    <a:pt x="7" y="0"/>
                  </a:lnTo>
                  <a:lnTo>
                    <a:pt x="4" y="1"/>
                  </a:lnTo>
                  <a:lnTo>
                    <a:pt x="2" y="2"/>
                  </a:lnTo>
                  <a:lnTo>
                    <a:pt x="1" y="4"/>
                  </a:lnTo>
                  <a:lnTo>
                    <a:pt x="0" y="7"/>
                  </a:lnTo>
                  <a:lnTo>
                    <a:pt x="22" y="7"/>
                  </a:lnTo>
                  <a:lnTo>
                    <a:pt x="23" y="7"/>
                  </a:lnTo>
                  <a:close/>
                  <a:moveTo>
                    <a:pt x="23" y="0"/>
                  </a:moveTo>
                  <a:lnTo>
                    <a:pt x="22" y="3"/>
                  </a:lnTo>
                  <a:lnTo>
                    <a:pt x="21" y="5"/>
                  </a:lnTo>
                  <a:lnTo>
                    <a:pt x="19" y="6"/>
                  </a:lnTo>
                  <a:lnTo>
                    <a:pt x="17" y="6"/>
                  </a:lnTo>
                  <a:lnTo>
                    <a:pt x="7" y="6"/>
                  </a:lnTo>
                  <a:lnTo>
                    <a:pt x="4" y="6"/>
                  </a:lnTo>
                  <a:lnTo>
                    <a:pt x="2" y="5"/>
                  </a:lnTo>
                  <a:lnTo>
                    <a:pt x="1" y="3"/>
                  </a:lnTo>
                  <a:lnTo>
                    <a:pt x="0" y="0"/>
                  </a:lnTo>
                  <a:lnTo>
                    <a:pt x="0" y="7"/>
                  </a:lnTo>
                  <a:lnTo>
                    <a:pt x="23" y="7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551" name="Freeform 303"/>
            <p:cNvSpPr>
              <a:spLocks noEditPoints="1"/>
            </p:cNvSpPr>
            <p:nvPr/>
          </p:nvSpPr>
          <p:spPr bwMode="auto">
            <a:xfrm>
              <a:off x="3665" y="2511"/>
              <a:ext cx="34" cy="10"/>
            </a:xfrm>
            <a:custGeom>
              <a:avLst/>
              <a:gdLst/>
              <a:ahLst/>
              <a:cxnLst>
                <a:cxn ang="0">
                  <a:pos x="24" y="7"/>
                </a:cxn>
                <a:cxn ang="0">
                  <a:pos x="23" y="7"/>
                </a:cxn>
                <a:cxn ang="0">
                  <a:pos x="23" y="4"/>
                </a:cxn>
                <a:cxn ang="0">
                  <a:pos x="21" y="2"/>
                </a:cxn>
                <a:cxn ang="0">
                  <a:pos x="19" y="1"/>
                </a:cxn>
                <a:cxn ang="0">
                  <a:pos x="17" y="0"/>
                </a:cxn>
                <a:cxn ang="0">
                  <a:pos x="7" y="0"/>
                </a:cxn>
                <a:cxn ang="0">
                  <a:pos x="4" y="1"/>
                </a:cxn>
                <a:cxn ang="0">
                  <a:pos x="2" y="2"/>
                </a:cxn>
                <a:cxn ang="0">
                  <a:pos x="1" y="4"/>
                </a:cxn>
                <a:cxn ang="0">
                  <a:pos x="0" y="7"/>
                </a:cxn>
                <a:cxn ang="0">
                  <a:pos x="23" y="7"/>
                </a:cxn>
                <a:cxn ang="0">
                  <a:pos x="24" y="7"/>
                </a:cxn>
                <a:cxn ang="0">
                  <a:pos x="24" y="0"/>
                </a:cxn>
                <a:cxn ang="0">
                  <a:pos x="23" y="3"/>
                </a:cxn>
                <a:cxn ang="0">
                  <a:pos x="21" y="5"/>
                </a:cxn>
                <a:cxn ang="0">
                  <a:pos x="19" y="6"/>
                </a:cxn>
                <a:cxn ang="0">
                  <a:pos x="17" y="6"/>
                </a:cxn>
                <a:cxn ang="0">
                  <a:pos x="7" y="6"/>
                </a:cxn>
                <a:cxn ang="0">
                  <a:pos x="4" y="6"/>
                </a:cxn>
                <a:cxn ang="0">
                  <a:pos x="2" y="5"/>
                </a:cxn>
                <a:cxn ang="0">
                  <a:pos x="1" y="3"/>
                </a:cxn>
                <a:cxn ang="0">
                  <a:pos x="0" y="0"/>
                </a:cxn>
                <a:cxn ang="0">
                  <a:pos x="0" y="7"/>
                </a:cxn>
                <a:cxn ang="0">
                  <a:pos x="24" y="7"/>
                </a:cxn>
                <a:cxn ang="0">
                  <a:pos x="24" y="0"/>
                </a:cxn>
              </a:cxnLst>
              <a:rect l="0" t="0" r="r" b="b"/>
              <a:pathLst>
                <a:path w="24" h="7">
                  <a:moveTo>
                    <a:pt x="24" y="7"/>
                  </a:moveTo>
                  <a:lnTo>
                    <a:pt x="23" y="7"/>
                  </a:lnTo>
                  <a:lnTo>
                    <a:pt x="23" y="4"/>
                  </a:lnTo>
                  <a:lnTo>
                    <a:pt x="21" y="2"/>
                  </a:lnTo>
                  <a:lnTo>
                    <a:pt x="19" y="1"/>
                  </a:lnTo>
                  <a:lnTo>
                    <a:pt x="17" y="0"/>
                  </a:lnTo>
                  <a:lnTo>
                    <a:pt x="7" y="0"/>
                  </a:lnTo>
                  <a:lnTo>
                    <a:pt x="4" y="1"/>
                  </a:lnTo>
                  <a:lnTo>
                    <a:pt x="2" y="2"/>
                  </a:lnTo>
                  <a:lnTo>
                    <a:pt x="1" y="4"/>
                  </a:lnTo>
                  <a:lnTo>
                    <a:pt x="0" y="7"/>
                  </a:lnTo>
                  <a:lnTo>
                    <a:pt x="23" y="7"/>
                  </a:lnTo>
                  <a:lnTo>
                    <a:pt x="24" y="7"/>
                  </a:lnTo>
                  <a:close/>
                  <a:moveTo>
                    <a:pt x="24" y="0"/>
                  </a:moveTo>
                  <a:lnTo>
                    <a:pt x="23" y="3"/>
                  </a:lnTo>
                  <a:lnTo>
                    <a:pt x="21" y="5"/>
                  </a:lnTo>
                  <a:lnTo>
                    <a:pt x="19" y="6"/>
                  </a:lnTo>
                  <a:lnTo>
                    <a:pt x="17" y="6"/>
                  </a:lnTo>
                  <a:lnTo>
                    <a:pt x="7" y="6"/>
                  </a:lnTo>
                  <a:lnTo>
                    <a:pt x="4" y="6"/>
                  </a:lnTo>
                  <a:lnTo>
                    <a:pt x="2" y="5"/>
                  </a:lnTo>
                  <a:lnTo>
                    <a:pt x="1" y="3"/>
                  </a:lnTo>
                  <a:lnTo>
                    <a:pt x="0" y="0"/>
                  </a:lnTo>
                  <a:lnTo>
                    <a:pt x="0" y="7"/>
                  </a:lnTo>
                  <a:lnTo>
                    <a:pt x="24" y="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552" name="Freeform 304"/>
            <p:cNvSpPr>
              <a:spLocks/>
            </p:cNvSpPr>
            <p:nvPr/>
          </p:nvSpPr>
          <p:spPr bwMode="auto">
            <a:xfrm>
              <a:off x="3180" y="2320"/>
              <a:ext cx="529" cy="74"/>
            </a:xfrm>
            <a:custGeom>
              <a:avLst/>
              <a:gdLst/>
              <a:ahLst/>
              <a:cxnLst>
                <a:cxn ang="0">
                  <a:pos x="0" y="74"/>
                </a:cxn>
                <a:cxn ang="0">
                  <a:pos x="77" y="0"/>
                </a:cxn>
                <a:cxn ang="0">
                  <a:pos x="450" y="0"/>
                </a:cxn>
                <a:cxn ang="0">
                  <a:pos x="529" y="74"/>
                </a:cxn>
                <a:cxn ang="0">
                  <a:pos x="0" y="74"/>
                </a:cxn>
              </a:cxnLst>
              <a:rect l="0" t="0" r="r" b="b"/>
              <a:pathLst>
                <a:path w="529" h="74">
                  <a:moveTo>
                    <a:pt x="0" y="74"/>
                  </a:moveTo>
                  <a:lnTo>
                    <a:pt x="77" y="0"/>
                  </a:lnTo>
                  <a:lnTo>
                    <a:pt x="450" y="0"/>
                  </a:lnTo>
                  <a:lnTo>
                    <a:pt x="529" y="74"/>
                  </a:lnTo>
                  <a:lnTo>
                    <a:pt x="0" y="74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553" name="Freeform 305"/>
            <p:cNvSpPr>
              <a:spLocks/>
            </p:cNvSpPr>
            <p:nvPr/>
          </p:nvSpPr>
          <p:spPr bwMode="auto">
            <a:xfrm>
              <a:off x="3180" y="2320"/>
              <a:ext cx="529" cy="74"/>
            </a:xfrm>
            <a:custGeom>
              <a:avLst/>
              <a:gdLst/>
              <a:ahLst/>
              <a:cxnLst>
                <a:cxn ang="0">
                  <a:pos x="0" y="74"/>
                </a:cxn>
                <a:cxn ang="0">
                  <a:pos x="77" y="0"/>
                </a:cxn>
                <a:cxn ang="0">
                  <a:pos x="450" y="0"/>
                </a:cxn>
                <a:cxn ang="0">
                  <a:pos x="529" y="74"/>
                </a:cxn>
                <a:cxn ang="0">
                  <a:pos x="0" y="74"/>
                </a:cxn>
                <a:cxn ang="0">
                  <a:pos x="529" y="74"/>
                </a:cxn>
                <a:cxn ang="0">
                  <a:pos x="450" y="0"/>
                </a:cxn>
                <a:cxn ang="0">
                  <a:pos x="77" y="0"/>
                </a:cxn>
                <a:cxn ang="0">
                  <a:pos x="0" y="74"/>
                </a:cxn>
              </a:cxnLst>
              <a:rect l="0" t="0" r="r" b="b"/>
              <a:pathLst>
                <a:path w="529" h="74">
                  <a:moveTo>
                    <a:pt x="0" y="74"/>
                  </a:moveTo>
                  <a:lnTo>
                    <a:pt x="77" y="0"/>
                  </a:lnTo>
                  <a:lnTo>
                    <a:pt x="450" y="0"/>
                  </a:lnTo>
                  <a:lnTo>
                    <a:pt x="529" y="74"/>
                  </a:lnTo>
                  <a:lnTo>
                    <a:pt x="0" y="74"/>
                  </a:lnTo>
                  <a:lnTo>
                    <a:pt x="529" y="74"/>
                  </a:lnTo>
                  <a:lnTo>
                    <a:pt x="450" y="0"/>
                  </a:lnTo>
                  <a:lnTo>
                    <a:pt x="77" y="0"/>
                  </a:lnTo>
                  <a:lnTo>
                    <a:pt x="0" y="74"/>
                  </a:lnTo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554" name="Rectangle 306"/>
            <p:cNvSpPr>
              <a:spLocks noChangeArrowheads="1"/>
            </p:cNvSpPr>
            <p:nvPr/>
          </p:nvSpPr>
          <p:spPr bwMode="auto">
            <a:xfrm>
              <a:off x="3181" y="2395"/>
              <a:ext cx="526" cy="122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555" name="Freeform 307"/>
            <p:cNvSpPr>
              <a:spLocks/>
            </p:cNvSpPr>
            <p:nvPr/>
          </p:nvSpPr>
          <p:spPr bwMode="auto">
            <a:xfrm>
              <a:off x="3181" y="2394"/>
              <a:ext cx="526" cy="123"/>
            </a:xfrm>
            <a:custGeom>
              <a:avLst/>
              <a:gdLst/>
              <a:ahLst/>
              <a:cxnLst>
                <a:cxn ang="0">
                  <a:pos x="0" y="123"/>
                </a:cxn>
                <a:cxn ang="0">
                  <a:pos x="0" y="0"/>
                </a:cxn>
                <a:cxn ang="0">
                  <a:pos x="526" y="0"/>
                </a:cxn>
                <a:cxn ang="0">
                  <a:pos x="526" y="123"/>
                </a:cxn>
                <a:cxn ang="0">
                  <a:pos x="0" y="123"/>
                </a:cxn>
                <a:cxn ang="0">
                  <a:pos x="526" y="123"/>
                </a:cxn>
                <a:cxn ang="0">
                  <a:pos x="526" y="0"/>
                </a:cxn>
                <a:cxn ang="0">
                  <a:pos x="0" y="0"/>
                </a:cxn>
                <a:cxn ang="0">
                  <a:pos x="0" y="123"/>
                </a:cxn>
              </a:cxnLst>
              <a:rect l="0" t="0" r="r" b="b"/>
              <a:pathLst>
                <a:path w="526" h="123">
                  <a:moveTo>
                    <a:pt x="0" y="123"/>
                  </a:moveTo>
                  <a:lnTo>
                    <a:pt x="0" y="0"/>
                  </a:lnTo>
                  <a:lnTo>
                    <a:pt x="526" y="0"/>
                  </a:lnTo>
                  <a:lnTo>
                    <a:pt x="526" y="123"/>
                  </a:lnTo>
                  <a:lnTo>
                    <a:pt x="0" y="123"/>
                  </a:lnTo>
                  <a:lnTo>
                    <a:pt x="526" y="123"/>
                  </a:lnTo>
                  <a:lnTo>
                    <a:pt x="526" y="0"/>
                  </a:lnTo>
                  <a:lnTo>
                    <a:pt x="0" y="0"/>
                  </a:lnTo>
                  <a:lnTo>
                    <a:pt x="0" y="123"/>
                  </a:lnTo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556" name="Rectangle 308"/>
            <p:cNvSpPr>
              <a:spLocks noChangeArrowheads="1"/>
            </p:cNvSpPr>
            <p:nvPr/>
          </p:nvSpPr>
          <p:spPr bwMode="auto">
            <a:xfrm>
              <a:off x="3188" y="2402"/>
              <a:ext cx="511" cy="108"/>
            </a:xfrm>
            <a:prstGeom prst="rect">
              <a:avLst/>
            </a:prstGeom>
            <a:solidFill>
              <a:srgbClr val="9F9F9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557" name="Freeform 309"/>
            <p:cNvSpPr>
              <a:spLocks/>
            </p:cNvSpPr>
            <p:nvPr/>
          </p:nvSpPr>
          <p:spPr bwMode="auto">
            <a:xfrm>
              <a:off x="3188" y="2401"/>
              <a:ext cx="511" cy="109"/>
            </a:xfrm>
            <a:custGeom>
              <a:avLst/>
              <a:gdLst/>
              <a:ahLst/>
              <a:cxnLst>
                <a:cxn ang="0">
                  <a:pos x="0" y="109"/>
                </a:cxn>
                <a:cxn ang="0">
                  <a:pos x="0" y="0"/>
                </a:cxn>
                <a:cxn ang="0">
                  <a:pos x="511" y="0"/>
                </a:cxn>
                <a:cxn ang="0">
                  <a:pos x="511" y="109"/>
                </a:cxn>
                <a:cxn ang="0">
                  <a:pos x="0" y="109"/>
                </a:cxn>
                <a:cxn ang="0">
                  <a:pos x="511" y="109"/>
                </a:cxn>
                <a:cxn ang="0">
                  <a:pos x="511" y="0"/>
                </a:cxn>
                <a:cxn ang="0">
                  <a:pos x="0" y="0"/>
                </a:cxn>
                <a:cxn ang="0">
                  <a:pos x="0" y="109"/>
                </a:cxn>
              </a:cxnLst>
              <a:rect l="0" t="0" r="r" b="b"/>
              <a:pathLst>
                <a:path w="511" h="109">
                  <a:moveTo>
                    <a:pt x="0" y="109"/>
                  </a:moveTo>
                  <a:lnTo>
                    <a:pt x="0" y="0"/>
                  </a:lnTo>
                  <a:lnTo>
                    <a:pt x="511" y="0"/>
                  </a:lnTo>
                  <a:lnTo>
                    <a:pt x="511" y="109"/>
                  </a:lnTo>
                  <a:lnTo>
                    <a:pt x="0" y="109"/>
                  </a:lnTo>
                  <a:lnTo>
                    <a:pt x="511" y="109"/>
                  </a:lnTo>
                  <a:lnTo>
                    <a:pt x="511" y="0"/>
                  </a:lnTo>
                  <a:lnTo>
                    <a:pt x="0" y="0"/>
                  </a:lnTo>
                  <a:lnTo>
                    <a:pt x="0" y="109"/>
                  </a:lnTo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558" name="Rectangle 310"/>
            <p:cNvSpPr>
              <a:spLocks noChangeArrowheads="1"/>
            </p:cNvSpPr>
            <p:nvPr/>
          </p:nvSpPr>
          <p:spPr bwMode="auto">
            <a:xfrm>
              <a:off x="3201" y="2417"/>
              <a:ext cx="38" cy="39"/>
            </a:xfrm>
            <a:prstGeom prst="rect">
              <a:avLst/>
            </a:prstGeom>
            <a:solidFill>
              <a:srgbClr val="5F5F5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559" name="Freeform 311"/>
            <p:cNvSpPr>
              <a:spLocks/>
            </p:cNvSpPr>
            <p:nvPr/>
          </p:nvSpPr>
          <p:spPr bwMode="auto">
            <a:xfrm>
              <a:off x="3201" y="2417"/>
              <a:ext cx="38" cy="39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0" y="0"/>
                </a:cxn>
                <a:cxn ang="0">
                  <a:pos x="38" y="0"/>
                </a:cxn>
                <a:cxn ang="0">
                  <a:pos x="38" y="39"/>
                </a:cxn>
                <a:cxn ang="0">
                  <a:pos x="0" y="39"/>
                </a:cxn>
                <a:cxn ang="0">
                  <a:pos x="38" y="39"/>
                </a:cxn>
                <a:cxn ang="0">
                  <a:pos x="38" y="0"/>
                </a:cxn>
                <a:cxn ang="0">
                  <a:pos x="0" y="0"/>
                </a:cxn>
                <a:cxn ang="0">
                  <a:pos x="0" y="39"/>
                </a:cxn>
              </a:cxnLst>
              <a:rect l="0" t="0" r="r" b="b"/>
              <a:pathLst>
                <a:path w="38" h="39">
                  <a:moveTo>
                    <a:pt x="0" y="39"/>
                  </a:moveTo>
                  <a:lnTo>
                    <a:pt x="0" y="0"/>
                  </a:lnTo>
                  <a:lnTo>
                    <a:pt x="38" y="0"/>
                  </a:lnTo>
                  <a:lnTo>
                    <a:pt x="38" y="39"/>
                  </a:lnTo>
                  <a:lnTo>
                    <a:pt x="0" y="39"/>
                  </a:lnTo>
                  <a:lnTo>
                    <a:pt x="38" y="39"/>
                  </a:lnTo>
                  <a:lnTo>
                    <a:pt x="38" y="0"/>
                  </a:lnTo>
                  <a:lnTo>
                    <a:pt x="0" y="0"/>
                  </a:lnTo>
                  <a:lnTo>
                    <a:pt x="0" y="39"/>
                  </a:lnTo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560" name="Rectangle 312"/>
            <p:cNvSpPr>
              <a:spLocks noChangeArrowheads="1"/>
            </p:cNvSpPr>
            <p:nvPr/>
          </p:nvSpPr>
          <p:spPr bwMode="auto">
            <a:xfrm>
              <a:off x="3201" y="2480"/>
              <a:ext cx="24" cy="13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561" name="Freeform 313"/>
            <p:cNvSpPr>
              <a:spLocks/>
            </p:cNvSpPr>
            <p:nvPr/>
          </p:nvSpPr>
          <p:spPr bwMode="auto">
            <a:xfrm>
              <a:off x="3201" y="2480"/>
              <a:ext cx="24" cy="13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0" y="0"/>
                </a:cxn>
                <a:cxn ang="0">
                  <a:pos x="24" y="0"/>
                </a:cxn>
                <a:cxn ang="0">
                  <a:pos x="24" y="13"/>
                </a:cxn>
                <a:cxn ang="0">
                  <a:pos x="0" y="13"/>
                </a:cxn>
                <a:cxn ang="0">
                  <a:pos x="24" y="13"/>
                </a:cxn>
                <a:cxn ang="0">
                  <a:pos x="24" y="0"/>
                </a:cxn>
                <a:cxn ang="0">
                  <a:pos x="0" y="0"/>
                </a:cxn>
                <a:cxn ang="0">
                  <a:pos x="0" y="13"/>
                </a:cxn>
              </a:cxnLst>
              <a:rect l="0" t="0" r="r" b="b"/>
              <a:pathLst>
                <a:path w="24" h="13">
                  <a:moveTo>
                    <a:pt x="0" y="13"/>
                  </a:moveTo>
                  <a:lnTo>
                    <a:pt x="0" y="0"/>
                  </a:lnTo>
                  <a:lnTo>
                    <a:pt x="24" y="0"/>
                  </a:lnTo>
                  <a:lnTo>
                    <a:pt x="24" y="13"/>
                  </a:lnTo>
                  <a:lnTo>
                    <a:pt x="0" y="13"/>
                  </a:lnTo>
                  <a:lnTo>
                    <a:pt x="24" y="13"/>
                  </a:lnTo>
                  <a:lnTo>
                    <a:pt x="24" y="0"/>
                  </a:lnTo>
                  <a:lnTo>
                    <a:pt x="0" y="0"/>
                  </a:lnTo>
                  <a:lnTo>
                    <a:pt x="0" y="13"/>
                  </a:lnTo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562" name="Rectangle 314"/>
            <p:cNvSpPr>
              <a:spLocks noChangeArrowheads="1"/>
            </p:cNvSpPr>
            <p:nvPr/>
          </p:nvSpPr>
          <p:spPr bwMode="auto">
            <a:xfrm>
              <a:off x="3366" y="2412"/>
              <a:ext cx="316" cy="87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563" name="Freeform 315"/>
            <p:cNvSpPr>
              <a:spLocks/>
            </p:cNvSpPr>
            <p:nvPr/>
          </p:nvSpPr>
          <p:spPr bwMode="auto">
            <a:xfrm>
              <a:off x="3366" y="2412"/>
              <a:ext cx="316" cy="87"/>
            </a:xfrm>
            <a:custGeom>
              <a:avLst/>
              <a:gdLst/>
              <a:ahLst/>
              <a:cxnLst>
                <a:cxn ang="0">
                  <a:pos x="0" y="87"/>
                </a:cxn>
                <a:cxn ang="0">
                  <a:pos x="0" y="0"/>
                </a:cxn>
                <a:cxn ang="0">
                  <a:pos x="316" y="0"/>
                </a:cxn>
                <a:cxn ang="0">
                  <a:pos x="316" y="87"/>
                </a:cxn>
                <a:cxn ang="0">
                  <a:pos x="0" y="87"/>
                </a:cxn>
                <a:cxn ang="0">
                  <a:pos x="316" y="87"/>
                </a:cxn>
                <a:cxn ang="0">
                  <a:pos x="316" y="0"/>
                </a:cxn>
                <a:cxn ang="0">
                  <a:pos x="0" y="0"/>
                </a:cxn>
                <a:cxn ang="0">
                  <a:pos x="0" y="87"/>
                </a:cxn>
              </a:cxnLst>
              <a:rect l="0" t="0" r="r" b="b"/>
              <a:pathLst>
                <a:path w="316" h="87">
                  <a:moveTo>
                    <a:pt x="0" y="87"/>
                  </a:moveTo>
                  <a:lnTo>
                    <a:pt x="0" y="0"/>
                  </a:lnTo>
                  <a:lnTo>
                    <a:pt x="316" y="0"/>
                  </a:lnTo>
                  <a:lnTo>
                    <a:pt x="316" y="87"/>
                  </a:lnTo>
                  <a:lnTo>
                    <a:pt x="0" y="87"/>
                  </a:lnTo>
                  <a:lnTo>
                    <a:pt x="316" y="87"/>
                  </a:lnTo>
                  <a:lnTo>
                    <a:pt x="316" y="0"/>
                  </a:lnTo>
                  <a:lnTo>
                    <a:pt x="0" y="0"/>
                  </a:lnTo>
                  <a:lnTo>
                    <a:pt x="0" y="87"/>
                  </a:lnTo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564" name="Rectangle 316"/>
            <p:cNvSpPr>
              <a:spLocks noChangeArrowheads="1"/>
            </p:cNvSpPr>
            <p:nvPr/>
          </p:nvSpPr>
          <p:spPr bwMode="auto">
            <a:xfrm>
              <a:off x="3562" y="2472"/>
              <a:ext cx="112" cy="11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565" name="Freeform 317"/>
            <p:cNvSpPr>
              <a:spLocks/>
            </p:cNvSpPr>
            <p:nvPr/>
          </p:nvSpPr>
          <p:spPr bwMode="auto">
            <a:xfrm>
              <a:off x="3606" y="2470"/>
              <a:ext cx="54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4" y="12"/>
                </a:cxn>
                <a:cxn ang="0">
                  <a:pos x="54" y="2"/>
                </a:cxn>
                <a:cxn ang="0">
                  <a:pos x="0" y="0"/>
                </a:cxn>
              </a:cxnLst>
              <a:rect l="0" t="0" r="r" b="b"/>
              <a:pathLst>
                <a:path w="54" h="12">
                  <a:moveTo>
                    <a:pt x="0" y="0"/>
                  </a:moveTo>
                  <a:lnTo>
                    <a:pt x="54" y="12"/>
                  </a:lnTo>
                  <a:lnTo>
                    <a:pt x="54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F5F5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566" name="Rectangle 318"/>
            <p:cNvSpPr>
              <a:spLocks noChangeArrowheads="1"/>
            </p:cNvSpPr>
            <p:nvPr/>
          </p:nvSpPr>
          <p:spPr bwMode="auto">
            <a:xfrm>
              <a:off x="3660" y="2472"/>
              <a:ext cx="14" cy="11"/>
            </a:xfrm>
            <a:prstGeom prst="rect">
              <a:avLst/>
            </a:prstGeom>
            <a:solidFill>
              <a:srgbClr val="3F3F3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567" name="Freeform 319"/>
            <p:cNvSpPr>
              <a:spLocks/>
            </p:cNvSpPr>
            <p:nvPr/>
          </p:nvSpPr>
          <p:spPr bwMode="auto">
            <a:xfrm>
              <a:off x="3561" y="2470"/>
              <a:ext cx="113" cy="13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0" y="0"/>
                </a:cxn>
                <a:cxn ang="0">
                  <a:pos x="113" y="0"/>
                </a:cxn>
                <a:cxn ang="0">
                  <a:pos x="113" y="13"/>
                </a:cxn>
                <a:cxn ang="0">
                  <a:pos x="0" y="13"/>
                </a:cxn>
                <a:cxn ang="0">
                  <a:pos x="113" y="13"/>
                </a:cxn>
                <a:cxn ang="0">
                  <a:pos x="113" y="0"/>
                </a:cxn>
                <a:cxn ang="0">
                  <a:pos x="0" y="0"/>
                </a:cxn>
                <a:cxn ang="0">
                  <a:pos x="0" y="13"/>
                </a:cxn>
              </a:cxnLst>
              <a:rect l="0" t="0" r="r" b="b"/>
              <a:pathLst>
                <a:path w="113" h="13">
                  <a:moveTo>
                    <a:pt x="0" y="13"/>
                  </a:moveTo>
                  <a:lnTo>
                    <a:pt x="0" y="0"/>
                  </a:lnTo>
                  <a:lnTo>
                    <a:pt x="113" y="0"/>
                  </a:lnTo>
                  <a:lnTo>
                    <a:pt x="113" y="13"/>
                  </a:lnTo>
                  <a:lnTo>
                    <a:pt x="0" y="13"/>
                  </a:lnTo>
                  <a:lnTo>
                    <a:pt x="113" y="13"/>
                  </a:lnTo>
                  <a:lnTo>
                    <a:pt x="113" y="0"/>
                  </a:lnTo>
                  <a:lnTo>
                    <a:pt x="0" y="0"/>
                  </a:lnTo>
                  <a:lnTo>
                    <a:pt x="0" y="13"/>
                  </a:lnTo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568" name="Freeform 320"/>
            <p:cNvSpPr>
              <a:spLocks/>
            </p:cNvSpPr>
            <p:nvPr/>
          </p:nvSpPr>
          <p:spPr bwMode="auto">
            <a:xfrm>
              <a:off x="3667" y="2419"/>
              <a:ext cx="7" cy="47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0" y="5"/>
                </a:cxn>
                <a:cxn ang="0">
                  <a:pos x="0" y="41"/>
                </a:cxn>
                <a:cxn ang="0">
                  <a:pos x="7" y="47"/>
                </a:cxn>
                <a:cxn ang="0">
                  <a:pos x="7" y="0"/>
                </a:cxn>
              </a:cxnLst>
              <a:rect l="0" t="0" r="r" b="b"/>
              <a:pathLst>
                <a:path w="7" h="47">
                  <a:moveTo>
                    <a:pt x="7" y="0"/>
                  </a:moveTo>
                  <a:lnTo>
                    <a:pt x="0" y="5"/>
                  </a:lnTo>
                  <a:lnTo>
                    <a:pt x="0" y="41"/>
                  </a:lnTo>
                  <a:lnTo>
                    <a:pt x="7" y="47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9F9F9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569" name="Freeform 321"/>
            <p:cNvSpPr>
              <a:spLocks/>
            </p:cNvSpPr>
            <p:nvPr/>
          </p:nvSpPr>
          <p:spPr bwMode="auto">
            <a:xfrm>
              <a:off x="3374" y="2419"/>
              <a:ext cx="6" cy="4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6"/>
                </a:cxn>
                <a:cxn ang="0">
                  <a:pos x="6" y="41"/>
                </a:cxn>
                <a:cxn ang="0">
                  <a:pos x="0" y="47"/>
                </a:cxn>
                <a:cxn ang="0">
                  <a:pos x="0" y="0"/>
                </a:cxn>
              </a:cxnLst>
              <a:rect l="0" t="0" r="r" b="b"/>
              <a:pathLst>
                <a:path w="6" h="47">
                  <a:moveTo>
                    <a:pt x="0" y="0"/>
                  </a:moveTo>
                  <a:lnTo>
                    <a:pt x="6" y="6"/>
                  </a:lnTo>
                  <a:lnTo>
                    <a:pt x="6" y="41"/>
                  </a:lnTo>
                  <a:lnTo>
                    <a:pt x="0" y="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F9F9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570" name="Freeform 322"/>
            <p:cNvSpPr>
              <a:spLocks/>
            </p:cNvSpPr>
            <p:nvPr/>
          </p:nvSpPr>
          <p:spPr bwMode="auto">
            <a:xfrm>
              <a:off x="3374" y="2419"/>
              <a:ext cx="300" cy="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5"/>
                </a:cxn>
                <a:cxn ang="0">
                  <a:pos x="293" y="5"/>
                </a:cxn>
                <a:cxn ang="0">
                  <a:pos x="300" y="0"/>
                </a:cxn>
                <a:cxn ang="0">
                  <a:pos x="0" y="0"/>
                </a:cxn>
              </a:cxnLst>
              <a:rect l="0" t="0" r="r" b="b"/>
              <a:pathLst>
                <a:path w="300" h="5">
                  <a:moveTo>
                    <a:pt x="0" y="0"/>
                  </a:moveTo>
                  <a:lnTo>
                    <a:pt x="6" y="5"/>
                  </a:lnTo>
                  <a:lnTo>
                    <a:pt x="293" y="5"/>
                  </a:lnTo>
                  <a:lnTo>
                    <a:pt x="3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F5F5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571" name="Freeform 323"/>
            <p:cNvSpPr>
              <a:spLocks/>
            </p:cNvSpPr>
            <p:nvPr/>
          </p:nvSpPr>
          <p:spPr bwMode="auto">
            <a:xfrm>
              <a:off x="3374" y="2460"/>
              <a:ext cx="300" cy="6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6" y="0"/>
                </a:cxn>
                <a:cxn ang="0">
                  <a:pos x="293" y="0"/>
                </a:cxn>
                <a:cxn ang="0">
                  <a:pos x="300" y="6"/>
                </a:cxn>
                <a:cxn ang="0">
                  <a:pos x="0" y="6"/>
                </a:cxn>
              </a:cxnLst>
              <a:rect l="0" t="0" r="r" b="b"/>
              <a:pathLst>
                <a:path w="300" h="6">
                  <a:moveTo>
                    <a:pt x="0" y="6"/>
                  </a:moveTo>
                  <a:lnTo>
                    <a:pt x="6" y="0"/>
                  </a:lnTo>
                  <a:lnTo>
                    <a:pt x="293" y="0"/>
                  </a:lnTo>
                  <a:lnTo>
                    <a:pt x="300" y="6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572" name="Rectangle 324"/>
            <p:cNvSpPr>
              <a:spLocks noChangeArrowheads="1"/>
            </p:cNvSpPr>
            <p:nvPr/>
          </p:nvSpPr>
          <p:spPr bwMode="auto">
            <a:xfrm>
              <a:off x="3380" y="2424"/>
              <a:ext cx="287" cy="36"/>
            </a:xfrm>
            <a:prstGeom prst="rect">
              <a:avLst/>
            </a:prstGeom>
            <a:solidFill>
              <a:srgbClr val="3F3F3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573" name="Freeform 325"/>
            <p:cNvSpPr>
              <a:spLocks/>
            </p:cNvSpPr>
            <p:nvPr/>
          </p:nvSpPr>
          <p:spPr bwMode="auto">
            <a:xfrm>
              <a:off x="3374" y="2419"/>
              <a:ext cx="300" cy="48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0" y="0"/>
                </a:cxn>
                <a:cxn ang="0">
                  <a:pos x="300" y="0"/>
                </a:cxn>
                <a:cxn ang="0">
                  <a:pos x="300" y="48"/>
                </a:cxn>
                <a:cxn ang="0">
                  <a:pos x="0" y="48"/>
                </a:cxn>
                <a:cxn ang="0">
                  <a:pos x="300" y="48"/>
                </a:cxn>
                <a:cxn ang="0">
                  <a:pos x="300" y="0"/>
                </a:cxn>
                <a:cxn ang="0">
                  <a:pos x="0" y="0"/>
                </a:cxn>
                <a:cxn ang="0">
                  <a:pos x="0" y="48"/>
                </a:cxn>
              </a:cxnLst>
              <a:rect l="0" t="0" r="r" b="b"/>
              <a:pathLst>
                <a:path w="300" h="48">
                  <a:moveTo>
                    <a:pt x="0" y="48"/>
                  </a:moveTo>
                  <a:lnTo>
                    <a:pt x="0" y="0"/>
                  </a:lnTo>
                  <a:lnTo>
                    <a:pt x="300" y="0"/>
                  </a:lnTo>
                  <a:lnTo>
                    <a:pt x="300" y="48"/>
                  </a:lnTo>
                  <a:lnTo>
                    <a:pt x="0" y="48"/>
                  </a:lnTo>
                  <a:lnTo>
                    <a:pt x="300" y="48"/>
                  </a:lnTo>
                  <a:lnTo>
                    <a:pt x="300" y="0"/>
                  </a:lnTo>
                  <a:lnTo>
                    <a:pt x="0" y="0"/>
                  </a:lnTo>
                  <a:lnTo>
                    <a:pt x="0" y="48"/>
                  </a:lnTo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574" name="Rectangle 326"/>
            <p:cNvSpPr>
              <a:spLocks noChangeArrowheads="1"/>
            </p:cNvSpPr>
            <p:nvPr/>
          </p:nvSpPr>
          <p:spPr bwMode="auto">
            <a:xfrm>
              <a:off x="3503" y="2469"/>
              <a:ext cx="30" cy="28"/>
            </a:xfrm>
            <a:prstGeom prst="rect">
              <a:avLst/>
            </a:prstGeom>
            <a:solidFill>
              <a:srgbClr val="5F5F5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575" name="Freeform 327"/>
            <p:cNvSpPr>
              <a:spLocks/>
            </p:cNvSpPr>
            <p:nvPr/>
          </p:nvSpPr>
          <p:spPr bwMode="auto">
            <a:xfrm>
              <a:off x="3503" y="2469"/>
              <a:ext cx="30" cy="28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28"/>
                </a:cxn>
                <a:cxn ang="0">
                  <a:pos x="0" y="28"/>
                </a:cxn>
                <a:cxn ang="0">
                  <a:pos x="30" y="28"/>
                </a:cxn>
                <a:cxn ang="0">
                  <a:pos x="30" y="0"/>
                </a:cxn>
                <a:cxn ang="0">
                  <a:pos x="0" y="0"/>
                </a:cxn>
                <a:cxn ang="0">
                  <a:pos x="0" y="28"/>
                </a:cxn>
              </a:cxnLst>
              <a:rect l="0" t="0" r="r" b="b"/>
              <a:pathLst>
                <a:path w="30" h="28">
                  <a:moveTo>
                    <a:pt x="0" y="28"/>
                  </a:moveTo>
                  <a:lnTo>
                    <a:pt x="0" y="0"/>
                  </a:lnTo>
                  <a:lnTo>
                    <a:pt x="30" y="0"/>
                  </a:lnTo>
                  <a:lnTo>
                    <a:pt x="30" y="28"/>
                  </a:lnTo>
                  <a:lnTo>
                    <a:pt x="0" y="28"/>
                  </a:lnTo>
                  <a:lnTo>
                    <a:pt x="30" y="28"/>
                  </a:lnTo>
                  <a:lnTo>
                    <a:pt x="30" y="0"/>
                  </a:lnTo>
                  <a:lnTo>
                    <a:pt x="0" y="0"/>
                  </a:lnTo>
                  <a:lnTo>
                    <a:pt x="0" y="28"/>
                  </a:lnTo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576" name="Rectangle 328"/>
            <p:cNvSpPr>
              <a:spLocks noChangeArrowheads="1"/>
            </p:cNvSpPr>
            <p:nvPr/>
          </p:nvSpPr>
          <p:spPr bwMode="auto">
            <a:xfrm>
              <a:off x="3415" y="2487"/>
              <a:ext cx="9" cy="9"/>
            </a:xfrm>
            <a:prstGeom prst="rect">
              <a:avLst/>
            </a:prstGeom>
            <a:solidFill>
              <a:srgbClr val="8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577" name="Rectangle 329"/>
            <p:cNvSpPr>
              <a:spLocks noChangeArrowheads="1"/>
            </p:cNvSpPr>
            <p:nvPr/>
          </p:nvSpPr>
          <p:spPr bwMode="auto">
            <a:xfrm>
              <a:off x="3435" y="2487"/>
              <a:ext cx="9" cy="9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578" name="Rectangle 330"/>
            <p:cNvSpPr>
              <a:spLocks noChangeArrowheads="1"/>
            </p:cNvSpPr>
            <p:nvPr/>
          </p:nvSpPr>
          <p:spPr bwMode="auto">
            <a:xfrm>
              <a:off x="3466" y="2487"/>
              <a:ext cx="4" cy="9"/>
            </a:xfrm>
            <a:prstGeom prst="rect">
              <a:avLst/>
            </a:prstGeom>
            <a:solidFill>
              <a:srgbClr val="3F3F3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579" name="Rectangle 331"/>
            <p:cNvSpPr>
              <a:spLocks noChangeArrowheads="1"/>
            </p:cNvSpPr>
            <p:nvPr/>
          </p:nvSpPr>
          <p:spPr bwMode="auto">
            <a:xfrm>
              <a:off x="3472" y="2487"/>
              <a:ext cx="4" cy="9"/>
            </a:xfrm>
            <a:prstGeom prst="rect">
              <a:avLst/>
            </a:prstGeom>
            <a:solidFill>
              <a:srgbClr val="3F3F3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580" name="Rectangle 332"/>
            <p:cNvSpPr>
              <a:spLocks noChangeArrowheads="1"/>
            </p:cNvSpPr>
            <p:nvPr/>
          </p:nvSpPr>
          <p:spPr bwMode="auto">
            <a:xfrm>
              <a:off x="3483" y="2487"/>
              <a:ext cx="3" cy="9"/>
            </a:xfrm>
            <a:prstGeom prst="rect">
              <a:avLst/>
            </a:prstGeom>
            <a:solidFill>
              <a:srgbClr val="3F3F3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581" name="Rectangle 333"/>
            <p:cNvSpPr>
              <a:spLocks noChangeArrowheads="1"/>
            </p:cNvSpPr>
            <p:nvPr/>
          </p:nvSpPr>
          <p:spPr bwMode="auto">
            <a:xfrm>
              <a:off x="3487" y="2487"/>
              <a:ext cx="5" cy="9"/>
            </a:xfrm>
            <a:prstGeom prst="rect">
              <a:avLst/>
            </a:prstGeom>
            <a:solidFill>
              <a:srgbClr val="3F3F3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582" name="Rectangle 334"/>
            <p:cNvSpPr>
              <a:spLocks noChangeArrowheads="1"/>
            </p:cNvSpPr>
            <p:nvPr/>
          </p:nvSpPr>
          <p:spPr bwMode="auto">
            <a:xfrm>
              <a:off x="3499" y="2487"/>
              <a:ext cx="2" cy="9"/>
            </a:xfrm>
            <a:prstGeom prst="rect">
              <a:avLst/>
            </a:prstGeom>
            <a:solidFill>
              <a:srgbClr val="3F3F3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583" name="Rectangle 335"/>
            <p:cNvSpPr>
              <a:spLocks noChangeArrowheads="1"/>
            </p:cNvSpPr>
            <p:nvPr/>
          </p:nvSpPr>
          <p:spPr bwMode="auto">
            <a:xfrm>
              <a:off x="3545" y="2487"/>
              <a:ext cx="3" cy="9"/>
            </a:xfrm>
            <a:prstGeom prst="rect">
              <a:avLst/>
            </a:prstGeom>
            <a:solidFill>
              <a:srgbClr val="3F3F3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584" name="Rectangle 336"/>
            <p:cNvSpPr>
              <a:spLocks noChangeArrowheads="1"/>
            </p:cNvSpPr>
            <p:nvPr/>
          </p:nvSpPr>
          <p:spPr bwMode="auto">
            <a:xfrm>
              <a:off x="3561" y="2487"/>
              <a:ext cx="3" cy="9"/>
            </a:xfrm>
            <a:prstGeom prst="rect">
              <a:avLst/>
            </a:prstGeom>
            <a:solidFill>
              <a:srgbClr val="3F3F3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585" name="Rectangle 337"/>
            <p:cNvSpPr>
              <a:spLocks noChangeArrowheads="1"/>
            </p:cNvSpPr>
            <p:nvPr/>
          </p:nvSpPr>
          <p:spPr bwMode="auto">
            <a:xfrm>
              <a:off x="3576" y="2487"/>
              <a:ext cx="3" cy="9"/>
            </a:xfrm>
            <a:prstGeom prst="rect">
              <a:avLst/>
            </a:prstGeom>
            <a:solidFill>
              <a:srgbClr val="3F3F3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586" name="Rectangle 338"/>
            <p:cNvSpPr>
              <a:spLocks noChangeArrowheads="1"/>
            </p:cNvSpPr>
            <p:nvPr/>
          </p:nvSpPr>
          <p:spPr bwMode="auto">
            <a:xfrm>
              <a:off x="3586" y="2487"/>
              <a:ext cx="4" cy="9"/>
            </a:xfrm>
            <a:prstGeom prst="rect">
              <a:avLst/>
            </a:prstGeom>
            <a:solidFill>
              <a:srgbClr val="3F3F3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587" name="Rectangle 339"/>
            <p:cNvSpPr>
              <a:spLocks noChangeArrowheads="1"/>
            </p:cNvSpPr>
            <p:nvPr/>
          </p:nvSpPr>
          <p:spPr bwMode="auto">
            <a:xfrm>
              <a:off x="3592" y="2487"/>
              <a:ext cx="3" cy="9"/>
            </a:xfrm>
            <a:prstGeom prst="rect">
              <a:avLst/>
            </a:prstGeom>
            <a:solidFill>
              <a:srgbClr val="3F3F3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588" name="Rectangle 340"/>
            <p:cNvSpPr>
              <a:spLocks noChangeArrowheads="1"/>
            </p:cNvSpPr>
            <p:nvPr/>
          </p:nvSpPr>
          <p:spPr bwMode="auto">
            <a:xfrm>
              <a:off x="3607" y="2487"/>
              <a:ext cx="5" cy="9"/>
            </a:xfrm>
            <a:prstGeom prst="rect">
              <a:avLst/>
            </a:prstGeom>
            <a:solidFill>
              <a:srgbClr val="3F3F3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589" name="Rectangle 341"/>
            <p:cNvSpPr>
              <a:spLocks noChangeArrowheads="1"/>
            </p:cNvSpPr>
            <p:nvPr/>
          </p:nvSpPr>
          <p:spPr bwMode="auto">
            <a:xfrm>
              <a:off x="3617" y="2487"/>
              <a:ext cx="4" cy="9"/>
            </a:xfrm>
            <a:prstGeom prst="rect">
              <a:avLst/>
            </a:prstGeom>
            <a:solidFill>
              <a:srgbClr val="3F3F3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590" name="Rectangle 342"/>
            <p:cNvSpPr>
              <a:spLocks noChangeArrowheads="1"/>
            </p:cNvSpPr>
            <p:nvPr/>
          </p:nvSpPr>
          <p:spPr bwMode="auto">
            <a:xfrm>
              <a:off x="3623" y="2487"/>
              <a:ext cx="3" cy="9"/>
            </a:xfrm>
            <a:prstGeom prst="rect">
              <a:avLst/>
            </a:prstGeom>
            <a:solidFill>
              <a:srgbClr val="3F3F3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591" name="Rectangle 343"/>
            <p:cNvSpPr>
              <a:spLocks noChangeArrowheads="1"/>
            </p:cNvSpPr>
            <p:nvPr/>
          </p:nvSpPr>
          <p:spPr bwMode="auto">
            <a:xfrm>
              <a:off x="3633" y="2487"/>
              <a:ext cx="4" cy="9"/>
            </a:xfrm>
            <a:prstGeom prst="rect">
              <a:avLst/>
            </a:prstGeom>
            <a:solidFill>
              <a:srgbClr val="3F3F3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592" name="Rectangle 344"/>
            <p:cNvSpPr>
              <a:spLocks noChangeArrowheads="1"/>
            </p:cNvSpPr>
            <p:nvPr/>
          </p:nvSpPr>
          <p:spPr bwMode="auto">
            <a:xfrm>
              <a:off x="3648" y="2487"/>
              <a:ext cx="4" cy="9"/>
            </a:xfrm>
            <a:prstGeom prst="rect">
              <a:avLst/>
            </a:prstGeom>
            <a:solidFill>
              <a:srgbClr val="3F3F3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593" name="Rectangle 345"/>
            <p:cNvSpPr>
              <a:spLocks noChangeArrowheads="1"/>
            </p:cNvSpPr>
            <p:nvPr/>
          </p:nvSpPr>
          <p:spPr bwMode="auto">
            <a:xfrm>
              <a:off x="3665" y="2487"/>
              <a:ext cx="3" cy="9"/>
            </a:xfrm>
            <a:prstGeom prst="rect">
              <a:avLst/>
            </a:prstGeom>
            <a:solidFill>
              <a:srgbClr val="3F3F3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594" name="Rectangle 346"/>
            <p:cNvSpPr>
              <a:spLocks noChangeArrowheads="1"/>
            </p:cNvSpPr>
            <p:nvPr/>
          </p:nvSpPr>
          <p:spPr bwMode="auto">
            <a:xfrm>
              <a:off x="3669" y="2487"/>
              <a:ext cx="5" cy="9"/>
            </a:xfrm>
            <a:prstGeom prst="rect">
              <a:avLst/>
            </a:prstGeom>
            <a:solidFill>
              <a:srgbClr val="3F3F3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1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1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1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1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1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1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1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1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1380" grpId="0" animBg="1"/>
      <p:bldP spid="821381" grpId="0" animBg="1"/>
      <p:bldP spid="821382" grpId="0" animBg="1"/>
      <p:bldP spid="821488" grpId="0" animBg="1"/>
      <p:bldP spid="821489" grpId="0" animBg="1"/>
      <p:bldP spid="821490" grpId="0" animBg="1"/>
      <p:bldP spid="821491" grpId="0" autoUpdateAnimBg="0"/>
      <p:bldP spid="821546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6196" name="Rectangle 4"/>
          <p:cNvSpPr>
            <a:spLocks noGrp="1" noChangeArrowheads="1"/>
          </p:cNvSpPr>
          <p:nvPr>
            <p:ph type="title"/>
          </p:nvPr>
        </p:nvSpPr>
        <p:spPr>
          <a:xfrm>
            <a:off x="97865" y="273423"/>
            <a:ext cx="8302625" cy="914400"/>
          </a:xfrm>
        </p:spPr>
        <p:txBody>
          <a:bodyPr/>
          <a:lstStyle/>
          <a:p>
            <a:r>
              <a:rPr lang="en-US" dirty="0" smtClean="0"/>
              <a:t>Characteristics</a:t>
            </a:r>
            <a:endParaRPr lang="en-US" dirty="0"/>
          </a:p>
        </p:txBody>
      </p:sp>
      <p:sp>
        <p:nvSpPr>
          <p:cNvPr id="77619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91460" y="959224"/>
            <a:ext cx="8178800" cy="44196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/>
              <a:t>GML</a:t>
            </a:r>
          </a:p>
          <a:p>
            <a:r>
              <a:rPr lang="en-US" dirty="0"/>
              <a:t>is based on XML </a:t>
            </a:r>
            <a:r>
              <a:rPr lang="en-US" dirty="0" smtClean="0"/>
              <a:t>technologies</a:t>
            </a:r>
            <a:endParaRPr lang="en-US" dirty="0"/>
          </a:p>
          <a:p>
            <a:pPr lvl="1"/>
            <a:r>
              <a:rPr lang="en-US" dirty="0"/>
              <a:t>XML, XML Namespaces, XML Schema, </a:t>
            </a:r>
            <a:r>
              <a:rPr lang="en-US" dirty="0" err="1"/>
              <a:t>Xlinks</a:t>
            </a:r>
            <a:endParaRPr lang="en-US" dirty="0"/>
          </a:p>
          <a:p>
            <a:r>
              <a:rPr lang="en-US" dirty="0" smtClean="0"/>
              <a:t>supports </a:t>
            </a:r>
            <a:r>
              <a:rPr lang="en-US" dirty="0"/>
              <a:t>spatial and non-spatial properties of objects</a:t>
            </a:r>
          </a:p>
          <a:p>
            <a:r>
              <a:rPr lang="en-US" dirty="0"/>
              <a:t>is open and vendor-neutral</a:t>
            </a:r>
          </a:p>
          <a:p>
            <a:r>
              <a:rPr lang="en-US" dirty="0"/>
              <a:t>is extensible</a:t>
            </a:r>
          </a:p>
          <a:p>
            <a:r>
              <a:rPr lang="en-US" dirty="0"/>
              <a:t>supports the definition of profiles (proper subsets) of the full GML capabilities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6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776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6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776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6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500"/>
                                        <p:tgtEl>
                                          <p:spTgt spid="776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61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" dur="500"/>
                                        <p:tgtEl>
                                          <p:spTgt spid="7761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61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5" dur="500"/>
                                        <p:tgtEl>
                                          <p:spTgt spid="7761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61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0" dur="500"/>
                                        <p:tgtEl>
                                          <p:spTgt spid="7761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61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5" dur="500"/>
                                        <p:tgtEl>
                                          <p:spTgt spid="7761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6197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7940" name="Rectangle 4"/>
          <p:cNvSpPr>
            <a:spLocks noGrp="1" noChangeArrowheads="1"/>
          </p:cNvSpPr>
          <p:nvPr>
            <p:ph type="title"/>
          </p:nvPr>
        </p:nvSpPr>
        <p:spPr>
          <a:xfrm>
            <a:off x="205441" y="237565"/>
            <a:ext cx="8302625" cy="914400"/>
          </a:xfrm>
        </p:spPr>
        <p:txBody>
          <a:bodyPr/>
          <a:lstStyle/>
          <a:p>
            <a:r>
              <a:rPr lang="en-US" dirty="0" smtClean="0"/>
              <a:t>Characteristics</a:t>
            </a:r>
            <a:endParaRPr lang="en-US" dirty="0"/>
          </a:p>
        </p:txBody>
      </p:sp>
      <p:sp>
        <p:nvSpPr>
          <p:cNvPr id="80794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27318" y="995083"/>
            <a:ext cx="8178800" cy="4759325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GML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enables </a:t>
            </a:r>
            <a:r>
              <a:rPr lang="en-US" dirty="0"/>
              <a:t>the creation and maintenance of </a:t>
            </a:r>
            <a:r>
              <a:rPr lang="en-US" i="1" dirty="0"/>
              <a:t>linked</a:t>
            </a:r>
            <a:r>
              <a:rPr lang="en-US" dirty="0"/>
              <a:t> geographic application schemas and datasets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increases </a:t>
            </a:r>
            <a:r>
              <a:rPr lang="en-US" dirty="0"/>
              <a:t>the ability of organizations to </a:t>
            </a:r>
            <a:r>
              <a:rPr lang="en-US" i="1" dirty="0"/>
              <a:t>share</a:t>
            </a:r>
            <a:r>
              <a:rPr lang="en-US" dirty="0"/>
              <a:t> geographic application schemas and the information they describe</a:t>
            </a:r>
          </a:p>
          <a:p>
            <a:pPr>
              <a:lnSpc>
                <a:spcPct val="90000"/>
              </a:lnSpc>
            </a:pPr>
            <a:r>
              <a:rPr lang="en-US" dirty="0"/>
              <a:t>leaves it to implementers to decide whether application schemas and datasets are stored in native GML or whether GML is used only for schema and data transport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79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8079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79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8079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79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8079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79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8079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7941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5895" name="Rectangle 7"/>
          <p:cNvSpPr>
            <a:spLocks noChangeArrowheads="1"/>
          </p:cNvSpPr>
          <p:nvPr/>
        </p:nvSpPr>
        <p:spPr bwMode="auto">
          <a:xfrm>
            <a:off x="3759200" y="3913188"/>
            <a:ext cx="1597025" cy="2238375"/>
          </a:xfrm>
          <a:prstGeom prst="rect">
            <a:avLst/>
          </a:prstGeom>
          <a:noFill/>
          <a:ln w="76200" cap="sq">
            <a:solidFill>
              <a:srgbClr val="FF000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05890" name="Rectangle 2"/>
          <p:cNvSpPr>
            <a:spLocks noGrp="1" noChangeArrowheads="1"/>
          </p:cNvSpPr>
          <p:nvPr>
            <p:ph type="title"/>
          </p:nvPr>
        </p:nvSpPr>
        <p:spPr>
          <a:xfrm>
            <a:off x="393700" y="228600"/>
            <a:ext cx="8153400" cy="914400"/>
          </a:xfrm>
        </p:spPr>
        <p:txBody>
          <a:bodyPr/>
          <a:lstStyle/>
          <a:p>
            <a:r>
              <a:rPr lang="en-US"/>
              <a:t>GML Schemas, Application Schemas and Documents</a:t>
            </a:r>
          </a:p>
        </p:txBody>
      </p:sp>
      <p:graphicFrame>
        <p:nvGraphicFramePr>
          <p:cNvPr id="805891" name="Object 3"/>
          <p:cNvGraphicFramePr>
            <a:graphicFrameLocks noChangeAspect="1"/>
          </p:cNvGraphicFramePr>
          <p:nvPr/>
        </p:nvGraphicFramePr>
        <p:xfrm>
          <a:off x="2152650" y="1181100"/>
          <a:ext cx="4837113" cy="495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5895" name="Photo Editor Photo" r:id="rId4" imgW="5582429" imgH="5714286" progId="">
                  <p:embed/>
                </p:oleObj>
              </mc:Choice>
              <mc:Fallback>
                <p:oleObj name="Photo Editor Photo" r:id="rId4" imgW="5582429" imgH="5714286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clrChange>
                          <a:clrFrom>
                            <a:srgbClr val="FFFFFF"/>
                          </a:clrFrom>
                          <a:clrTo>
                            <a:srgbClr val="FFFFFF">
                              <a:alpha val="0"/>
                            </a:srgbClr>
                          </a:clrTo>
                        </a:clrChang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2650" y="1181100"/>
                        <a:ext cx="4837113" cy="495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sq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05892" name="AutoShape 4"/>
          <p:cNvSpPr>
            <a:spLocks noChangeArrowheads="1"/>
          </p:cNvSpPr>
          <p:nvPr/>
        </p:nvSpPr>
        <p:spPr bwMode="auto">
          <a:xfrm>
            <a:off x="5702300" y="4000500"/>
            <a:ext cx="3278188" cy="893763"/>
          </a:xfrm>
          <a:prstGeom prst="wedgeRectCallout">
            <a:avLst>
              <a:gd name="adj1" fmla="val -61671"/>
              <a:gd name="adj2" fmla="val -5060"/>
            </a:avLst>
          </a:prstGeom>
          <a:solidFill>
            <a:srgbClr val="FFFF66"/>
          </a:solidFill>
          <a:ln w="12700" cap="sq">
            <a:solidFill>
              <a:srgbClr val="DFDFDF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sz="1600" dirty="0">
                <a:latin typeface="Verdana" pitchFamily="34" charset="0"/>
              </a:rPr>
              <a:t>Define standard elements and types for use in application schemas </a:t>
            </a:r>
            <a:r>
              <a:rPr kumimoji="0" lang="en-US" sz="1600" dirty="0">
                <a:latin typeface="Verdana" pitchFamily="34" charset="0"/>
                <a:sym typeface="Wingdings" pitchFamily="2" charset="2"/>
              </a:rPr>
              <a:t> </a:t>
            </a:r>
            <a:r>
              <a:rPr kumimoji="0" lang="en-US" sz="1600" b="1" dirty="0">
                <a:latin typeface="Verdana" pitchFamily="34" charset="0"/>
              </a:rPr>
              <a:t>GML schemas</a:t>
            </a:r>
            <a:endParaRPr kumimoji="0" lang="en-US" sz="1400" dirty="0">
              <a:latin typeface="Verdana" pitchFamily="34" charset="0"/>
            </a:endParaRPr>
          </a:p>
        </p:txBody>
      </p:sp>
      <p:sp>
        <p:nvSpPr>
          <p:cNvPr id="805893" name="AutoShape 5"/>
          <p:cNvSpPr>
            <a:spLocks noChangeArrowheads="1"/>
          </p:cNvSpPr>
          <p:nvPr/>
        </p:nvSpPr>
        <p:spPr bwMode="auto">
          <a:xfrm>
            <a:off x="100013" y="2398713"/>
            <a:ext cx="2143125" cy="2066925"/>
          </a:xfrm>
          <a:prstGeom prst="wedgeRectCallout">
            <a:avLst>
              <a:gd name="adj1" fmla="val 125926"/>
              <a:gd name="adj2" fmla="val 32796"/>
            </a:avLst>
          </a:prstGeom>
          <a:solidFill>
            <a:srgbClr val="FFFF66"/>
          </a:solidFill>
          <a:ln w="12700" cap="sq">
            <a:solidFill>
              <a:srgbClr val="DFDFDF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sz="1600">
                <a:latin typeface="Verdana" pitchFamily="34" charset="0"/>
              </a:rPr>
              <a:t>Use a schema language to model geographic information in a </a:t>
            </a:r>
            <a:r>
              <a:rPr kumimoji="0" lang="en-US" sz="1600" b="1">
                <a:latin typeface="Verdana" pitchFamily="34" charset="0"/>
              </a:rPr>
              <a:t>GML Application Schema </a:t>
            </a:r>
            <a:r>
              <a:rPr kumimoji="0" lang="en-US" sz="1600">
                <a:latin typeface="Verdana" pitchFamily="34" charset="0"/>
                <a:sym typeface="Wingdings" pitchFamily="2" charset="2"/>
              </a:rPr>
              <a:t>and define rules for such schemas</a:t>
            </a:r>
            <a:endParaRPr kumimoji="0" lang="en-US" sz="1600">
              <a:latin typeface="Verdana" pitchFamily="34" charset="0"/>
            </a:endParaRPr>
          </a:p>
        </p:txBody>
      </p:sp>
      <p:sp>
        <p:nvSpPr>
          <p:cNvPr id="805894" name="AutoShape 6"/>
          <p:cNvSpPr>
            <a:spLocks noChangeArrowheads="1"/>
          </p:cNvSpPr>
          <p:nvPr/>
        </p:nvSpPr>
        <p:spPr bwMode="auto">
          <a:xfrm>
            <a:off x="5681663" y="4991100"/>
            <a:ext cx="3225800" cy="1065213"/>
          </a:xfrm>
          <a:prstGeom prst="wedgeRectCallout">
            <a:avLst>
              <a:gd name="adj1" fmla="val -70472"/>
              <a:gd name="adj2" fmla="val 5144"/>
            </a:avLst>
          </a:prstGeom>
          <a:solidFill>
            <a:srgbClr val="FFFF66"/>
          </a:solidFill>
          <a:ln w="12700" cap="sq">
            <a:solidFill>
              <a:srgbClr val="DFDFDF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sz="1600" dirty="0">
                <a:latin typeface="Verdana" pitchFamily="34" charset="0"/>
              </a:rPr>
              <a:t>Capture real-world objects as data conforming to a GML Application Schema 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sz="1600" dirty="0">
                <a:latin typeface="Verdana" pitchFamily="34" charset="0"/>
                <a:sym typeface="Wingdings" pitchFamily="2" charset="2"/>
              </a:rPr>
              <a:t> </a:t>
            </a:r>
            <a:r>
              <a:rPr kumimoji="0" lang="en-US" sz="1600" b="1" dirty="0">
                <a:latin typeface="Verdana" pitchFamily="34" charset="0"/>
                <a:sym typeface="Wingdings" pitchFamily="2" charset="2"/>
              </a:rPr>
              <a:t>GML Documents</a:t>
            </a:r>
            <a:endParaRPr kumimoji="0" lang="en-US" sz="1600" b="1" dirty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5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058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058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5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058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058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5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058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058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5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5895" grpId="0" animBg="1"/>
      <p:bldP spid="805892" grpId="0" animBg="1" autoUpdateAnimBg="0"/>
      <p:bldP spid="805893" grpId="0" animBg="1" autoUpdateAnimBg="0"/>
      <p:bldP spid="805894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9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78547" y="318248"/>
            <a:ext cx="8302625" cy="914400"/>
          </a:xfrm>
        </p:spPr>
        <p:txBody>
          <a:bodyPr/>
          <a:lstStyle/>
          <a:p>
            <a:r>
              <a:rPr lang="en-US" dirty="0"/>
              <a:t>GML Schemas</a:t>
            </a:r>
          </a:p>
        </p:txBody>
      </p:sp>
      <p:sp>
        <p:nvSpPr>
          <p:cNvPr id="779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8000" y="1371600"/>
            <a:ext cx="3722688" cy="4419600"/>
          </a:xfrm>
        </p:spPr>
        <p:txBody>
          <a:bodyPr/>
          <a:lstStyle/>
          <a:p>
            <a:r>
              <a:rPr lang="en-US" dirty="0" smtClean="0"/>
              <a:t>GML Schemas are horizontal and not focused on a specific application domain</a:t>
            </a:r>
          </a:p>
          <a:p>
            <a:r>
              <a:rPr lang="en-US" dirty="0" smtClean="0"/>
              <a:t>But </a:t>
            </a:r>
            <a:r>
              <a:rPr lang="en-US" dirty="0"/>
              <a:t>they can provide common constructs and concepts which may be used by all the different application domains</a:t>
            </a:r>
          </a:p>
        </p:txBody>
      </p:sp>
      <p:pic>
        <p:nvPicPr>
          <p:cNvPr id="779268" name="Picture 4" descr="gm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29175" y="1408113"/>
            <a:ext cx="3967163" cy="4627562"/>
          </a:xfrm>
          <a:prstGeom prst="rect">
            <a:avLst/>
          </a:prstGeom>
          <a:noFill/>
        </p:spPr>
      </p:pic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Modelling Feature Types</a:t>
            </a:r>
          </a:p>
        </p:txBody>
      </p:sp>
      <p:sp>
        <p:nvSpPr>
          <p:cNvPr id="784387" name="Rectangle 3"/>
          <p:cNvSpPr>
            <a:spLocks noChangeArrowheads="1"/>
          </p:cNvSpPr>
          <p:nvPr/>
        </p:nvSpPr>
        <p:spPr bwMode="auto">
          <a:xfrm>
            <a:off x="801688" y="1298575"/>
            <a:ext cx="1492250" cy="728663"/>
          </a:xfrm>
          <a:prstGeom prst="rect">
            <a:avLst/>
          </a:prstGeom>
          <a:solidFill>
            <a:srgbClr val="99FF99"/>
          </a:solidFill>
          <a:ln w="12700" cap="sq">
            <a:noFill/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kumimoji="0" lang="de-DE" sz="2000">
                <a:latin typeface="Arial Black" pitchFamily="34" charset="0"/>
              </a:rPr>
              <a:t>Road</a:t>
            </a:r>
          </a:p>
        </p:txBody>
      </p:sp>
      <p:sp>
        <p:nvSpPr>
          <p:cNvPr id="784388" name="Line 4"/>
          <p:cNvSpPr>
            <a:spLocks noChangeShapeType="1"/>
          </p:cNvSpPr>
          <p:nvPr/>
        </p:nvSpPr>
        <p:spPr bwMode="auto">
          <a:xfrm>
            <a:off x="2008188" y="2071688"/>
            <a:ext cx="1587" cy="2098675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84389" name="Rectangle 5"/>
          <p:cNvSpPr>
            <a:spLocks noChangeArrowheads="1"/>
          </p:cNvSpPr>
          <p:nvPr/>
        </p:nvSpPr>
        <p:spPr bwMode="auto">
          <a:xfrm>
            <a:off x="2257425" y="2279650"/>
            <a:ext cx="1608138" cy="444500"/>
          </a:xfrm>
          <a:prstGeom prst="rect">
            <a:avLst/>
          </a:prstGeom>
          <a:solidFill>
            <a:srgbClr val="FFFF99"/>
          </a:solidFill>
          <a:ln w="12700" cap="sq">
            <a:noFill/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kumimoji="0" lang="de-DE" sz="2000">
                <a:latin typeface="Arial Black" pitchFamily="34" charset="0"/>
              </a:rPr>
              <a:t>name</a:t>
            </a:r>
          </a:p>
        </p:txBody>
      </p:sp>
      <p:sp>
        <p:nvSpPr>
          <p:cNvPr id="784390" name="Line 6"/>
          <p:cNvSpPr>
            <a:spLocks noChangeShapeType="1"/>
          </p:cNvSpPr>
          <p:nvPr/>
        </p:nvSpPr>
        <p:spPr bwMode="auto">
          <a:xfrm flipV="1">
            <a:off x="2008188" y="2508250"/>
            <a:ext cx="257175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84391" name="Rectangle 7"/>
          <p:cNvSpPr>
            <a:spLocks noChangeArrowheads="1"/>
          </p:cNvSpPr>
          <p:nvPr/>
        </p:nvSpPr>
        <p:spPr bwMode="auto">
          <a:xfrm>
            <a:off x="2270125" y="2838450"/>
            <a:ext cx="1608138" cy="444500"/>
          </a:xfrm>
          <a:prstGeom prst="rect">
            <a:avLst/>
          </a:prstGeom>
          <a:solidFill>
            <a:srgbClr val="FFFF99"/>
          </a:solidFill>
          <a:ln w="12700" cap="sq">
            <a:noFill/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kumimoji="0" lang="de-DE" sz="2000">
                <a:latin typeface="Arial Black" pitchFamily="34" charset="0"/>
              </a:rPr>
              <a:t>class</a:t>
            </a:r>
          </a:p>
        </p:txBody>
      </p:sp>
      <p:sp>
        <p:nvSpPr>
          <p:cNvPr id="784392" name="Line 8"/>
          <p:cNvSpPr>
            <a:spLocks noChangeShapeType="1"/>
          </p:cNvSpPr>
          <p:nvPr/>
        </p:nvSpPr>
        <p:spPr bwMode="auto">
          <a:xfrm flipV="1">
            <a:off x="2008188" y="3067050"/>
            <a:ext cx="257175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84393" name="Rectangle 9"/>
          <p:cNvSpPr>
            <a:spLocks noChangeArrowheads="1"/>
          </p:cNvSpPr>
          <p:nvPr/>
        </p:nvSpPr>
        <p:spPr bwMode="auto">
          <a:xfrm>
            <a:off x="2268538" y="3951288"/>
            <a:ext cx="1620837" cy="444500"/>
          </a:xfrm>
          <a:prstGeom prst="rect">
            <a:avLst/>
          </a:prstGeom>
          <a:solidFill>
            <a:srgbClr val="FFFF99"/>
          </a:solidFill>
          <a:ln w="12700" cap="sq">
            <a:noFill/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kumimoji="0" lang="de-DE" sz="2000">
                <a:latin typeface="Arial Black" pitchFamily="34" charset="0"/>
              </a:rPr>
              <a:t>maintainer</a:t>
            </a:r>
          </a:p>
        </p:txBody>
      </p:sp>
      <p:sp>
        <p:nvSpPr>
          <p:cNvPr id="784394" name="Line 10"/>
          <p:cNvSpPr>
            <a:spLocks noChangeShapeType="1"/>
          </p:cNvSpPr>
          <p:nvPr/>
        </p:nvSpPr>
        <p:spPr bwMode="auto">
          <a:xfrm flipV="1">
            <a:off x="2006600" y="4179888"/>
            <a:ext cx="257175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84395" name="Text Box 11"/>
          <p:cNvSpPr txBox="1">
            <a:spLocks noChangeArrowheads="1"/>
          </p:cNvSpPr>
          <p:nvPr/>
        </p:nvSpPr>
        <p:spPr bwMode="auto">
          <a:xfrm>
            <a:off x="4122738" y="2324100"/>
            <a:ext cx="622300" cy="396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kumimoji="0" lang="de-DE" sz="2000" i="1">
                <a:latin typeface="Arial Black" pitchFamily="34" charset="0"/>
              </a:rPr>
              <a:t>I95</a:t>
            </a:r>
          </a:p>
        </p:txBody>
      </p:sp>
      <p:sp>
        <p:nvSpPr>
          <p:cNvPr id="784396" name="Text Box 12"/>
          <p:cNvSpPr txBox="1">
            <a:spLocks noChangeArrowheads="1"/>
          </p:cNvSpPr>
          <p:nvPr/>
        </p:nvSpPr>
        <p:spPr bwMode="auto">
          <a:xfrm>
            <a:off x="4121150" y="2862263"/>
            <a:ext cx="1568450" cy="396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kumimoji="0" lang="de-DE" sz="2000" i="1">
                <a:latin typeface="Arial Black" pitchFamily="34" charset="0"/>
              </a:rPr>
              <a:t>Interstate</a:t>
            </a:r>
          </a:p>
        </p:txBody>
      </p:sp>
      <p:sp>
        <p:nvSpPr>
          <p:cNvPr id="784397" name="Text Box 13"/>
          <p:cNvSpPr txBox="1">
            <a:spLocks noChangeArrowheads="1"/>
          </p:cNvSpPr>
          <p:nvPr/>
        </p:nvSpPr>
        <p:spPr bwMode="auto">
          <a:xfrm>
            <a:off x="4117975" y="3981450"/>
            <a:ext cx="1327150" cy="396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kumimoji="0" lang="de-DE" sz="2000" i="1">
                <a:latin typeface="Arial Black" pitchFamily="34" charset="0"/>
              </a:rPr>
              <a:t>DOT xyz</a:t>
            </a:r>
          </a:p>
        </p:txBody>
      </p:sp>
      <p:sp>
        <p:nvSpPr>
          <p:cNvPr id="784398" name="Rectangle 14"/>
          <p:cNvSpPr>
            <a:spLocks noChangeArrowheads="1"/>
          </p:cNvSpPr>
          <p:nvPr/>
        </p:nvSpPr>
        <p:spPr bwMode="auto">
          <a:xfrm>
            <a:off x="2295525" y="3376613"/>
            <a:ext cx="1620838" cy="444500"/>
          </a:xfrm>
          <a:prstGeom prst="rect">
            <a:avLst/>
          </a:prstGeom>
          <a:solidFill>
            <a:srgbClr val="FFFF99"/>
          </a:solidFill>
          <a:ln w="12700" cap="sq">
            <a:noFill/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kumimoji="0" lang="de-DE" sz="2000">
                <a:latin typeface="Arial Black" pitchFamily="34" charset="0"/>
              </a:rPr>
              <a:t>centerLine</a:t>
            </a:r>
          </a:p>
        </p:txBody>
      </p:sp>
      <p:sp>
        <p:nvSpPr>
          <p:cNvPr id="784399" name="Line 15"/>
          <p:cNvSpPr>
            <a:spLocks noChangeShapeType="1"/>
          </p:cNvSpPr>
          <p:nvPr/>
        </p:nvSpPr>
        <p:spPr bwMode="auto">
          <a:xfrm flipV="1">
            <a:off x="1995488" y="3605213"/>
            <a:ext cx="295275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84400" name="Rectangle 16"/>
          <p:cNvSpPr>
            <a:spLocks noChangeArrowheads="1"/>
          </p:cNvSpPr>
          <p:nvPr/>
        </p:nvSpPr>
        <p:spPr bwMode="auto">
          <a:xfrm>
            <a:off x="4238625" y="3392488"/>
            <a:ext cx="1492250" cy="457200"/>
          </a:xfrm>
          <a:prstGeom prst="rect">
            <a:avLst/>
          </a:prstGeom>
          <a:solidFill>
            <a:srgbClr val="99FF99"/>
          </a:solidFill>
          <a:ln w="12700" cap="sq">
            <a:noFill/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kumimoji="0" lang="de-DE" sz="2000">
                <a:latin typeface="Arial Black" pitchFamily="34" charset="0"/>
              </a:rPr>
              <a:t>gml:Curve</a:t>
            </a:r>
          </a:p>
        </p:txBody>
      </p:sp>
      <p:sp>
        <p:nvSpPr>
          <p:cNvPr id="784401" name="Line 17"/>
          <p:cNvSpPr>
            <a:spLocks noChangeShapeType="1"/>
          </p:cNvSpPr>
          <p:nvPr/>
        </p:nvSpPr>
        <p:spPr bwMode="auto">
          <a:xfrm flipV="1">
            <a:off x="3900488" y="3617913"/>
            <a:ext cx="334962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84402" name="Rectangle 18"/>
          <p:cNvSpPr>
            <a:spLocks noChangeArrowheads="1"/>
          </p:cNvSpPr>
          <p:nvPr/>
        </p:nvSpPr>
        <p:spPr bwMode="auto">
          <a:xfrm>
            <a:off x="549275" y="4922838"/>
            <a:ext cx="8208963" cy="9747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lnSpc>
                <a:spcPct val="100000"/>
              </a:lnSpc>
              <a:buFont typeface="Wingdings" pitchFamily="2" charset="2"/>
              <a:buNone/>
            </a:pPr>
            <a:r>
              <a:rPr lang="de-DE"/>
              <a:t>Building an information community </a:t>
            </a:r>
            <a:r>
              <a:rPr lang="de-DE">
                <a:sym typeface="Wingdings" pitchFamily="2" charset="2"/>
              </a:rPr>
              <a:t> reaching </a:t>
            </a:r>
            <a:r>
              <a:rPr lang="de-DE"/>
              <a:t>consensus about the vocabulary (feature types and their properties)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4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84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4402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Modelling Feature Types</a:t>
            </a:r>
          </a:p>
        </p:txBody>
      </p:sp>
      <p:sp>
        <p:nvSpPr>
          <p:cNvPr id="839683" name="Text Box 3"/>
          <p:cNvSpPr txBox="1">
            <a:spLocks noChangeArrowheads="1"/>
          </p:cNvSpPr>
          <p:nvPr/>
        </p:nvSpPr>
        <p:spPr bwMode="auto">
          <a:xfrm>
            <a:off x="747713" y="1377950"/>
            <a:ext cx="6748462" cy="29035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  <a:buClrTx/>
              <a:buFontTx/>
              <a:buNone/>
            </a:pPr>
            <a:r>
              <a:rPr kumimoji="0" lang="de-DE" sz="1600" b="1">
                <a:solidFill>
                  <a:srgbClr val="0000FF"/>
                </a:solidFill>
                <a:latin typeface="Courier New" pitchFamily="49" charset="0"/>
              </a:rPr>
              <a:t>&lt;</a:t>
            </a:r>
            <a:r>
              <a:rPr kumimoji="0" lang="de-DE" sz="1600" b="1">
                <a:solidFill>
                  <a:srgbClr val="800000"/>
                </a:solidFill>
                <a:latin typeface="Courier New" pitchFamily="49" charset="0"/>
              </a:rPr>
              <a:t>Road</a:t>
            </a:r>
            <a:r>
              <a:rPr kumimoji="0" lang="de-DE" sz="1600" b="1">
                <a:solidFill>
                  <a:srgbClr val="FF0000"/>
                </a:solidFill>
                <a:latin typeface="Courier New" pitchFamily="49" charset="0"/>
              </a:rPr>
              <a:t> gml:id</a:t>
            </a:r>
            <a:r>
              <a:rPr kumimoji="0" lang="de-DE" sz="1600" b="1">
                <a:solidFill>
                  <a:srgbClr val="0000FF"/>
                </a:solidFill>
                <a:latin typeface="Courier New" pitchFamily="49" charset="0"/>
              </a:rPr>
              <a:t>="</a:t>
            </a:r>
            <a:r>
              <a:rPr kumimoji="0" lang="de-DE" sz="1600" b="1">
                <a:solidFill>
                  <a:srgbClr val="000000"/>
                </a:solidFill>
                <a:latin typeface="Courier New" pitchFamily="49" charset="0"/>
              </a:rPr>
              <a:t>o.1f75dc</a:t>
            </a:r>
            <a:r>
              <a:rPr kumimoji="0" lang="de-DE" sz="1600" b="1">
                <a:solidFill>
                  <a:srgbClr val="0000FF"/>
                </a:solidFill>
                <a:latin typeface="Courier New" pitchFamily="49" charset="0"/>
              </a:rPr>
              <a:t>"&gt;</a:t>
            </a:r>
            <a:endParaRPr kumimoji="0" lang="de-DE" sz="1600" b="1">
              <a:solidFill>
                <a:srgbClr val="000000"/>
              </a:solidFill>
              <a:latin typeface="Courier New" pitchFamily="49" charset="0"/>
            </a:endParaRPr>
          </a:p>
          <a:p>
            <a:pPr>
              <a:lnSpc>
                <a:spcPct val="100000"/>
              </a:lnSpc>
              <a:spcBef>
                <a:spcPct val="50000"/>
              </a:spcBef>
              <a:buClrTx/>
              <a:buFontTx/>
              <a:buNone/>
            </a:pPr>
            <a:r>
              <a:rPr kumimoji="0" lang="de-DE" sz="1600" b="1">
                <a:solidFill>
                  <a:srgbClr val="000000"/>
                </a:solidFill>
                <a:latin typeface="Courier New" pitchFamily="49" charset="0"/>
              </a:rPr>
              <a:t>	</a:t>
            </a:r>
            <a:r>
              <a:rPr kumimoji="0" lang="de-DE" sz="1600" b="1">
                <a:solidFill>
                  <a:srgbClr val="0000FF"/>
                </a:solidFill>
                <a:latin typeface="Courier New" pitchFamily="49" charset="0"/>
              </a:rPr>
              <a:t>&lt;</a:t>
            </a:r>
            <a:r>
              <a:rPr kumimoji="0" lang="de-DE" sz="1600" b="1">
                <a:solidFill>
                  <a:srgbClr val="800000"/>
                </a:solidFill>
                <a:latin typeface="Courier New" pitchFamily="49" charset="0"/>
              </a:rPr>
              <a:t>name</a:t>
            </a:r>
            <a:r>
              <a:rPr kumimoji="0" lang="de-DE" sz="1600" b="1">
                <a:solidFill>
                  <a:srgbClr val="0000FF"/>
                </a:solidFill>
                <a:latin typeface="Courier New" pitchFamily="49" charset="0"/>
              </a:rPr>
              <a:t>&gt;</a:t>
            </a:r>
            <a:r>
              <a:rPr kumimoji="0" lang="de-DE" sz="1600" b="1">
                <a:solidFill>
                  <a:srgbClr val="000000"/>
                </a:solidFill>
                <a:latin typeface="Courier New" pitchFamily="49" charset="0"/>
              </a:rPr>
              <a:t>I95</a:t>
            </a:r>
            <a:r>
              <a:rPr kumimoji="0" lang="de-DE" sz="1600" b="1">
                <a:solidFill>
                  <a:srgbClr val="0000FF"/>
                </a:solidFill>
                <a:latin typeface="Courier New" pitchFamily="49" charset="0"/>
              </a:rPr>
              <a:t>&lt;/</a:t>
            </a:r>
            <a:r>
              <a:rPr kumimoji="0" lang="de-DE" sz="1600" b="1">
                <a:solidFill>
                  <a:srgbClr val="800000"/>
                </a:solidFill>
                <a:latin typeface="Courier New" pitchFamily="49" charset="0"/>
              </a:rPr>
              <a:t>name</a:t>
            </a:r>
            <a:r>
              <a:rPr kumimoji="0" lang="de-DE" sz="1600" b="1">
                <a:solidFill>
                  <a:srgbClr val="0000FF"/>
                </a:solidFill>
                <a:latin typeface="Courier New" pitchFamily="49" charset="0"/>
              </a:rPr>
              <a:t>&gt;</a:t>
            </a:r>
            <a:endParaRPr kumimoji="0" lang="de-DE" sz="1600" b="1">
              <a:solidFill>
                <a:srgbClr val="000000"/>
              </a:solidFill>
              <a:latin typeface="Courier New" pitchFamily="49" charset="0"/>
            </a:endParaRPr>
          </a:p>
          <a:p>
            <a:pPr>
              <a:lnSpc>
                <a:spcPct val="100000"/>
              </a:lnSpc>
              <a:spcBef>
                <a:spcPct val="50000"/>
              </a:spcBef>
              <a:buClrTx/>
              <a:buFontTx/>
              <a:buNone/>
            </a:pPr>
            <a:r>
              <a:rPr kumimoji="0" lang="de-DE" sz="1600" b="1">
                <a:solidFill>
                  <a:srgbClr val="000000"/>
                </a:solidFill>
                <a:latin typeface="Courier New" pitchFamily="49" charset="0"/>
              </a:rPr>
              <a:t>	</a:t>
            </a:r>
            <a:r>
              <a:rPr kumimoji="0" lang="de-DE" sz="1600" b="1">
                <a:solidFill>
                  <a:srgbClr val="0000FF"/>
                </a:solidFill>
                <a:latin typeface="Courier New" pitchFamily="49" charset="0"/>
              </a:rPr>
              <a:t>&lt;</a:t>
            </a:r>
            <a:r>
              <a:rPr kumimoji="0" lang="de-DE" sz="1600" b="1">
                <a:solidFill>
                  <a:srgbClr val="800000"/>
                </a:solidFill>
                <a:latin typeface="Courier New" pitchFamily="49" charset="0"/>
              </a:rPr>
              <a:t>class</a:t>
            </a:r>
            <a:r>
              <a:rPr kumimoji="0" lang="de-DE" sz="1600" b="1">
                <a:solidFill>
                  <a:srgbClr val="0000FF"/>
                </a:solidFill>
                <a:latin typeface="Courier New" pitchFamily="49" charset="0"/>
              </a:rPr>
              <a:t>&gt;</a:t>
            </a:r>
            <a:r>
              <a:rPr kumimoji="0" lang="de-DE" sz="1600" b="1">
                <a:solidFill>
                  <a:srgbClr val="000000"/>
                </a:solidFill>
                <a:latin typeface="Courier New" pitchFamily="49" charset="0"/>
              </a:rPr>
              <a:t>Interstate</a:t>
            </a:r>
            <a:r>
              <a:rPr kumimoji="0" lang="de-DE" sz="1600" b="1">
                <a:solidFill>
                  <a:srgbClr val="0000FF"/>
                </a:solidFill>
                <a:latin typeface="Courier New" pitchFamily="49" charset="0"/>
              </a:rPr>
              <a:t>&lt;/</a:t>
            </a:r>
            <a:r>
              <a:rPr kumimoji="0" lang="de-DE" sz="1600" b="1">
                <a:solidFill>
                  <a:srgbClr val="800000"/>
                </a:solidFill>
                <a:latin typeface="Courier New" pitchFamily="49" charset="0"/>
              </a:rPr>
              <a:t>class</a:t>
            </a:r>
            <a:r>
              <a:rPr kumimoji="0" lang="de-DE" sz="1600" b="1">
                <a:solidFill>
                  <a:srgbClr val="0000FF"/>
                </a:solidFill>
                <a:latin typeface="Courier New" pitchFamily="49" charset="0"/>
              </a:rPr>
              <a:t>&gt;</a:t>
            </a:r>
            <a:endParaRPr kumimoji="0" lang="de-DE" sz="1600" b="1">
              <a:solidFill>
                <a:srgbClr val="000000"/>
              </a:solidFill>
              <a:latin typeface="Courier New" pitchFamily="49" charset="0"/>
            </a:endParaRPr>
          </a:p>
          <a:p>
            <a:pPr>
              <a:lnSpc>
                <a:spcPct val="100000"/>
              </a:lnSpc>
              <a:spcBef>
                <a:spcPct val="50000"/>
              </a:spcBef>
              <a:buClrTx/>
              <a:buFontTx/>
              <a:buNone/>
            </a:pPr>
            <a:r>
              <a:rPr kumimoji="0" lang="de-DE" sz="1600" b="1">
                <a:solidFill>
                  <a:srgbClr val="000000"/>
                </a:solidFill>
                <a:latin typeface="Courier New" pitchFamily="49" charset="0"/>
              </a:rPr>
              <a:t>	</a:t>
            </a:r>
            <a:r>
              <a:rPr kumimoji="0" lang="de-DE" sz="1600" b="1">
                <a:solidFill>
                  <a:srgbClr val="0000FF"/>
                </a:solidFill>
                <a:latin typeface="Courier New" pitchFamily="49" charset="0"/>
              </a:rPr>
              <a:t>&lt;</a:t>
            </a:r>
            <a:r>
              <a:rPr kumimoji="0" lang="de-DE" sz="1600" b="1">
                <a:solidFill>
                  <a:srgbClr val="800000"/>
                </a:solidFill>
                <a:latin typeface="Courier New" pitchFamily="49" charset="0"/>
              </a:rPr>
              <a:t>centerLine</a:t>
            </a:r>
            <a:r>
              <a:rPr kumimoji="0" lang="de-DE" sz="1600" b="1">
                <a:solidFill>
                  <a:srgbClr val="0000FF"/>
                </a:solidFill>
                <a:latin typeface="Courier New" pitchFamily="49" charset="0"/>
              </a:rPr>
              <a:t>&gt;</a:t>
            </a:r>
            <a:endParaRPr kumimoji="0" lang="de-DE" sz="1600" b="1">
              <a:solidFill>
                <a:srgbClr val="000000"/>
              </a:solidFill>
              <a:latin typeface="Courier New" pitchFamily="49" charset="0"/>
            </a:endParaRPr>
          </a:p>
          <a:p>
            <a:pPr>
              <a:lnSpc>
                <a:spcPct val="100000"/>
              </a:lnSpc>
              <a:spcBef>
                <a:spcPct val="50000"/>
              </a:spcBef>
              <a:buClrTx/>
              <a:buFontTx/>
              <a:buNone/>
            </a:pPr>
            <a:r>
              <a:rPr kumimoji="0" lang="de-DE" sz="1600" b="1">
                <a:solidFill>
                  <a:srgbClr val="000000"/>
                </a:solidFill>
                <a:latin typeface="Courier New" pitchFamily="49" charset="0"/>
              </a:rPr>
              <a:t>		</a:t>
            </a:r>
            <a:r>
              <a:rPr kumimoji="0" lang="de-DE" sz="1600" b="1">
                <a:solidFill>
                  <a:srgbClr val="0000FF"/>
                </a:solidFill>
                <a:latin typeface="Courier New" pitchFamily="49" charset="0"/>
              </a:rPr>
              <a:t>&lt;</a:t>
            </a:r>
            <a:r>
              <a:rPr kumimoji="0" lang="de-DE" sz="1600" b="1">
                <a:solidFill>
                  <a:srgbClr val="800000"/>
                </a:solidFill>
                <a:latin typeface="Courier New" pitchFamily="49" charset="0"/>
              </a:rPr>
              <a:t>gml:Curve</a:t>
            </a:r>
            <a:r>
              <a:rPr kumimoji="0" lang="de-DE" sz="1600" b="1">
                <a:solidFill>
                  <a:srgbClr val="0000FF"/>
                </a:solidFill>
                <a:latin typeface="Courier New" pitchFamily="49" charset="0"/>
              </a:rPr>
              <a:t>&gt;</a:t>
            </a:r>
            <a:r>
              <a:rPr kumimoji="0" lang="de-DE" sz="1600" b="1">
                <a:solidFill>
                  <a:srgbClr val="000000"/>
                </a:solidFill>
                <a:latin typeface="Courier New" pitchFamily="49" charset="0"/>
              </a:rPr>
              <a:t>...</a:t>
            </a:r>
            <a:r>
              <a:rPr kumimoji="0" lang="de-DE" sz="1600" b="1">
                <a:solidFill>
                  <a:srgbClr val="0000FF"/>
                </a:solidFill>
                <a:latin typeface="Courier New" pitchFamily="49" charset="0"/>
              </a:rPr>
              <a:t>&lt;/</a:t>
            </a:r>
            <a:r>
              <a:rPr kumimoji="0" lang="de-DE" sz="1600" b="1">
                <a:solidFill>
                  <a:srgbClr val="800000"/>
                </a:solidFill>
                <a:latin typeface="Courier New" pitchFamily="49" charset="0"/>
              </a:rPr>
              <a:t>gml:Curve</a:t>
            </a:r>
            <a:r>
              <a:rPr kumimoji="0" lang="de-DE" sz="1600" b="1">
                <a:solidFill>
                  <a:srgbClr val="0000FF"/>
                </a:solidFill>
                <a:latin typeface="Courier New" pitchFamily="49" charset="0"/>
              </a:rPr>
              <a:t>&gt;</a:t>
            </a:r>
            <a:endParaRPr kumimoji="0" lang="de-DE" sz="1600" b="1">
              <a:solidFill>
                <a:srgbClr val="000000"/>
              </a:solidFill>
              <a:latin typeface="Courier New" pitchFamily="49" charset="0"/>
            </a:endParaRPr>
          </a:p>
          <a:p>
            <a:pPr>
              <a:lnSpc>
                <a:spcPct val="100000"/>
              </a:lnSpc>
              <a:spcBef>
                <a:spcPct val="50000"/>
              </a:spcBef>
              <a:buClrTx/>
              <a:buFontTx/>
              <a:buNone/>
            </a:pPr>
            <a:r>
              <a:rPr kumimoji="0" lang="de-DE" sz="1600" b="1">
                <a:solidFill>
                  <a:srgbClr val="000000"/>
                </a:solidFill>
                <a:latin typeface="Courier New" pitchFamily="49" charset="0"/>
              </a:rPr>
              <a:t>	</a:t>
            </a:r>
            <a:r>
              <a:rPr kumimoji="0" lang="de-DE" sz="1600" b="1">
                <a:solidFill>
                  <a:srgbClr val="0000FF"/>
                </a:solidFill>
                <a:latin typeface="Courier New" pitchFamily="49" charset="0"/>
              </a:rPr>
              <a:t>&lt;/</a:t>
            </a:r>
            <a:r>
              <a:rPr kumimoji="0" lang="de-DE" sz="1600" b="1">
                <a:solidFill>
                  <a:srgbClr val="800000"/>
                </a:solidFill>
                <a:latin typeface="Courier New" pitchFamily="49" charset="0"/>
              </a:rPr>
              <a:t>centerLine</a:t>
            </a:r>
            <a:r>
              <a:rPr kumimoji="0" lang="de-DE" sz="1600" b="1">
                <a:solidFill>
                  <a:srgbClr val="0000FF"/>
                </a:solidFill>
                <a:latin typeface="Courier New" pitchFamily="49" charset="0"/>
              </a:rPr>
              <a:t>&gt;</a:t>
            </a:r>
            <a:endParaRPr kumimoji="0" lang="de-DE" sz="1600" b="1">
              <a:solidFill>
                <a:srgbClr val="000000"/>
              </a:solidFill>
              <a:latin typeface="Courier New" pitchFamily="49" charset="0"/>
            </a:endParaRPr>
          </a:p>
          <a:p>
            <a:pPr>
              <a:lnSpc>
                <a:spcPct val="100000"/>
              </a:lnSpc>
              <a:spcBef>
                <a:spcPct val="50000"/>
              </a:spcBef>
              <a:buClrTx/>
              <a:buFontTx/>
              <a:buNone/>
            </a:pPr>
            <a:r>
              <a:rPr kumimoji="0" lang="de-DE" sz="1600" b="1">
                <a:solidFill>
                  <a:srgbClr val="000000"/>
                </a:solidFill>
                <a:latin typeface="Courier New" pitchFamily="49" charset="0"/>
              </a:rPr>
              <a:t>	</a:t>
            </a:r>
            <a:r>
              <a:rPr kumimoji="0" lang="de-DE" sz="1600" b="1">
                <a:solidFill>
                  <a:srgbClr val="0000FF"/>
                </a:solidFill>
                <a:latin typeface="Courier New" pitchFamily="49" charset="0"/>
              </a:rPr>
              <a:t>&lt;</a:t>
            </a:r>
            <a:r>
              <a:rPr kumimoji="0" lang="de-DE" sz="1600" b="1">
                <a:solidFill>
                  <a:srgbClr val="800000"/>
                </a:solidFill>
                <a:latin typeface="Courier New" pitchFamily="49" charset="0"/>
              </a:rPr>
              <a:t>maintainer</a:t>
            </a:r>
            <a:r>
              <a:rPr kumimoji="0" lang="de-DE" sz="1600" b="1">
                <a:solidFill>
                  <a:srgbClr val="0000FF"/>
                </a:solidFill>
                <a:latin typeface="Courier New" pitchFamily="49" charset="0"/>
              </a:rPr>
              <a:t>&gt;</a:t>
            </a:r>
            <a:r>
              <a:rPr kumimoji="0" lang="de-DE" sz="1600" b="1">
                <a:latin typeface="Courier New" pitchFamily="49" charset="0"/>
              </a:rPr>
              <a:t>DOT xyz</a:t>
            </a:r>
            <a:r>
              <a:rPr kumimoji="0" lang="de-DE" sz="1600" b="1">
                <a:solidFill>
                  <a:srgbClr val="0000FF"/>
                </a:solidFill>
                <a:latin typeface="Courier New" pitchFamily="49" charset="0"/>
              </a:rPr>
              <a:t>&lt;/</a:t>
            </a:r>
            <a:r>
              <a:rPr kumimoji="0" lang="de-DE" sz="1600" b="1">
                <a:solidFill>
                  <a:srgbClr val="800000"/>
                </a:solidFill>
                <a:latin typeface="Courier New" pitchFamily="49" charset="0"/>
              </a:rPr>
              <a:t>maintainer</a:t>
            </a:r>
            <a:r>
              <a:rPr kumimoji="0" lang="de-DE" sz="1600" b="1">
                <a:solidFill>
                  <a:srgbClr val="0000FF"/>
                </a:solidFill>
                <a:latin typeface="Courier New" pitchFamily="49" charset="0"/>
              </a:rPr>
              <a:t>&gt;</a:t>
            </a:r>
            <a:endParaRPr kumimoji="0" lang="de-DE" sz="1600" b="1">
              <a:solidFill>
                <a:srgbClr val="000000"/>
              </a:solidFill>
              <a:latin typeface="Courier New" pitchFamily="49" charset="0"/>
            </a:endParaRPr>
          </a:p>
          <a:p>
            <a:pPr>
              <a:lnSpc>
                <a:spcPct val="100000"/>
              </a:lnSpc>
              <a:spcBef>
                <a:spcPct val="50000"/>
              </a:spcBef>
              <a:buClrTx/>
              <a:buFontTx/>
              <a:buNone/>
            </a:pPr>
            <a:r>
              <a:rPr kumimoji="0" lang="de-DE" sz="1600" b="1">
                <a:solidFill>
                  <a:srgbClr val="0000FF"/>
                </a:solidFill>
                <a:latin typeface="Courier New" pitchFamily="49" charset="0"/>
              </a:rPr>
              <a:t>&lt;/</a:t>
            </a:r>
            <a:r>
              <a:rPr kumimoji="0" lang="de-DE" sz="1600" b="1">
                <a:solidFill>
                  <a:srgbClr val="800000"/>
                </a:solidFill>
                <a:latin typeface="Courier New" pitchFamily="49" charset="0"/>
              </a:rPr>
              <a:t>Road</a:t>
            </a:r>
            <a:r>
              <a:rPr kumimoji="0" lang="de-DE" sz="1600" b="1">
                <a:solidFill>
                  <a:srgbClr val="0000FF"/>
                </a:solidFill>
                <a:latin typeface="Courier New" pitchFamily="49" charset="0"/>
              </a:rPr>
              <a:t>&gt;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ii">
  <a:themeElements>
    <a:clrScheme name="ii 2">
      <a:dk1>
        <a:srgbClr val="000000"/>
      </a:dk1>
      <a:lt1>
        <a:srgbClr val="FFFFFF"/>
      </a:lt1>
      <a:dk2>
        <a:srgbClr val="000000"/>
      </a:dk2>
      <a:lt2>
        <a:srgbClr val="5E574E"/>
      </a:lt2>
      <a:accent1>
        <a:srgbClr val="FF66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FFB8AA"/>
      </a:accent5>
      <a:accent6>
        <a:srgbClr val="E7B900"/>
      </a:accent6>
      <a:hlink>
        <a:srgbClr val="996633"/>
      </a:hlink>
      <a:folHlink>
        <a:srgbClr val="808000"/>
      </a:folHlink>
    </a:clrScheme>
    <a:fontScheme name="ii">
      <a:majorFont>
        <a:latin typeface="Arial Black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20000"/>
          </a:spcBef>
          <a:spcAft>
            <a:spcPct val="0"/>
          </a:spcAft>
          <a:buClr>
            <a:srgbClr val="4D4D4D"/>
          </a:buClr>
          <a:buSzTx/>
          <a:buFont typeface="Wingdings" pitchFamily="2" charset="2"/>
          <a:buChar char="§"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20000"/>
          </a:spcBef>
          <a:spcAft>
            <a:spcPct val="0"/>
          </a:spcAft>
          <a:buClr>
            <a:srgbClr val="4D4D4D"/>
          </a:buClr>
          <a:buSzTx/>
          <a:buFont typeface="Wingdings" pitchFamily="2" charset="2"/>
          <a:buChar char="§"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ii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i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i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i 4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i 5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i 6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i 7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C:\Dokumente und Einstellungen\portele\Eigene Dateien\Vorlagen\ii.pot</Template>
  <TotalTime>204</TotalTime>
  <Words>454</Words>
  <Application>Microsoft Office PowerPoint</Application>
  <PresentationFormat>On-screen Show (4:3)</PresentationFormat>
  <Paragraphs>122</Paragraphs>
  <Slides>14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ii</vt:lpstr>
      <vt:lpstr>Photo Editor Photo</vt:lpstr>
      <vt:lpstr>Geography Markup Language (GML)</vt:lpstr>
      <vt:lpstr>What is GML? – Scope</vt:lpstr>
      <vt:lpstr>GML enables a vendor-neutral exchange of spatial data </vt:lpstr>
      <vt:lpstr>Characteristics</vt:lpstr>
      <vt:lpstr>Characteristics</vt:lpstr>
      <vt:lpstr>GML Schemas, Application Schemas and Documents</vt:lpstr>
      <vt:lpstr>GML Schemas</vt:lpstr>
      <vt:lpstr>Modelling Feature Types</vt:lpstr>
      <vt:lpstr>Modelling Feature Types</vt:lpstr>
      <vt:lpstr>Modelling Feature Types</vt:lpstr>
      <vt:lpstr>Modelling Feature Types</vt:lpstr>
      <vt:lpstr>Enabling the geospatial web</vt:lpstr>
      <vt:lpstr>... and use GML as the lingua franca of the geospatial web</vt:lpstr>
      <vt:lpstr>In summary </vt:lpstr>
    </vt:vector>
  </TitlesOfParts>
  <Company>interactive instruments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GML</dc:title>
  <dc:creator>Clemens Portele</dc:creator>
  <dc:description>(c) 2003 interactive instruments GmbH</dc:description>
  <cp:lastModifiedBy>tsb4</cp:lastModifiedBy>
  <cp:revision>323</cp:revision>
  <cp:lastPrinted>1999-03-05T13:57:09Z</cp:lastPrinted>
  <dcterms:created xsi:type="dcterms:W3CDTF">2002-03-14T13:55:10Z</dcterms:created>
  <dcterms:modified xsi:type="dcterms:W3CDTF">2012-03-27T02:49:36Z</dcterms:modified>
</cp:coreProperties>
</file>