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37"/>
  </p:notesMasterIdLst>
  <p:handoutMasterIdLst>
    <p:handoutMasterId r:id="rId38"/>
  </p:handoutMasterIdLst>
  <p:sldIdLst>
    <p:sldId id="435" r:id="rId3"/>
    <p:sldId id="469" r:id="rId4"/>
    <p:sldId id="470" r:id="rId5"/>
    <p:sldId id="464" r:id="rId6"/>
    <p:sldId id="448" r:id="rId7"/>
    <p:sldId id="437" r:id="rId8"/>
    <p:sldId id="443" r:id="rId9"/>
    <p:sldId id="444" r:id="rId10"/>
    <p:sldId id="438" r:id="rId11"/>
    <p:sldId id="439" r:id="rId12"/>
    <p:sldId id="442" r:id="rId13"/>
    <p:sldId id="423" r:id="rId14"/>
    <p:sldId id="424" r:id="rId15"/>
    <p:sldId id="425" r:id="rId16"/>
    <p:sldId id="426" r:id="rId17"/>
    <p:sldId id="429" r:id="rId18"/>
    <p:sldId id="431" r:id="rId19"/>
    <p:sldId id="445" r:id="rId20"/>
    <p:sldId id="463" r:id="rId21"/>
    <p:sldId id="446" r:id="rId22"/>
    <p:sldId id="447" r:id="rId23"/>
    <p:sldId id="449" r:id="rId24"/>
    <p:sldId id="450" r:id="rId25"/>
    <p:sldId id="451" r:id="rId26"/>
    <p:sldId id="452" r:id="rId27"/>
    <p:sldId id="453" r:id="rId28"/>
    <p:sldId id="454" r:id="rId29"/>
    <p:sldId id="465" r:id="rId30"/>
    <p:sldId id="466" r:id="rId31"/>
    <p:sldId id="455" r:id="rId32"/>
    <p:sldId id="471" r:id="rId33"/>
    <p:sldId id="461" r:id="rId34"/>
    <p:sldId id="468" r:id="rId35"/>
    <p:sldId id="467" r:id="rId3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nis Bellafiore" initials="DJB" lastIdx="26" clrIdx="0"/>
  <p:cmAuthor id="1" name="tsb4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8727" autoAdjust="0"/>
  </p:normalViewPr>
  <p:slideViewPr>
    <p:cSldViewPr>
      <p:cViewPr varScale="1">
        <p:scale>
          <a:sx n="108" d="100"/>
          <a:sy n="108" d="100"/>
        </p:scale>
        <p:origin x="-78" y="-234"/>
      </p:cViewPr>
      <p:guideLst>
        <p:guide orient="horz" pos="15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862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477" y="0"/>
            <a:ext cx="3041862" cy="46497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7920529E-AB0D-414A-97A8-E051E18A5043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477" y="8839359"/>
            <a:ext cx="3041862" cy="46497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8704085E-FA30-4493-8EDA-B13FFA4DD3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967" cy="465614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1"/>
            <a:ext cx="3041967" cy="465614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3E326B63-CD36-4B43-A22F-FAA8BBDFA6FA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951"/>
            <a:ext cx="5615940" cy="4187349"/>
          </a:xfrm>
          <a:prstGeom prst="rect">
            <a:avLst/>
          </a:prstGeom>
        </p:spPr>
        <p:txBody>
          <a:bodyPr vert="horz" lIns="92409" tIns="46205" rIns="92409" bIns="462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3"/>
            <a:ext cx="3041967" cy="465614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8723"/>
            <a:ext cx="3041967" cy="465614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C409E4E6-0459-4AC3-B0F3-A7436574A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50757" indent="-28875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55011" indent="-23100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17015" indent="-23100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79020" indent="-23100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41023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03028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65033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927036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9A8340-0942-47F9-BE09-47FC5AE15EBD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7087" cy="3478212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47" y="4419033"/>
            <a:ext cx="5149231" cy="4188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Arial" pitchFamily="34" charset="0"/>
              </a:rPr>
              <a:t>Conversion Notes</a:t>
            </a:r>
            <a:endParaRPr lang="en-US" smtClean="0">
              <a:latin typeface="Arial" pitchFamily="34" charset="0"/>
            </a:endParaRPr>
          </a:p>
          <a:p>
            <a:pPr lvl="1"/>
            <a:r>
              <a:rPr lang="en-US" smtClean="0">
                <a:latin typeface="Arial" pitchFamily="34" charset="0"/>
              </a:rPr>
              <a:t>The definition of system is new to this edition, and was added to reinforce systems thinking.</a:t>
            </a:r>
          </a:p>
          <a:p>
            <a:pPr lvl="1"/>
            <a:r>
              <a:rPr lang="en-US" smtClean="0">
                <a:latin typeface="Arial" pitchFamily="34" charset="0"/>
              </a:rPr>
              <a:t>This is a more concise definition of “information system” than in previous editions. It better reflects what information systems are and do rather than how they are used.</a:t>
            </a:r>
          </a:p>
          <a:p>
            <a:pPr lvl="1"/>
            <a:r>
              <a:rPr lang="en-US" smtClean="0">
                <a:latin typeface="Arial" pitchFamily="34" charset="0"/>
              </a:rPr>
              <a:t>Some books use the term “computer technology.” We prefer the more contemporary term “information technology” as a </a:t>
            </a:r>
            <a:r>
              <a:rPr lang="en-US" u="sng" smtClean="0">
                <a:latin typeface="Arial" pitchFamily="34" charset="0"/>
              </a:rPr>
              <a:t>superset</a:t>
            </a:r>
            <a:r>
              <a:rPr lang="en-US" smtClean="0">
                <a:latin typeface="Arial" pitchFamily="34" charset="0"/>
              </a:rPr>
              <a:t> of computer technology.</a:t>
            </a:r>
          </a:p>
          <a:p>
            <a:pPr lvl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50757" indent="-28875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55011" indent="-23100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17015" indent="-23100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79020" indent="-231002" defTabSz="93203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41023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03028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65033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927036" indent="-231002" defTabSz="93203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9A8340-0942-47F9-BE09-47FC5AE15EBD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7087" cy="3478212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47" y="4419033"/>
            <a:ext cx="5149231" cy="4188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latin typeface="Arial" pitchFamily="34" charset="0"/>
              </a:rPr>
              <a:t>Conversion Notes</a:t>
            </a:r>
            <a:endParaRPr lang="en-US" smtClean="0">
              <a:latin typeface="Arial" pitchFamily="34" charset="0"/>
            </a:endParaRPr>
          </a:p>
          <a:p>
            <a:pPr lvl="1"/>
            <a:r>
              <a:rPr lang="en-US" smtClean="0">
                <a:latin typeface="Arial" pitchFamily="34" charset="0"/>
              </a:rPr>
              <a:t>The definition of system is new to this edition, and was added to reinforce systems thinking.</a:t>
            </a:r>
          </a:p>
          <a:p>
            <a:pPr lvl="1"/>
            <a:r>
              <a:rPr lang="en-US" smtClean="0">
                <a:latin typeface="Arial" pitchFamily="34" charset="0"/>
              </a:rPr>
              <a:t>This is a more concise definition of “information system” than in previous editions. It better reflects what information systems are and do rather than how they are used.</a:t>
            </a:r>
          </a:p>
          <a:p>
            <a:pPr lvl="1"/>
            <a:r>
              <a:rPr lang="en-US" smtClean="0">
                <a:latin typeface="Arial" pitchFamily="34" charset="0"/>
              </a:rPr>
              <a:t>Some books use the term “computer technology.” We prefer the more contemporary term “information technology” as a </a:t>
            </a:r>
            <a:r>
              <a:rPr lang="en-US" u="sng" smtClean="0">
                <a:latin typeface="Arial" pitchFamily="34" charset="0"/>
              </a:rPr>
              <a:t>superset</a:t>
            </a:r>
            <a:r>
              <a:rPr lang="en-US" smtClean="0">
                <a:latin typeface="Arial" pitchFamily="34" charset="0"/>
              </a:rPr>
              <a:t> of computer technology.</a:t>
            </a:r>
          </a:p>
          <a:p>
            <a:pPr lvl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EB913-7A19-486E-8F0F-C590691752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80E-EF2F-474F-BCEA-AFE1A8E4E466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6505-9CEE-4B02-A325-3E4E23D25C74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375-4FA9-418E-A31D-6D1C00309626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89406-B3E2-49A4-B779-A050AA21DB98}" type="datetime1">
              <a:rPr lang="en-US" smtClean="0"/>
              <a:pPr/>
              <a:t>1/19/2012</a:t>
            </a:fld>
            <a:r>
              <a:rPr lang="en-US" dirty="0" smtClean="0"/>
              <a:t> V8.0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441325"/>
          </a:xfrm>
        </p:spPr>
        <p:txBody>
          <a:bodyPr/>
          <a:lstStyle>
            <a:lvl1pPr>
              <a:defRPr sz="1800" b="1"/>
            </a:lvl1pPr>
            <a:extLst/>
          </a:lstStyle>
          <a:p>
            <a:pPr algn="l"/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FB046-BD11-4312-B2AA-C41CAC23CEB9}" type="datetime1">
              <a:rPr lang="en-US" smtClean="0"/>
              <a:pPr/>
              <a:t>1/19/2012</a:t>
            </a:fld>
            <a:r>
              <a:rPr lang="en-US" dirty="0" smtClean="0"/>
              <a:t> V8.0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B2756-065C-4534-9366-ADFE46B450FF}" type="datetime1">
              <a:rPr lang="en-US" smtClean="0"/>
              <a:pPr/>
              <a:t>1/19/2012</a:t>
            </a:fld>
            <a:r>
              <a:rPr lang="en-US" dirty="0" smtClean="0"/>
              <a:t> V8.0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F4AD4-ADBE-4304-A217-149C1924E03A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B4C24-5A14-4832-A81F-E461CD49B43F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6A409-B02F-45D4-9FD7-CBEAE3619EEA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D42-2CF7-474A-BBBA-A44FA9F865CC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87C5F-68C2-4554-A764-3F9F0BDB942B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81E2-52AD-494A-862C-873275526F6A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68E47D3-5C21-409B-A377-AB4D03869642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F5FDB-4A41-4F15-95FA-AB835CAD7EDB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2959D-0194-4D68-B8CD-CFA4BE0D68BE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A41E-16AD-4D1A-9856-42C5DE23F217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CA98-1D5D-4D51-B178-9B2A5BCE5DC5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DFC-416B-4DCB-B7F5-F073691A0061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CA2-881C-48C7-809B-F59CB9893A7A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CDF-D2E6-443E-97AD-86F5744F6376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3491-8794-4901-98DB-CB58FB1B3037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AE70-90B9-4E38-ADCC-8A7BB66004E5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697D-4F93-41B5-816C-DDE6AB3A64A5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A41F-24D6-4ED4-8356-9D0EBE404BA5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ABA41F-24D6-4ED4-8356-9D0EBE404BA5}" type="datetime1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UNCLASSIFIED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73C343E-ABD2-4AED-B7C7-37898CDAC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47800" y="1752600"/>
            <a:ext cx="5334000" cy="1470025"/>
          </a:xfrm>
        </p:spPr>
        <p:txBody>
          <a:bodyPr/>
          <a:lstStyle/>
          <a:p>
            <a:r>
              <a:rPr lang="en-US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Spatial and Geospatial Thinking in System Design</a:t>
            </a:r>
            <a:endParaRPr lang="en-US" sz="36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914400"/>
          </a:xfrm>
        </p:spPr>
        <p:txBody>
          <a:bodyPr/>
          <a:lstStyle/>
          <a:p>
            <a:r>
              <a:rPr lang="en-US" dirty="0" smtClean="0"/>
              <a:t>Spatial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sz="2800" dirty="0" smtClean="0"/>
              <a:t>The context is a “frame” that ultimately determines a user’s perspective and need.</a:t>
            </a:r>
          </a:p>
        </p:txBody>
      </p:sp>
    </p:spTree>
    <p:extLst>
      <p:ext uri="{BB962C8B-B14F-4D97-AF65-F5344CB8AC3E}">
        <p14:creationId xmlns:p14="http://schemas.microsoft.com/office/powerpoint/2010/main" val="30528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914400"/>
          </a:xfrm>
        </p:spPr>
        <p:txBody>
          <a:bodyPr/>
          <a:lstStyle/>
          <a:p>
            <a:r>
              <a:rPr lang="en-US" dirty="0"/>
              <a:t>It’s never </a:t>
            </a:r>
            <a:r>
              <a:rPr lang="en-US" dirty="0" smtClean="0"/>
              <a:t>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572000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here are actually three frames:</a:t>
            </a:r>
          </a:p>
          <a:p>
            <a:pPr lvl="1"/>
            <a:r>
              <a:rPr lang="en-US" sz="2400" dirty="0" smtClean="0"/>
              <a:t>Physical space</a:t>
            </a:r>
          </a:p>
          <a:p>
            <a:pPr lvl="1"/>
            <a:r>
              <a:rPr lang="en-US" sz="2400" dirty="0" smtClean="0"/>
              <a:t>Behavioral space</a:t>
            </a:r>
          </a:p>
          <a:p>
            <a:pPr lvl="1"/>
            <a:r>
              <a:rPr lang="en-US" sz="2400" dirty="0" smtClean="0"/>
              <a:t>Cognitive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3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602"/>
            <a:ext cx="9144000" cy="914400"/>
          </a:xfrm>
        </p:spPr>
        <p:txBody>
          <a:bodyPr/>
          <a:lstStyle/>
          <a:p>
            <a:r>
              <a:rPr lang="en-US" sz="3200" dirty="0" smtClean="0"/>
              <a:t>Frames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frame is a window onto </a:t>
            </a:r>
            <a:r>
              <a:rPr lang="en-US" sz="2400" dirty="0"/>
              <a:t>m</a:t>
            </a:r>
            <a:r>
              <a:rPr lang="en-US" sz="2400" dirty="0" smtClean="0"/>
              <a:t>aterial phenomenon in the world. </a:t>
            </a:r>
          </a:p>
          <a:p>
            <a:r>
              <a:rPr lang="en-US" sz="2400" dirty="0" smtClean="0"/>
              <a:t>Involves the ways in which the "world" works. </a:t>
            </a:r>
          </a:p>
          <a:p>
            <a:r>
              <a:rPr lang="en-US" sz="2400" dirty="0"/>
              <a:t>Anticipating how or why something occurs in nature is largely a scientific process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 example is how Mount </a:t>
            </a:r>
            <a:r>
              <a:rPr lang="en-US" sz="2400" dirty="0" err="1" smtClean="0"/>
              <a:t>Nittany</a:t>
            </a:r>
            <a:r>
              <a:rPr lang="en-US" sz="2400" dirty="0" smtClean="0"/>
              <a:t> was formed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4191000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8140"/>
            <a:ext cx="368012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7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294506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76449"/>
            <a:ext cx="3276621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05400"/>
          </a:xfrm>
        </p:spPr>
        <p:txBody>
          <a:bodyPr/>
          <a:lstStyle/>
          <a:p>
            <a:r>
              <a:rPr lang="en-US" dirty="0" smtClean="0"/>
              <a:t>Behavioral frame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window onto </a:t>
            </a:r>
            <a:r>
              <a:rPr lang="en-US" dirty="0" smtClean="0"/>
              <a:t>human activity in the physical world. </a:t>
            </a:r>
          </a:p>
          <a:p>
            <a:r>
              <a:rPr lang="en-US" dirty="0"/>
              <a:t>Anticipating human behavior is largely a heuristic </a:t>
            </a:r>
            <a:r>
              <a:rPr lang="en-US" dirty="0" smtClean="0"/>
              <a:t>(learned) process.</a:t>
            </a:r>
          </a:p>
          <a:p>
            <a:r>
              <a:rPr lang="en-US" dirty="0" smtClean="0"/>
              <a:t>Exemplified by how we might navigate through State College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3602"/>
            <a:ext cx="9144000" cy="914400"/>
          </a:xfrm>
        </p:spPr>
        <p:txBody>
          <a:bodyPr/>
          <a:lstStyle/>
          <a:p>
            <a:r>
              <a:rPr lang="en-US" sz="3200" dirty="0" smtClean="0"/>
              <a:t>Frames(</a:t>
            </a:r>
            <a:r>
              <a:rPr lang="en-US" sz="3200" dirty="0" err="1" smtClean="0"/>
              <a:t>Cont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37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2912"/>
            <a:ext cx="7336543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4572000"/>
          </a:xfrm>
        </p:spPr>
        <p:txBody>
          <a:bodyPr/>
          <a:lstStyle/>
          <a:p>
            <a:r>
              <a:rPr lang="en-US" sz="2800" dirty="0" smtClean="0"/>
              <a:t>Cognitive frame </a:t>
            </a:r>
            <a:r>
              <a:rPr lang="en-US" sz="2800" dirty="0"/>
              <a:t>is a </a:t>
            </a:r>
            <a:r>
              <a:rPr lang="en-US" sz="2800" dirty="0" smtClean="0"/>
              <a:t>“mental map” of human thought about objects in the physical world. </a:t>
            </a:r>
          </a:p>
          <a:p>
            <a:r>
              <a:rPr lang="en-US" sz="2800" dirty="0" smtClean="0"/>
              <a:t>Seeing this map is an </a:t>
            </a:r>
            <a:r>
              <a:rPr lang="en-US" sz="2800" dirty="0"/>
              <a:t>art that depends on skill, creativity, and imagination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Ideally we could ask the individual what they are thinking but frequently systems do predictive analysis, e.g., where  an individual might go for vacation.</a:t>
            </a:r>
          </a:p>
          <a:p>
            <a:r>
              <a:rPr lang="en-US" sz="2800" dirty="0" smtClean="0"/>
              <a:t>An “ask” example is a student’s mental map of the Penn State Campus.</a:t>
            </a:r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3602"/>
            <a:ext cx="9144000" cy="914400"/>
          </a:xfrm>
        </p:spPr>
        <p:txBody>
          <a:bodyPr/>
          <a:lstStyle/>
          <a:p>
            <a:r>
              <a:rPr lang="en-US" sz="3200" dirty="0" smtClean="0"/>
              <a:t>Frames (</a:t>
            </a:r>
            <a:r>
              <a:rPr lang="en-US" sz="3200" dirty="0" err="1" smtClean="0"/>
              <a:t>Cont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9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4525963"/>
          </a:xfrm>
        </p:spPr>
        <p:txBody>
          <a:bodyPr/>
          <a:lstStyle/>
          <a:p>
            <a:r>
              <a:rPr lang="en-US" dirty="0" smtClean="0"/>
              <a:t>Student Mental Map of Penn State Campus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34688" cy="616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800" cy="2667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System developers perceive what they expect to perceive in the behavioral, physical, and cognitive frames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nformation is assimilated into existing mental models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nformation is often dismissed or ignored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914400"/>
          </a:xfrm>
        </p:spPr>
        <p:txBody>
          <a:bodyPr/>
          <a:lstStyle/>
          <a:p>
            <a:r>
              <a:rPr lang="en-US" dirty="0" smtClean="0"/>
              <a:t>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914400"/>
          </a:xfrm>
        </p:spPr>
        <p:txBody>
          <a:bodyPr/>
          <a:lstStyle/>
          <a:p>
            <a:r>
              <a:rPr lang="en-US" dirty="0" smtClean="0"/>
              <a:t>Don’t believe me?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ilbert Jan 29, 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6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78" y="4876800"/>
            <a:ext cx="7772400" cy="914400"/>
          </a:xfrm>
        </p:spPr>
        <p:txBody>
          <a:bodyPr/>
          <a:lstStyle/>
          <a:p>
            <a:r>
              <a:rPr lang="en-US" dirty="0" smtClean="0"/>
              <a:t>Old woman or a young woman?</a:t>
            </a:r>
            <a:endParaRPr lang="en-US" dirty="0"/>
          </a:p>
        </p:txBody>
      </p:sp>
      <p:pic>
        <p:nvPicPr>
          <p:cNvPr id="15362" name="Picture 2" descr="https://www.e-education.psu.edu/files/geog885q/image/Heuer_p012.png"/>
          <p:cNvPicPr>
            <a:picLocks noChangeAspect="1" noChangeArrowheads="1"/>
          </p:cNvPicPr>
          <p:nvPr/>
        </p:nvPicPr>
        <p:blipFill rotWithShape="1">
          <a:blip r:embed="rId2" cstate="print"/>
          <a:srcRect b="10109"/>
          <a:stretch/>
        </p:blipFill>
        <p:spPr bwMode="auto">
          <a:xfrm>
            <a:off x="2015067" y="685800"/>
            <a:ext cx="4391025" cy="38523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77200" y="6019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229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38400" y="5334000"/>
            <a:ext cx="4800600" cy="914400"/>
          </a:xfrm>
        </p:spPr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14800"/>
            <a:ext cx="7772400" cy="914400"/>
          </a:xfrm>
        </p:spPr>
        <p:txBody>
          <a:bodyPr/>
          <a:lstStyle/>
          <a:p>
            <a:r>
              <a:rPr lang="en-US" dirty="0" smtClean="0"/>
              <a:t>What’s wrong in the figure?</a:t>
            </a:r>
            <a:endParaRPr lang="en-US" dirty="0"/>
          </a:p>
        </p:txBody>
      </p:sp>
      <p:pic>
        <p:nvPicPr>
          <p:cNvPr id="12290" name="Picture 2" descr="https://www.e-education.psu.edu/files/geog885q/image/Heuer_p08.png"/>
          <p:cNvPicPr>
            <a:picLocks noChangeAspect="1" noChangeArrowheads="1"/>
          </p:cNvPicPr>
          <p:nvPr/>
        </p:nvPicPr>
        <p:blipFill rotWithShape="1">
          <a:blip r:embed="rId2" cstate="print"/>
          <a:srcRect b="23651"/>
          <a:stretch/>
        </p:blipFill>
        <p:spPr bwMode="auto">
          <a:xfrm>
            <a:off x="1524000" y="1676400"/>
            <a:ext cx="5626285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77200" y="6019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14400"/>
          </a:xfrm>
        </p:spPr>
        <p:txBody>
          <a:bodyPr/>
          <a:lstStyle/>
          <a:p>
            <a:r>
              <a:rPr lang="en-US" dirty="0" smtClean="0"/>
              <a:t>At a </a:t>
            </a:r>
            <a:r>
              <a:rPr lang="en-US" dirty="0" smtClean="0"/>
              <a:t>high </a:t>
            </a:r>
            <a:r>
              <a:rPr lang="en-US" dirty="0" smtClean="0"/>
              <a:t>level </a:t>
            </a:r>
            <a:r>
              <a:rPr lang="en-US" dirty="0" smtClean="0"/>
              <a:t>GIS, </a:t>
            </a:r>
            <a:r>
              <a:rPr lang="en-US" dirty="0" smtClean="0"/>
              <a:t>aids spatial thinking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4572000"/>
          </a:xfrm>
        </p:spPr>
        <p:txBody>
          <a:bodyPr/>
          <a:lstStyle/>
          <a:p>
            <a:r>
              <a:rPr lang="en-US" dirty="0"/>
              <a:t>Understand the </a:t>
            </a:r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data </a:t>
            </a:r>
            <a:r>
              <a:rPr lang="en-US" dirty="0"/>
              <a:t>upon which the </a:t>
            </a:r>
            <a:r>
              <a:rPr lang="en-US" dirty="0" smtClean="0"/>
              <a:t>decision </a:t>
            </a:r>
            <a:r>
              <a:rPr lang="en-US" dirty="0"/>
              <a:t>is based are placed into the wrong </a:t>
            </a:r>
            <a:r>
              <a:rPr lang="en-US" dirty="0" smtClean="0"/>
              <a:t>context</a:t>
            </a:r>
            <a:r>
              <a:rPr lang="en-US" dirty="0"/>
              <a:t>, for example, </a:t>
            </a:r>
            <a:r>
              <a:rPr lang="en-US" dirty="0" smtClean="0"/>
              <a:t>physical </a:t>
            </a:r>
            <a:r>
              <a:rPr lang="en-US" dirty="0"/>
              <a:t>space rather than </a:t>
            </a:r>
            <a:r>
              <a:rPr lang="en-US" dirty="0" smtClean="0"/>
              <a:t>cognitive </a:t>
            </a:r>
            <a:r>
              <a:rPr lang="en-US" dirty="0"/>
              <a:t>space, it is likely the </a:t>
            </a:r>
            <a:r>
              <a:rPr lang="en-US" dirty="0" smtClean="0"/>
              <a:t>decision will </a:t>
            </a:r>
            <a:r>
              <a:rPr lang="en-US" dirty="0"/>
              <a:t>be flawed.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572000"/>
          </a:xfrm>
        </p:spPr>
        <p:txBody>
          <a:bodyPr/>
          <a:lstStyle/>
          <a:p>
            <a:r>
              <a:rPr lang="en-US" dirty="0"/>
              <a:t>Recognize spatial schemes (patterns and shapes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 system helps the decision maker to </a:t>
            </a:r>
            <a:r>
              <a:rPr lang="en-US" dirty="0"/>
              <a:t>retain an image of the </a:t>
            </a:r>
            <a:r>
              <a:rPr lang="en-US" dirty="0" smtClean="0"/>
              <a:t>simple, </a:t>
            </a:r>
            <a:r>
              <a:rPr lang="en-US" dirty="0"/>
              <a:t>and look for it by suppressing objects irrelevant to a task at hand. This </a:t>
            </a:r>
            <a:r>
              <a:rPr lang="en-US" dirty="0" smtClean="0"/>
              <a:t>allows </a:t>
            </a:r>
            <a:r>
              <a:rPr lang="en-US" dirty="0"/>
              <a:t>a </a:t>
            </a:r>
            <a:r>
              <a:rPr lang="en-US" dirty="0" smtClean="0"/>
              <a:t>decision maker to </a:t>
            </a:r>
            <a:r>
              <a:rPr lang="en-US" dirty="0"/>
              <a:t>identify patterns of </a:t>
            </a:r>
            <a:r>
              <a:rPr lang="en-US" dirty="0" smtClean="0"/>
              <a:t>significance.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1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572000"/>
          </a:xfrm>
        </p:spPr>
        <p:txBody>
          <a:bodyPr/>
          <a:lstStyle/>
          <a:p>
            <a:r>
              <a:rPr lang="en-US" dirty="0"/>
              <a:t>Recall previously observed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Helps to </a:t>
            </a:r>
            <a:r>
              <a:rPr lang="en-US" dirty="0"/>
              <a:t>recall an array of objects that was previously </a:t>
            </a:r>
            <a:r>
              <a:rPr lang="en-US" dirty="0" smtClean="0"/>
              <a:t>seen.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5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572000"/>
          </a:xfrm>
        </p:spPr>
        <p:txBody>
          <a:bodyPr/>
          <a:lstStyle/>
          <a:p>
            <a:r>
              <a:rPr lang="en-US" dirty="0"/>
              <a:t>Integrate observation-based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Help synthesizing </a:t>
            </a:r>
            <a:r>
              <a:rPr lang="en-US" dirty="0"/>
              <a:t>separately made observations into an integrated whole.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oves </a:t>
            </a:r>
            <a:r>
              <a:rPr lang="en-US" dirty="0"/>
              <a:t>through the data, gathering information from separately observed objects and views, and integrates this information into a coherent </a:t>
            </a:r>
            <a:r>
              <a:rPr lang="en-US" dirty="0" smtClean="0"/>
              <a:t>image </a:t>
            </a:r>
            <a:r>
              <a:rPr lang="en-US" dirty="0"/>
              <a:t>of the area.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59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nvisioning </a:t>
            </a:r>
            <a:r>
              <a:rPr lang="en-US" dirty="0"/>
              <a:t>scenes from different </a:t>
            </a:r>
            <a:r>
              <a:rPr lang="en-US" dirty="0" smtClean="0"/>
              <a:t>viewpoints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imagine and coordinate views from different </a:t>
            </a:r>
            <a:r>
              <a:rPr lang="en-US" dirty="0" smtClean="0"/>
              <a:t>perspectives. </a:t>
            </a:r>
          </a:p>
          <a:p>
            <a:pPr lvl="1"/>
            <a:r>
              <a:rPr lang="en-US" dirty="0" smtClean="0"/>
              <a:t>Mental-rotation </a:t>
            </a:r>
            <a:r>
              <a:rPr lang="en-US" dirty="0"/>
              <a:t>ability or perspective-taking ability could be relevant to those </a:t>
            </a:r>
            <a:r>
              <a:rPr lang="en-US" dirty="0" smtClean="0"/>
              <a:t>tasks </a:t>
            </a:r>
            <a:r>
              <a:rPr lang="en-US" dirty="0"/>
              <a:t>that involve envisioning what an object, such as a building, would look like if seen from another position.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9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14400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onditions &amp; </a:t>
            </a:r>
            <a:r>
              <a:rPr lang="en-US" sz="3200" dirty="0"/>
              <a:t>connections</a:t>
            </a:r>
            <a:r>
              <a:rPr lang="en-US" sz="3200" dirty="0" smtClean="0"/>
              <a:t>: Questions </a:t>
            </a:r>
            <a:r>
              <a:rPr lang="en-US" sz="3200" dirty="0"/>
              <a:t>the </a:t>
            </a:r>
            <a:r>
              <a:rPr lang="en-US" sz="3200" dirty="0" smtClean="0"/>
              <a:t>system designer should consider when </a:t>
            </a:r>
            <a:r>
              <a:rPr lang="en-US" sz="3200" dirty="0"/>
              <a:t>collecting requirements to design a geospatial system</a:t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77724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Location </a:t>
            </a:r>
          </a:p>
          <a:p>
            <a:pPr lvl="1"/>
            <a:r>
              <a:rPr lang="en-US" sz="2000" dirty="0" smtClean="0"/>
              <a:t>Where </a:t>
            </a:r>
            <a:r>
              <a:rPr lang="en-US" sz="2000" dirty="0"/>
              <a:t>is </a:t>
            </a:r>
            <a:r>
              <a:rPr lang="en-US" sz="2000" dirty="0" smtClean="0"/>
              <a:t>it?</a:t>
            </a:r>
            <a:endParaRPr lang="en-US" sz="2000" dirty="0"/>
          </a:p>
          <a:p>
            <a:pPr lvl="1"/>
            <a:r>
              <a:rPr lang="en-US" sz="2000" dirty="0" smtClean="0"/>
              <a:t>Conditions </a:t>
            </a:r>
            <a:r>
              <a:rPr lang="en-US" sz="2000" dirty="0"/>
              <a:t>(Site) – What is at </a:t>
            </a:r>
            <a:r>
              <a:rPr lang="en-US" sz="2000" dirty="0" smtClean="0"/>
              <a:t>the place</a:t>
            </a:r>
            <a:r>
              <a:rPr lang="en-US" sz="2000" dirty="0"/>
              <a:t>?</a:t>
            </a:r>
          </a:p>
          <a:p>
            <a:pPr lvl="1"/>
            <a:r>
              <a:rPr lang="en-US" sz="2000" dirty="0" smtClean="0"/>
              <a:t>Connections </a:t>
            </a:r>
            <a:r>
              <a:rPr lang="en-US" sz="2000" dirty="0"/>
              <a:t>(Situation) – How is </a:t>
            </a:r>
            <a:r>
              <a:rPr lang="en-US" sz="2000" dirty="0" smtClean="0"/>
              <a:t>the </a:t>
            </a:r>
            <a:r>
              <a:rPr lang="en-US" sz="2000" dirty="0"/>
              <a:t>place linked to other places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6019800"/>
            <a:ext cx="24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Gersmehl</a:t>
            </a:r>
            <a:r>
              <a:rPr lang="en-US" dirty="0"/>
              <a:t> and </a:t>
            </a:r>
            <a:r>
              <a:rPr lang="en-US" dirty="0" err="1" smtClean="0"/>
              <a:t>Gersmehl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5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" y="3313"/>
            <a:ext cx="8534400" cy="914400"/>
          </a:xfrm>
        </p:spPr>
        <p:txBody>
          <a:bodyPr/>
          <a:lstStyle/>
          <a:p>
            <a:r>
              <a:rPr lang="en-US" sz="3200" dirty="0" err="1"/>
              <a:t>Gersmehl</a:t>
            </a:r>
            <a:r>
              <a:rPr lang="en-US" sz="3200" dirty="0"/>
              <a:t> and </a:t>
            </a:r>
            <a:r>
              <a:rPr lang="en-US" sz="3200" dirty="0" err="1"/>
              <a:t>Gersmehl</a:t>
            </a:r>
            <a:r>
              <a:rPr lang="en-US" sz="3200" dirty="0"/>
              <a:t> 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7772400" cy="5290066"/>
          </a:xfrm>
        </p:spPr>
        <p:txBody>
          <a:bodyPr>
            <a:noAutofit/>
          </a:bodyPr>
          <a:lstStyle/>
          <a:p>
            <a:r>
              <a:rPr lang="en-US" sz="2400" dirty="0" smtClean="0"/>
              <a:t>Aspects </a:t>
            </a:r>
            <a:r>
              <a:rPr lang="en-US" sz="2400" dirty="0"/>
              <a:t>of </a:t>
            </a:r>
            <a:r>
              <a:rPr lang="en-US" sz="2400" dirty="0" smtClean="0"/>
              <a:t>space</a:t>
            </a:r>
            <a:endParaRPr lang="en-US" sz="2400" dirty="0"/>
          </a:p>
          <a:p>
            <a:pPr lvl="1"/>
            <a:r>
              <a:rPr lang="en-US" sz="2000" dirty="0" smtClean="0"/>
              <a:t>Comparison </a:t>
            </a:r>
            <a:r>
              <a:rPr lang="en-US" sz="2000" dirty="0"/>
              <a:t>– </a:t>
            </a:r>
            <a:r>
              <a:rPr lang="en-US" sz="2000" dirty="0" smtClean="0"/>
              <a:t>Do you need to know how </a:t>
            </a:r>
            <a:r>
              <a:rPr lang="en-US" sz="2000" dirty="0"/>
              <a:t>are places </a:t>
            </a:r>
            <a:r>
              <a:rPr lang="en-US" sz="2000" dirty="0" smtClean="0"/>
              <a:t>are similar </a:t>
            </a:r>
            <a:r>
              <a:rPr lang="en-US" sz="2000" dirty="0"/>
              <a:t>or different? </a:t>
            </a:r>
            <a:r>
              <a:rPr lang="en-US" sz="2000" dirty="0" smtClean="0"/>
              <a:t>Should </a:t>
            </a:r>
            <a:r>
              <a:rPr lang="en-US" sz="2000" dirty="0"/>
              <a:t>we compare </a:t>
            </a:r>
            <a:r>
              <a:rPr lang="en-US" sz="2000" dirty="0" smtClean="0"/>
              <a:t>them?</a:t>
            </a:r>
            <a:endParaRPr lang="en-US" sz="2000" dirty="0"/>
          </a:p>
          <a:p>
            <a:pPr lvl="1"/>
            <a:r>
              <a:rPr lang="en-US" sz="2000" dirty="0" smtClean="0"/>
              <a:t>Aura </a:t>
            </a:r>
            <a:r>
              <a:rPr lang="en-US" sz="2000" dirty="0"/>
              <a:t>(Influence) – </a:t>
            </a:r>
            <a:r>
              <a:rPr lang="en-US" sz="2000" dirty="0" smtClean="0"/>
              <a:t>Is it important what </a:t>
            </a:r>
            <a:r>
              <a:rPr lang="en-US" sz="2000" dirty="0"/>
              <a:t>effect(s) </a:t>
            </a:r>
            <a:r>
              <a:rPr lang="en-US" sz="2000" dirty="0" smtClean="0"/>
              <a:t>a </a:t>
            </a:r>
            <a:r>
              <a:rPr lang="en-US" sz="2000" dirty="0"/>
              <a:t>feature </a:t>
            </a:r>
            <a:r>
              <a:rPr lang="en-US" sz="2000" dirty="0" smtClean="0"/>
              <a:t>has </a:t>
            </a:r>
            <a:r>
              <a:rPr lang="en-US" sz="2000" dirty="0"/>
              <a:t>on nearby areas?</a:t>
            </a:r>
          </a:p>
          <a:p>
            <a:pPr lvl="1"/>
            <a:r>
              <a:rPr lang="en-US" sz="2000" dirty="0" smtClean="0"/>
              <a:t>Region </a:t>
            </a:r>
            <a:r>
              <a:rPr lang="en-US" sz="2000" dirty="0"/>
              <a:t>– </a:t>
            </a:r>
            <a:r>
              <a:rPr lang="en-US" sz="2000" dirty="0"/>
              <a:t>D</a:t>
            </a:r>
            <a:r>
              <a:rPr lang="en-US" sz="2000" dirty="0" smtClean="0"/>
              <a:t>o </a:t>
            </a:r>
            <a:r>
              <a:rPr lang="en-US" sz="2000" dirty="0" smtClean="0"/>
              <a:t>you need to know if nearby </a:t>
            </a:r>
            <a:r>
              <a:rPr lang="en-US" sz="2000" dirty="0"/>
              <a:t>places are similar to each other and can </a:t>
            </a:r>
            <a:r>
              <a:rPr lang="en-US" sz="2000" dirty="0" smtClean="0"/>
              <a:t>be </a:t>
            </a:r>
            <a:r>
              <a:rPr lang="en-US" sz="2000" dirty="0"/>
              <a:t>grouped together?</a:t>
            </a:r>
          </a:p>
          <a:p>
            <a:pPr lvl="1"/>
            <a:r>
              <a:rPr lang="en-US" sz="2000" dirty="0" smtClean="0"/>
              <a:t>Hierarchy </a:t>
            </a:r>
            <a:r>
              <a:rPr lang="en-US" sz="2000" dirty="0"/>
              <a:t>– </a:t>
            </a:r>
            <a:r>
              <a:rPr lang="en-US" sz="2000" dirty="0" smtClean="0"/>
              <a:t>Do you need to know if this place fits </a:t>
            </a:r>
            <a:r>
              <a:rPr lang="en-US" sz="2000" dirty="0"/>
              <a:t>in a hierarchy of nested areas?</a:t>
            </a:r>
          </a:p>
          <a:p>
            <a:pPr lvl="1"/>
            <a:r>
              <a:rPr lang="en-US" sz="2000" dirty="0" smtClean="0"/>
              <a:t>Transition </a:t>
            </a:r>
            <a:r>
              <a:rPr lang="en-US" sz="2000" dirty="0"/>
              <a:t>– </a:t>
            </a:r>
            <a:r>
              <a:rPr lang="en-US" sz="2000" dirty="0" smtClean="0"/>
              <a:t>Do you need to know if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/>
              <a:t>change between places </a:t>
            </a:r>
            <a:r>
              <a:rPr lang="en-US" sz="2000" dirty="0" smtClean="0"/>
              <a:t>is abrupt</a:t>
            </a:r>
            <a:r>
              <a:rPr lang="en-US" sz="2000" dirty="0"/>
              <a:t>, gradual, or irregular?</a:t>
            </a:r>
          </a:p>
          <a:p>
            <a:pPr lvl="1"/>
            <a:r>
              <a:rPr lang="en-US" sz="2000" dirty="0" smtClean="0"/>
              <a:t>Analog </a:t>
            </a:r>
            <a:r>
              <a:rPr lang="en-US" sz="2000" dirty="0"/>
              <a:t>– </a:t>
            </a:r>
            <a:r>
              <a:rPr lang="en-US" sz="2000" dirty="0" smtClean="0"/>
              <a:t>Is it important is distant </a:t>
            </a:r>
            <a:r>
              <a:rPr lang="en-US" sz="2000" dirty="0"/>
              <a:t>places have similar situations and therefore may have similar conditions?</a:t>
            </a:r>
          </a:p>
          <a:p>
            <a:pPr lvl="1"/>
            <a:r>
              <a:rPr lang="en-US" sz="2000" dirty="0" smtClean="0"/>
              <a:t>Pattern </a:t>
            </a:r>
            <a:r>
              <a:rPr lang="en-US" sz="2000" dirty="0"/>
              <a:t>– Are there clusters, strings, rings, waves, other non-random arrangements of features?</a:t>
            </a:r>
          </a:p>
          <a:p>
            <a:pPr lvl="1"/>
            <a:r>
              <a:rPr lang="en-US" sz="2000" dirty="0" smtClean="0"/>
              <a:t>Association </a:t>
            </a:r>
            <a:r>
              <a:rPr lang="en-US" sz="2000" dirty="0"/>
              <a:t>(Correlation) – Do features tend to occur together (have similar spatial patterns</a:t>
            </a:r>
            <a:r>
              <a:rPr lang="en-US" sz="2000" dirty="0" smtClean="0"/>
              <a:t>)?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6467926"/>
            <a:ext cx="24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Gersmehl</a:t>
            </a:r>
            <a:r>
              <a:rPr lang="en-US" dirty="0"/>
              <a:t> and </a:t>
            </a:r>
            <a:r>
              <a:rPr lang="en-US" dirty="0" err="1" smtClean="0"/>
              <a:t>Gersmehl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6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772400" cy="914400"/>
          </a:xfrm>
        </p:spPr>
        <p:txBody>
          <a:bodyPr/>
          <a:lstStyle/>
          <a:p>
            <a:r>
              <a:rPr lang="en-US" dirty="0" smtClean="0"/>
              <a:t>Point! “Requirements” determine what the system does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14400"/>
          </a:xfrm>
        </p:spPr>
        <p:txBody>
          <a:bodyPr/>
          <a:lstStyle/>
          <a:p>
            <a:r>
              <a:rPr lang="en-US" sz="3200" dirty="0" err="1"/>
              <a:t>Gersmehl</a:t>
            </a:r>
            <a:r>
              <a:rPr lang="en-US" sz="3200" dirty="0"/>
              <a:t> and </a:t>
            </a:r>
            <a:r>
              <a:rPr lang="en-US" sz="3200" dirty="0" err="1" smtClean="0"/>
              <a:t>Gersmehl</a:t>
            </a:r>
            <a:r>
              <a:rPr lang="en-US" sz="3200" dirty="0" smtClean="0"/>
              <a:t> (</a:t>
            </a:r>
            <a:r>
              <a:rPr lang="en-US" sz="3200" dirty="0" err="1" smtClean="0"/>
              <a:t>Cont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772400" cy="4572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Spatio</a:t>
            </a:r>
            <a:r>
              <a:rPr lang="en-US" sz="2000" dirty="0" smtClean="0"/>
              <a:t>-temporal  </a:t>
            </a:r>
            <a:r>
              <a:rPr lang="en-US" sz="2000" dirty="0"/>
              <a:t>– </a:t>
            </a:r>
            <a:r>
              <a:rPr lang="en-US" sz="2000" dirty="0" smtClean="0"/>
              <a:t>Is it important how spatial </a:t>
            </a:r>
            <a:r>
              <a:rPr lang="en-US" sz="2000" dirty="0"/>
              <a:t>features change through time?</a:t>
            </a:r>
          </a:p>
          <a:p>
            <a:r>
              <a:rPr lang="en-US" sz="2000" dirty="0"/>
              <a:t>Change – </a:t>
            </a:r>
            <a:r>
              <a:rPr lang="en-US" sz="2000" dirty="0" smtClean="0"/>
              <a:t>Is the change </a:t>
            </a:r>
            <a:r>
              <a:rPr lang="en-US" sz="2000" dirty="0"/>
              <a:t>in conditions (e.g. climate, military control, land use, etc.) at a place over </a:t>
            </a:r>
            <a:r>
              <a:rPr lang="en-US" sz="2000" dirty="0" smtClean="0"/>
              <a:t>time important?</a:t>
            </a:r>
            <a:endParaRPr lang="en-US" sz="2000" dirty="0"/>
          </a:p>
          <a:p>
            <a:r>
              <a:rPr lang="en-US" sz="2000" dirty="0"/>
              <a:t>Movement – </a:t>
            </a:r>
            <a:r>
              <a:rPr lang="en-US" sz="2000" dirty="0" smtClean="0"/>
              <a:t>Is the change </a:t>
            </a:r>
            <a:r>
              <a:rPr lang="en-US" sz="2000" dirty="0"/>
              <a:t>in position of something (e.g., train, hurricane, border, etc.) over </a:t>
            </a:r>
            <a:r>
              <a:rPr lang="en-US" sz="2000" dirty="0" smtClean="0"/>
              <a:t>time important?</a:t>
            </a:r>
            <a:endParaRPr lang="en-US" sz="2000" dirty="0"/>
          </a:p>
          <a:p>
            <a:r>
              <a:rPr lang="en-US" sz="2000" dirty="0"/>
              <a:t>Diffusion – Is the change in extent of something (e.g., disease, urban area, rumor, etc.) over </a:t>
            </a:r>
            <a:r>
              <a:rPr lang="en-US" sz="2000" dirty="0" smtClean="0"/>
              <a:t>time important?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6019800"/>
            <a:ext cx="24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Gersmehl</a:t>
            </a:r>
            <a:r>
              <a:rPr lang="en-US" dirty="0"/>
              <a:t> and </a:t>
            </a:r>
            <a:r>
              <a:rPr lang="en-US" dirty="0" err="1" smtClean="0"/>
              <a:t>Gersmehl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22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7772400" cy="9144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differences?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9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772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 system to find a downtown parking space</a:t>
            </a:r>
          </a:p>
          <a:p>
            <a:r>
              <a:rPr lang="en-US" dirty="0" smtClean="0"/>
              <a:t>Spaces </a:t>
            </a:r>
            <a:r>
              <a:rPr lang="en-US" dirty="0" smtClean="0"/>
              <a:t>(behavioral, physical, and cognitive) </a:t>
            </a:r>
            <a:endParaRPr lang="en-US" dirty="0" smtClean="0"/>
          </a:p>
          <a:p>
            <a:pPr lvl="1"/>
            <a:r>
              <a:rPr lang="en-US" sz="2400" dirty="0" smtClean="0"/>
              <a:t>Where </a:t>
            </a:r>
            <a:r>
              <a:rPr lang="en-US" sz="2400" dirty="0"/>
              <a:t>is it?</a:t>
            </a:r>
          </a:p>
          <a:p>
            <a:pPr lvl="1"/>
            <a:r>
              <a:rPr lang="en-US" sz="2400" dirty="0"/>
              <a:t>Conditions (Site) – What is at the place?</a:t>
            </a:r>
          </a:p>
          <a:p>
            <a:pPr lvl="1"/>
            <a:r>
              <a:rPr lang="en-US" sz="2400" dirty="0"/>
              <a:t>Connections (Situation) – How is the place linked to other places?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2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914400"/>
          </a:xfrm>
        </p:spPr>
        <p:txBody>
          <a:bodyPr/>
          <a:lstStyle/>
          <a:p>
            <a:r>
              <a:rPr lang="en-US" dirty="0"/>
              <a:t>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Examine </a:t>
            </a:r>
            <a:r>
              <a:rPr lang="en-US" dirty="0"/>
              <a:t>the qualities of the </a:t>
            </a:r>
            <a:r>
              <a:rPr lang="en-US" dirty="0" smtClean="0"/>
              <a:t>event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need to know how are places are similar or different? Should we compare them?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it important what effect(s) a feature has on nearby areas?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need to know if nearby places are similar to each other and can be grouped together?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need to know if this place fits in a hierarchy of nested areas?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need to know if the </a:t>
            </a:r>
            <a:r>
              <a:rPr lang="en-US" dirty="0" err="1"/>
              <a:t>the</a:t>
            </a:r>
            <a:r>
              <a:rPr lang="en-US" dirty="0"/>
              <a:t> change between places is abrupt, gradual, or irregular?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it important is distant places have similar situations and therefore may have similar conditions?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there clusters, strings, rings, waves, other non-random arrangements of features?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features tend to occur together (have similar spatial patterns)?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8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914400"/>
          </a:xfrm>
        </p:spPr>
        <p:txBody>
          <a:bodyPr/>
          <a:lstStyle/>
          <a:p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pace-time </a:t>
            </a:r>
            <a:r>
              <a:rPr lang="en-US" dirty="0"/>
              <a:t>relationship between the objects and/or </a:t>
            </a:r>
            <a:r>
              <a:rPr lang="en-US" dirty="0" smtClean="0"/>
              <a:t>event</a:t>
            </a:r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the change in </a:t>
            </a:r>
            <a:r>
              <a:rPr lang="en-US" sz="2400" dirty="0" smtClean="0"/>
              <a:t>conditions </a:t>
            </a:r>
            <a:r>
              <a:rPr lang="en-US" sz="2400" dirty="0"/>
              <a:t>at a place over time important?</a:t>
            </a:r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the change in position of something </a:t>
            </a:r>
            <a:r>
              <a:rPr lang="en-US" sz="2400" dirty="0" smtClean="0"/>
              <a:t>over </a:t>
            </a:r>
            <a:r>
              <a:rPr lang="en-US" sz="2400" dirty="0"/>
              <a:t>time important?</a:t>
            </a:r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the change in extent of </a:t>
            </a:r>
            <a:r>
              <a:rPr lang="en-US" sz="2400" dirty="0" smtClean="0"/>
              <a:t>something </a:t>
            </a:r>
            <a:r>
              <a:rPr lang="en-US" sz="2400" dirty="0"/>
              <a:t>over time important?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772400" cy="914400"/>
          </a:xfrm>
        </p:spPr>
        <p:txBody>
          <a:bodyPr/>
          <a:lstStyle/>
          <a:p>
            <a:r>
              <a:rPr lang="en-US" dirty="0" smtClean="0"/>
              <a:t>What makes designing a 911 system different than designing an online auction site?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B046-BD11-4312-B2AA-C41CAC23CEB9}" type="datetime1">
              <a:rPr lang="en-US" smtClean="0"/>
              <a:pPr/>
              <a:t>1/19/2012</a:t>
            </a:fld>
            <a:r>
              <a:rPr lang="en-US" smtClean="0"/>
              <a:t> V8.0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7272-37DE-4B97-B07F-8532CCBA22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The normal thinking processes used in the development of non-spatial systems are often insufficient for designing spatial (and geospatial) systems because “normal” software development approaches fail in the treatment space in the design process.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Point! How we think about “space” dictates the system’s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29350"/>
            <a:ext cx="914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1-</a:t>
            </a:r>
            <a:fld id="{1B125C0E-15BC-4AA7-B611-639A0EE18E4D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system is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69620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system</a:t>
            </a:r>
            <a:r>
              <a:rPr lang="en-US" sz="2800" dirty="0" smtClean="0"/>
              <a:t> is a group of interrelated components that function together to achieve a desired result.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A simple system. How can requirement's go wrong?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62" y="3733800"/>
            <a:ext cx="27051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lore.ua.ac.be/Teaching/SE3BAC/SoftwareSpec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86600" cy="5791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8534399" cy="487362"/>
          </a:xfrm>
        </p:spPr>
        <p:txBody>
          <a:bodyPr/>
          <a:lstStyle/>
          <a:p>
            <a:r>
              <a:rPr lang="en-US" dirty="0" smtClean="0"/>
              <a:t>Views of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29350"/>
            <a:ext cx="914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1-</a:t>
            </a:r>
            <a:fld id="{1B125C0E-15BC-4AA7-B611-639A0EE18E4D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162800" cy="487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(geo)spatial system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69620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An arrangement of people, data, processes, and information technology that interact to collect, process, store, and provide information to support the (geo)spatial information needs of an organization.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Point! There are a lot of possibly different views </a:t>
            </a:r>
            <a:r>
              <a:rPr lang="en-US" sz="2800" dirty="0" smtClean="0"/>
              <a:t>of “space.”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566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dirty="0" smtClean="0"/>
              <a:t>Spatial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GIS aids spatial thinking.</a:t>
            </a:r>
          </a:p>
          <a:p>
            <a:r>
              <a:rPr lang="en-US" dirty="0" smtClean="0"/>
              <a:t>Geospatial </a:t>
            </a:r>
            <a:r>
              <a:rPr lang="en-US" dirty="0"/>
              <a:t>thinking is simply spatial thinking related to the earth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Point! Our </a:t>
            </a:r>
            <a:r>
              <a:rPr lang="en-US" dirty="0"/>
              <a:t>understanding of spatial thinking allows us to externalize </a:t>
            </a:r>
            <a:r>
              <a:rPr lang="en-US" dirty="0" smtClean="0"/>
              <a:t>system operations </a:t>
            </a:r>
            <a:r>
              <a:rPr lang="en-US" dirty="0"/>
              <a:t>by creating representations such </a:t>
            </a:r>
            <a:r>
              <a:rPr lang="en-US" dirty="0" smtClean="0"/>
              <a:t>as a map </a:t>
            </a:r>
            <a:r>
              <a:rPr lang="en-US" dirty="0"/>
              <a:t>or a system that includes spatial processes.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12394</TotalTime>
  <Words>1428</Words>
  <Application>Microsoft Office PowerPoint</Application>
  <PresentationFormat>On-screen Show (4:3)</PresentationFormat>
  <Paragraphs>153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Custom Design</vt:lpstr>
      <vt:lpstr>Metro</vt:lpstr>
      <vt:lpstr>Spatial and Geospatial Thinking in System Design</vt:lpstr>
      <vt:lpstr>PowerPoint Presentation</vt:lpstr>
      <vt:lpstr>Point! “Requirements” determine what the system does</vt:lpstr>
      <vt:lpstr>What makes designing a 911 system different than designing an online auction site?</vt:lpstr>
      <vt:lpstr>PowerPoint Presentation</vt:lpstr>
      <vt:lpstr>A system is</vt:lpstr>
      <vt:lpstr>Views of the system</vt:lpstr>
      <vt:lpstr>A (geo)spatial system</vt:lpstr>
      <vt:lpstr>Spatial thinking</vt:lpstr>
      <vt:lpstr>Spatial Thinking</vt:lpstr>
      <vt:lpstr>It’s never simple</vt:lpstr>
      <vt:lpstr>Frames</vt:lpstr>
      <vt:lpstr>PowerPoint Presentation</vt:lpstr>
      <vt:lpstr>Frames(Cont)</vt:lpstr>
      <vt:lpstr>PowerPoint Presentation</vt:lpstr>
      <vt:lpstr>Frames (Cont)</vt:lpstr>
      <vt:lpstr>PowerPoint Presentation</vt:lpstr>
      <vt:lpstr>So?</vt:lpstr>
      <vt:lpstr>Don’t believe me?</vt:lpstr>
      <vt:lpstr>Old woman or a young woman?</vt:lpstr>
      <vt:lpstr>What do you see?</vt:lpstr>
      <vt:lpstr>What’s wrong in the figure?</vt:lpstr>
      <vt:lpstr>At a high level GIS, aids spatial thinking by:</vt:lpstr>
      <vt:lpstr>PowerPoint Presentation</vt:lpstr>
      <vt:lpstr>PowerPoint Presentation</vt:lpstr>
      <vt:lpstr>PowerPoint Presentation</vt:lpstr>
      <vt:lpstr>PowerPoint Presentation</vt:lpstr>
      <vt:lpstr>Conditions &amp; connections: Questions the system designer should consider when collecting requirements to design a geospatial system   </vt:lpstr>
      <vt:lpstr>Gersmehl and Gersmehl (Cont)</vt:lpstr>
      <vt:lpstr>Gersmehl and Gersmehl (Cont) </vt:lpstr>
      <vt:lpstr>Other differences?</vt:lpstr>
      <vt:lpstr>Example</vt:lpstr>
      <vt:lpstr>Example (Cont)</vt:lpstr>
      <vt:lpstr>Example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Activity-Based GEOINT</dc:title>
  <dc:creator>Todd S. Bacastow</dc:creator>
  <cp:lastModifiedBy>tsb4</cp:lastModifiedBy>
  <cp:revision>786</cp:revision>
  <cp:lastPrinted>2011-06-27T14:01:03Z</cp:lastPrinted>
  <dcterms:created xsi:type="dcterms:W3CDTF">2011-03-08T10:54:31Z</dcterms:created>
  <dcterms:modified xsi:type="dcterms:W3CDTF">2012-01-19T13:22:15Z</dcterms:modified>
</cp:coreProperties>
</file>